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FFB3"/>
    <a:srgbClr val="85FF8E"/>
    <a:srgbClr val="87FFA9"/>
    <a:srgbClr val="8BFF89"/>
    <a:srgbClr val="27F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4BBA-BDF3-2743-A32C-53377EF24ECA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74A6-F04E-6442-A55F-2753FA7F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4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4BBA-BDF3-2743-A32C-53377EF24ECA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74A6-F04E-6442-A55F-2753FA7F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8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4BBA-BDF3-2743-A32C-53377EF24ECA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74A6-F04E-6442-A55F-2753FA7F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9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4BBA-BDF3-2743-A32C-53377EF24ECA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74A6-F04E-6442-A55F-2753FA7F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2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4BBA-BDF3-2743-A32C-53377EF24ECA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74A6-F04E-6442-A55F-2753FA7F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8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4BBA-BDF3-2743-A32C-53377EF24ECA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74A6-F04E-6442-A55F-2753FA7F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1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4BBA-BDF3-2743-A32C-53377EF24ECA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74A6-F04E-6442-A55F-2753FA7F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9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4BBA-BDF3-2743-A32C-53377EF24ECA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74A6-F04E-6442-A55F-2753FA7F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3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4BBA-BDF3-2743-A32C-53377EF24ECA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74A6-F04E-6442-A55F-2753FA7F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4BBA-BDF3-2743-A32C-53377EF24ECA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74A6-F04E-6442-A55F-2753FA7F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3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4BBA-BDF3-2743-A32C-53377EF24ECA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74A6-F04E-6442-A55F-2753FA7F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0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F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C4BBA-BDF3-2743-A32C-53377EF24ECA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C74A6-F04E-6442-A55F-2753FA7F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5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786" y="164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/>
              <a:t>Teaching Controversial Topics in Physics Courses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1527203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3600" dirty="0"/>
              <a:t>Art Hobson</a:t>
            </a:r>
          </a:p>
          <a:p>
            <a:pPr algn="r"/>
            <a:r>
              <a:rPr lang="en-US" sz="3600" dirty="0" err="1"/>
              <a:t>Univ</a:t>
            </a:r>
            <a:r>
              <a:rPr lang="en-US" sz="3600" dirty="0"/>
              <a:t> of Arkansas</a:t>
            </a:r>
          </a:p>
          <a:p>
            <a:pPr algn="r"/>
            <a:r>
              <a:rPr lang="en-US" sz="3600" dirty="0" err="1"/>
              <a:t>ahobson@uark.edu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486501"/>
            <a:ext cx="4398729" cy="566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00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114300"/>
            <a:ext cx="2730500" cy="736600"/>
          </a:xfrm>
        </p:spPr>
        <p:txBody>
          <a:bodyPr>
            <a:noAutofit/>
          </a:bodyPr>
          <a:lstStyle/>
          <a:p>
            <a:r>
              <a:rPr lang="en-US" sz="4800" dirty="0"/>
              <a:t>THANKS!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3215" r="-53215"/>
          <a:stretch>
            <a:fillRect/>
          </a:stretch>
        </p:blipFill>
        <p:spPr>
          <a:xfrm>
            <a:off x="-595464" y="0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231668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Conceptual physics at U Arkansas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893" y="1164831"/>
            <a:ext cx="8229600" cy="492138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General physics, emphasizing modern physics, and societal topics.</a:t>
            </a:r>
          </a:p>
          <a:p>
            <a:r>
              <a:rPr lang="en-US" dirty="0"/>
              <a:t>The scientific process (we learn via </a:t>
            </a:r>
            <a:r>
              <a:rPr lang="en-US" u="sng" dirty="0"/>
              <a:t>evidence</a:t>
            </a:r>
            <a:r>
              <a:rPr lang="en-US" dirty="0"/>
              <a:t> and </a:t>
            </a:r>
            <a:r>
              <a:rPr lang="en-US" u="sng" dirty="0"/>
              <a:t>reason</a:t>
            </a:r>
            <a:r>
              <a:rPr lang="en-US" dirty="0"/>
              <a:t>) is a recurring theme.  </a:t>
            </a:r>
          </a:p>
          <a:p>
            <a:r>
              <a:rPr lang="en-US" dirty="0"/>
              <a:t>Taught since 1975.  Now ~1000 students/yr.  </a:t>
            </a:r>
          </a:p>
          <a:p>
            <a:r>
              <a:rPr lang="en-US" dirty="0"/>
              <a:t>Many students (mostly women) report that they appreciate the social topics.  Many others (mostly men) report that they appreciate the modern physics.  </a:t>
            </a:r>
          </a:p>
          <a:p>
            <a:r>
              <a:rPr lang="en-US" dirty="0"/>
              <a:t>Many topics bear on controversial religious and political issues:  </a:t>
            </a:r>
          </a:p>
        </p:txBody>
      </p:sp>
    </p:spTree>
    <p:extLst>
      <p:ext uri="{BB962C8B-B14F-4D97-AF65-F5344CB8AC3E}">
        <p14:creationId xmlns:p14="http://schemas.microsoft.com/office/powerpoint/2010/main" val="162236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50991" y="-88025"/>
            <a:ext cx="4693009" cy="6606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•nuclear weapons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• nuclear terrorism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• the energy future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• nuclear power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• fossil fuels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• renewable energy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• energy efficiency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• age of universe &amp; Earth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• the big bang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• THE SCIENTIFIC PROCESS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47945" y="-89761"/>
            <a:ext cx="4403046" cy="7166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• pseudoscience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• --including creationism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• electric power plants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• growth, overpopulation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• 2</a:t>
            </a:r>
            <a:r>
              <a:rPr lang="en-US" sz="2800" baseline="30000" dirty="0"/>
              <a:t>nd</a:t>
            </a:r>
            <a:r>
              <a:rPr lang="en-US" sz="2800" dirty="0"/>
              <a:t> law &amp; evolution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• ozone depletion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• global warming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• radioactive dating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• geological ages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• </a:t>
            </a:r>
            <a:r>
              <a:rPr lang="en-US" sz="2800" dirty="0" err="1"/>
              <a:t>biol</a:t>
            </a:r>
            <a:r>
              <a:rPr lang="en-US" sz="2800" dirty="0"/>
              <a:t> effects of radiation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2857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PCC cover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742" r="-63742"/>
          <a:stretch/>
        </p:blipFill>
        <p:spPr>
          <a:xfrm>
            <a:off x="583480" y="322556"/>
            <a:ext cx="11468821" cy="6306844"/>
          </a:xfrm>
        </p:spPr>
      </p:pic>
      <p:sp>
        <p:nvSpPr>
          <p:cNvPr id="4" name="TextBox 3"/>
          <p:cNvSpPr txBox="1"/>
          <p:nvPr/>
        </p:nvSpPr>
        <p:spPr>
          <a:xfrm>
            <a:off x="381001" y="558800"/>
            <a:ext cx="3340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You’ll find discussions of all these topics in my textbook, available at the Pearson booth at this meeting.   </a:t>
            </a:r>
          </a:p>
        </p:txBody>
      </p:sp>
    </p:spTree>
    <p:extLst>
      <p:ext uri="{BB962C8B-B14F-4D97-AF65-F5344CB8AC3E}">
        <p14:creationId xmlns:p14="http://schemas.microsoft.com/office/powerpoint/2010/main" val="128537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740"/>
            <a:ext cx="8229600" cy="1325562"/>
          </a:xfrm>
        </p:spPr>
        <p:txBody>
          <a:bodyPr>
            <a:normAutofit/>
          </a:bodyPr>
          <a:lstStyle/>
          <a:p>
            <a:r>
              <a:rPr lang="en-US" sz="4000" dirty="0"/>
              <a:t>A clear scientific consensus exists on nearly all of these.  In this case: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Present the scientific consensus, being careful to explain </a:t>
            </a:r>
            <a:r>
              <a:rPr lang="en-US" u="sng" dirty="0"/>
              <a:t>how we know</a:t>
            </a:r>
            <a:r>
              <a:rPr lang="en-US" dirty="0"/>
              <a:t> (i.e. the evidence).</a:t>
            </a:r>
          </a:p>
          <a:p>
            <a:r>
              <a:rPr lang="en-US" dirty="0"/>
              <a:t>Emphasize:  science is based on </a:t>
            </a:r>
            <a:r>
              <a:rPr lang="en-US" u="sng" dirty="0"/>
              <a:t>evidence</a:t>
            </a:r>
            <a:r>
              <a:rPr lang="en-US" dirty="0"/>
              <a:t> and </a:t>
            </a:r>
            <a:r>
              <a:rPr lang="en-US" u="sng" dirty="0"/>
              <a:t>reason</a:t>
            </a:r>
            <a:r>
              <a:rPr lang="en-US" dirty="0"/>
              <a:t>, not tradition, authority, politics, or feelings.  </a:t>
            </a:r>
          </a:p>
          <a:p>
            <a:r>
              <a:rPr lang="en-US" dirty="0"/>
              <a:t>Encourage students to express their doubts.  If there is a scientific consensus concerning these particular doubts, present it (diplomatically):  “Thanks!  It’s a good point.  In fact, scientists have considered this point, and ……..”   </a:t>
            </a:r>
          </a:p>
        </p:txBody>
      </p:sp>
    </p:spTree>
    <p:extLst>
      <p:ext uri="{BB962C8B-B14F-4D97-AF65-F5344CB8AC3E}">
        <p14:creationId xmlns:p14="http://schemas.microsoft.com/office/powerpoint/2010/main" val="2309062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99" y="-65762"/>
            <a:ext cx="4610101" cy="1894562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EXAMPLE:  radioactive dating, Earth’s age, </a:t>
            </a:r>
            <a:br>
              <a:rPr lang="en-US" sz="3200" dirty="0"/>
            </a:br>
            <a:r>
              <a:rPr lang="en-US" sz="3200" dirty="0"/>
              <a:t>geological ages.  </a:t>
            </a:r>
            <a:br>
              <a:rPr lang="en-US" sz="3200" dirty="0"/>
            </a:br>
            <a:r>
              <a:rPr lang="en-US" sz="3200" u="sng" dirty="0"/>
              <a:t>Evidence</a:t>
            </a:r>
            <a:r>
              <a:rPr lang="en-US" sz="3200" dirty="0"/>
              <a:t>: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924" y="-303543"/>
            <a:ext cx="3140076" cy="3505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67100"/>
            <a:ext cx="5549900" cy="29726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400" y="3265158"/>
            <a:ext cx="3098800" cy="34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2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2900" y="287338"/>
            <a:ext cx="4451149" cy="16811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Some conclusions </a:t>
            </a:r>
            <a:br>
              <a:rPr lang="en-US" sz="4000" dirty="0"/>
            </a:br>
            <a:r>
              <a:rPr lang="en-US" sz="4000" dirty="0"/>
              <a:t>based on this evidence: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149" y="-215900"/>
            <a:ext cx="4722696" cy="372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" y="2806700"/>
            <a:ext cx="4450081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3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1249362"/>
          </a:xfrm>
        </p:spPr>
        <p:txBody>
          <a:bodyPr>
            <a:noAutofit/>
          </a:bodyPr>
          <a:lstStyle/>
          <a:p>
            <a:r>
              <a:rPr lang="en-US" sz="4000" dirty="0"/>
              <a:t>If a clear </a:t>
            </a:r>
            <a:r>
              <a:rPr lang="en-US" sz="4000" dirty="0" err="1"/>
              <a:t>sci</a:t>
            </a:r>
            <a:r>
              <a:rPr lang="en-US" sz="4000" dirty="0"/>
              <a:t> consensus does </a:t>
            </a:r>
            <a:r>
              <a:rPr lang="en-US" sz="4000" u="sng" dirty="0"/>
              <a:t>not</a:t>
            </a:r>
            <a:r>
              <a:rPr lang="en-US" sz="4000" dirty="0"/>
              <a:t> exist (nuclear power?  overpopulation?):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Either present the </a:t>
            </a:r>
            <a:r>
              <a:rPr lang="en-US" dirty="0" err="1"/>
              <a:t>sci</a:t>
            </a:r>
            <a:r>
              <a:rPr lang="en-US" dirty="0"/>
              <a:t> evidence on both sides, or simply say that no </a:t>
            </a:r>
            <a:r>
              <a:rPr lang="en-US" dirty="0" err="1"/>
              <a:t>sci</a:t>
            </a:r>
            <a:r>
              <a:rPr lang="en-US" dirty="0"/>
              <a:t> consensus exists.</a:t>
            </a:r>
          </a:p>
          <a:p>
            <a:r>
              <a:rPr lang="en-US" dirty="0"/>
              <a:t>This might be a good opportunity for a class debate/discussion!  </a:t>
            </a:r>
          </a:p>
        </p:txBody>
      </p:sp>
    </p:spTree>
    <p:extLst>
      <p:ext uri="{BB962C8B-B14F-4D97-AF65-F5344CB8AC3E}">
        <p14:creationId xmlns:p14="http://schemas.microsoft.com/office/powerpoint/2010/main" val="169864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20638"/>
            <a:ext cx="5130800" cy="5381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EXAMPLE:  Nuclear power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7200"/>
            <a:ext cx="9144000" cy="5137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7700" y="533400"/>
            <a:ext cx="7442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Coal is one widely-used “competitor” to nuclear.   Students can “brainstorm” costs &amp; benefits of both.  </a:t>
            </a:r>
          </a:p>
          <a:p>
            <a:r>
              <a:rPr lang="en-US" sz="2400" b="1" dirty="0"/>
              <a:t>A few:  </a:t>
            </a:r>
          </a:p>
        </p:txBody>
      </p:sp>
    </p:spTree>
    <p:extLst>
      <p:ext uri="{BB962C8B-B14F-4D97-AF65-F5344CB8AC3E}">
        <p14:creationId xmlns:p14="http://schemas.microsoft.com/office/powerpoint/2010/main" val="514252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325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Teaching Controversial Topics in Physics Courses</vt:lpstr>
      <vt:lpstr>Conceptual physics at U Arkansas</vt:lpstr>
      <vt:lpstr>PowerPoint Presentation</vt:lpstr>
      <vt:lpstr>PowerPoint Presentation</vt:lpstr>
      <vt:lpstr>A clear scientific consensus exists on nearly all of these.  In this case:  </vt:lpstr>
      <vt:lpstr>EXAMPLE:  radioactive dating, Earth’s age,  geological ages.   Evidence:  </vt:lpstr>
      <vt:lpstr>Some conclusions  based on this evidence:  </vt:lpstr>
      <vt:lpstr>If a clear sci consensus does not exist (nuclear power?  overpopulation?):     </vt:lpstr>
      <vt:lpstr>EXAMPLE:  Nuclear power</vt:lpstr>
      <vt:lpstr>THANKS!</vt:lpstr>
    </vt:vector>
  </TitlesOfParts>
  <Company>University of Arkansas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Controversial Topics in Physics Courses</dc:title>
  <dc:creator>Art Hobson</dc:creator>
  <cp:lastModifiedBy>Skylar Baley</cp:lastModifiedBy>
  <cp:revision>20</cp:revision>
  <dcterms:created xsi:type="dcterms:W3CDTF">2013-07-02T17:34:14Z</dcterms:created>
  <dcterms:modified xsi:type="dcterms:W3CDTF">2017-02-23T20:16:00Z</dcterms:modified>
</cp:coreProperties>
</file>