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87" r:id="rId12"/>
    <p:sldId id="268" r:id="rId13"/>
    <p:sldId id="289" r:id="rId14"/>
    <p:sldId id="270" r:id="rId15"/>
    <p:sldId id="288" r:id="rId16"/>
    <p:sldId id="272" r:id="rId17"/>
    <p:sldId id="273" r:id="rId18"/>
    <p:sldId id="276" r:id="rId19"/>
    <p:sldId id="278" r:id="rId20"/>
    <p:sldId id="290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91"/>
    <p:restoredTop sz="93076" autoAdjust="0"/>
  </p:normalViewPr>
  <p:slideViewPr>
    <p:cSldViewPr snapToGrid="0" snapToObjects="1">
      <p:cViewPr varScale="1">
        <p:scale>
          <a:sx n="122" d="100"/>
          <a:sy n="122" d="100"/>
        </p:scale>
        <p:origin x="10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7681B-971B-A541-A2DB-9E081B6500F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46683-4CB0-C143-A2C7-2C015FE80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6683-4CB0-C143-A2C7-2C015FE806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2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6683-4CB0-C143-A2C7-2C015FE806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3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6683-4CB0-C143-A2C7-2C015FE806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6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6683-4CB0-C143-A2C7-2C015FE806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2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6683-4CB0-C143-A2C7-2C015FE806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4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8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1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3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7F8B-FCFF-9344-B3D2-9D813C3EA7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FE92-72BE-3C45-BFE6-A43ADC7F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160"/>
            <a:ext cx="4235450" cy="32854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Review and suggested resolution of the problem of Schrodinger’s cat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480" y="3579165"/>
            <a:ext cx="3723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Art Hobson</a:t>
            </a:r>
          </a:p>
          <a:p>
            <a:pPr algn="ctr"/>
            <a:r>
              <a:rPr lang="en-US" sz="2800" dirty="0"/>
              <a:t>U Arkansas</a:t>
            </a:r>
          </a:p>
          <a:p>
            <a:pPr algn="ctr"/>
            <a:r>
              <a:rPr lang="en-US" sz="2800" dirty="0"/>
              <a:t>Colloquium, 2 Feb 2017</a:t>
            </a:r>
          </a:p>
        </p:txBody>
      </p:sp>
      <p:pic>
        <p:nvPicPr>
          <p:cNvPr id="5" name="Picture 4" descr="sch's 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50" y="0"/>
            <a:ext cx="491253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51" y="5564469"/>
            <a:ext cx="4099034" cy="101566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• </a:t>
            </a:r>
            <a:r>
              <a:rPr lang="en-US" sz="2000" b="1" dirty="0"/>
              <a:t>Published in </a:t>
            </a:r>
            <a:r>
              <a:rPr lang="en-US" sz="2000" b="1" i="1" dirty="0"/>
              <a:t>Contemporary Physics, </a:t>
            </a:r>
            <a:br>
              <a:rPr lang="en-US" sz="2000" b="1" i="1" dirty="0"/>
            </a:br>
            <a:r>
              <a:rPr lang="en-US" sz="2000" b="1" i="1" dirty="0"/>
              <a:t>   </a:t>
            </a:r>
            <a:r>
              <a:rPr lang="en-US" sz="2000" b="1" dirty="0"/>
              <a:t>Nov. 2017 </a:t>
            </a:r>
          </a:p>
          <a:p>
            <a:r>
              <a:rPr lang="en-US" sz="2000" b="1" dirty="0"/>
              <a:t>• Posted on </a:t>
            </a:r>
            <a:r>
              <a:rPr lang="en-US" sz="2000" b="1" dirty="0" err="1"/>
              <a:t>arXiv</a:t>
            </a:r>
            <a:r>
              <a:rPr lang="en-US" sz="20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6794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93"/>
            <a:ext cx="9144000" cy="731736"/>
          </a:xfrm>
        </p:spPr>
        <p:txBody>
          <a:bodyPr>
            <a:noAutofit/>
          </a:bodyPr>
          <a:lstStyle/>
          <a:p>
            <a:r>
              <a:rPr lang="en-US" sz="3200" b="1" dirty="0"/>
              <a:t>|</a:t>
            </a:r>
            <a:r>
              <a:rPr lang="en-US" sz="3200" b="1" dirty="0">
                <a:latin typeface="Symbol" charset="2"/>
                <a:cs typeface="Symbol" charset="2"/>
              </a:rPr>
              <a:t>Y</a:t>
            </a:r>
            <a:r>
              <a:rPr lang="en-US" sz="3200" b="1" dirty="0"/>
              <a:t>&gt;</a:t>
            </a:r>
            <a:r>
              <a:rPr lang="en-US" sz="3200" b="1" baseline="-25000" dirty="0"/>
              <a:t>M</a:t>
            </a:r>
            <a:r>
              <a:rPr lang="en-US" sz="3200" b="1" dirty="0"/>
              <a:t> is an entangled </a:t>
            </a:r>
            <a:r>
              <a:rPr lang="en-US" sz="3200" b="1" u="sng" dirty="0"/>
              <a:t>superposition</a:t>
            </a:r>
            <a:r>
              <a:rPr lang="en-US" sz="3200" b="1" dirty="0"/>
              <a:t> state. </a:t>
            </a:r>
          </a:p>
        </p:txBody>
      </p:sp>
      <p:pic>
        <p:nvPicPr>
          <p:cNvPr id="5" name="Picture 4" descr="Screen Shot 2017-07-28 at 11.0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05" y="923631"/>
            <a:ext cx="6843804" cy="2199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404321"/>
            <a:ext cx="2874818" cy="1569660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Varying the phase shifters provides evidence the photon travels both paths: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7354" y="5622907"/>
            <a:ext cx="4466187" cy="830997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The photon is in the superposition </a:t>
            </a:r>
          </a:p>
          <a:p>
            <a:r>
              <a:rPr lang="en-US" sz="2400" dirty="0"/>
              <a:t>|</a:t>
            </a:r>
            <a:r>
              <a:rPr lang="en-US" sz="2400" dirty="0">
                <a:latin typeface="Symbol" charset="2"/>
                <a:cs typeface="Symbol" charset="2"/>
              </a:rPr>
              <a:t>y</a:t>
            </a:r>
            <a:r>
              <a:rPr lang="en-US" sz="2400" dirty="0"/>
              <a:t>&gt; = (|</a:t>
            </a:r>
            <a:r>
              <a:rPr lang="en-US" sz="2400" dirty="0">
                <a:latin typeface="Symbol" charset="2"/>
                <a:cs typeface="Symbol" charset="2"/>
              </a:rPr>
              <a:t>y</a:t>
            </a:r>
            <a:r>
              <a:rPr lang="en-US" sz="2400" baseline="-25000" dirty="0"/>
              <a:t>1</a:t>
            </a:r>
            <a:r>
              <a:rPr lang="en-US" sz="2400" dirty="0"/>
              <a:t>&gt; + |</a:t>
            </a:r>
            <a:r>
              <a:rPr lang="en-US" sz="2400" dirty="0">
                <a:latin typeface="Symbol" charset="2"/>
                <a:cs typeface="Symbol" charset="2"/>
              </a:rPr>
              <a:t>y</a:t>
            </a:r>
            <a:r>
              <a:rPr lang="en-US" sz="2400" baseline="-25000" dirty="0"/>
              <a:t>2</a:t>
            </a:r>
            <a:r>
              <a:rPr lang="en-US" sz="2400" dirty="0"/>
              <a:t>&gt;)/√2 </a:t>
            </a:r>
          </a:p>
        </p:txBody>
      </p:sp>
      <p:pic>
        <p:nvPicPr>
          <p:cNvPr id="9" name="Picture 8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0" y="2967196"/>
            <a:ext cx="3598988" cy="3677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7878" y="923631"/>
            <a:ext cx="2274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simple superposition: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17BD53-83E1-5D4C-B965-ECAD77E80819}"/>
              </a:ext>
            </a:extLst>
          </p:cNvPr>
          <p:cNvSpPr txBox="1">
            <a:spLocks/>
          </p:cNvSpPr>
          <p:nvPr/>
        </p:nvSpPr>
        <p:spPr>
          <a:xfrm>
            <a:off x="0" y="32192"/>
            <a:ext cx="9144000" cy="1780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C66FBC-5894-D346-B482-F53BC23F8F97}"/>
              </a:ext>
            </a:extLst>
          </p:cNvPr>
          <p:cNvCxnSpPr/>
          <p:nvPr/>
        </p:nvCxnSpPr>
        <p:spPr>
          <a:xfrm flipH="1">
            <a:off x="3478924" y="4014484"/>
            <a:ext cx="1058430" cy="29831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5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36894"/>
            <a:ext cx="8229600" cy="1078674"/>
          </a:xfrm>
        </p:spPr>
        <p:txBody>
          <a:bodyPr>
            <a:noAutofit/>
          </a:bodyPr>
          <a:lstStyle/>
          <a:p>
            <a:r>
              <a:rPr lang="en-US" b="1" dirty="0"/>
              <a:t>Technical detour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3" y="1243585"/>
            <a:ext cx="8471145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Density operators are convenient for analyzing composite systems</a:t>
            </a:r>
          </a:p>
          <a:p>
            <a:r>
              <a:rPr lang="en-US" dirty="0"/>
              <a:t>Def:  </a:t>
            </a:r>
            <a:r>
              <a:rPr lang="en-US" u="sng" dirty="0"/>
              <a:t>Density op</a:t>
            </a:r>
            <a:r>
              <a:rPr lang="en-US" dirty="0"/>
              <a:t> for system:  </a:t>
            </a:r>
            <a:r>
              <a:rPr lang="en-US" b="1" dirty="0">
                <a:latin typeface="Symbol" charset="2"/>
                <a:cs typeface="Symbol" charset="2"/>
              </a:rPr>
              <a:t>r</a:t>
            </a:r>
            <a:r>
              <a:rPr lang="en-US" b="1" dirty="0"/>
              <a:t> = |</a:t>
            </a:r>
            <a:r>
              <a:rPr lang="en-US" b="1" dirty="0">
                <a:latin typeface="Symbol" charset="2"/>
                <a:cs typeface="Symbol" charset="2"/>
              </a:rPr>
              <a:t>Y</a:t>
            </a:r>
            <a:r>
              <a:rPr lang="en-US" b="1" dirty="0"/>
              <a:t>&gt;</a:t>
            </a:r>
            <a:r>
              <a:rPr lang="en-US" b="1" baseline="-25000" dirty="0"/>
              <a:t>M</a:t>
            </a:r>
            <a:r>
              <a:rPr lang="en-US" b="1" dirty="0"/>
              <a:t> </a:t>
            </a:r>
            <a:r>
              <a:rPr lang="en-US" b="1" baseline="-25000" dirty="0"/>
              <a:t>M</a:t>
            </a:r>
            <a:r>
              <a:rPr lang="en-US" b="1" dirty="0"/>
              <a:t>&lt;</a:t>
            </a:r>
            <a:r>
              <a:rPr lang="en-US" b="1" dirty="0">
                <a:latin typeface="Symbol" charset="2"/>
                <a:cs typeface="Symbol" charset="2"/>
              </a:rPr>
              <a:t>Y</a:t>
            </a:r>
            <a:r>
              <a:rPr lang="en-US" b="1" dirty="0"/>
              <a:t>|</a:t>
            </a:r>
            <a:r>
              <a:rPr lang="en-US" dirty="0"/>
              <a:t>. </a:t>
            </a:r>
          </a:p>
          <a:p>
            <a:r>
              <a:rPr lang="en-US" dirty="0"/>
              <a:t>Expectation values found from </a:t>
            </a:r>
          </a:p>
          <a:p>
            <a:pPr marL="0" lvl="1" indent="0">
              <a:buNone/>
            </a:pPr>
            <a:r>
              <a:rPr lang="en-US" dirty="0"/>
              <a:t>	&lt;</a:t>
            </a:r>
            <a:r>
              <a:rPr lang="en-US" b="1" dirty="0"/>
              <a:t>O</a:t>
            </a:r>
            <a:r>
              <a:rPr lang="en-US" dirty="0"/>
              <a:t>&gt; = </a:t>
            </a:r>
            <a:r>
              <a:rPr lang="en-US" dirty="0" err="1"/>
              <a:t>Tr</a:t>
            </a:r>
            <a:r>
              <a:rPr lang="en-US" dirty="0"/>
              <a:t> (</a:t>
            </a:r>
            <a:r>
              <a:rPr lang="en-US" b="1" dirty="0">
                <a:latin typeface="Symbol" charset="2"/>
                <a:cs typeface="Symbol" charset="2"/>
              </a:rPr>
              <a:t>r</a:t>
            </a:r>
            <a:r>
              <a:rPr lang="en-US" b="1" baseline="-25000" dirty="0"/>
              <a:t> </a:t>
            </a:r>
            <a:r>
              <a:rPr lang="en-US" b="1" dirty="0"/>
              <a:t>O </a:t>
            </a:r>
            <a:r>
              <a:rPr lang="en-US" dirty="0"/>
              <a:t>) for any observable</a:t>
            </a:r>
            <a:r>
              <a:rPr lang="en-US" b="1" dirty="0"/>
              <a:t> O</a:t>
            </a:r>
            <a:r>
              <a:rPr lang="en-US" dirty="0"/>
              <a:t>.   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u="sng" dirty="0"/>
              <a:t>Theorem</a:t>
            </a:r>
            <a:r>
              <a:rPr lang="en-US" sz="3200" dirty="0"/>
              <a:t>:  For a composite system with subsystems A and B, predictions for one subsystem can be found from the ”reduced density op” </a:t>
            </a:r>
            <a:r>
              <a:rPr lang="en-US" sz="3200" b="1" dirty="0" err="1">
                <a:latin typeface="Symbol" charset="2"/>
                <a:cs typeface="Symbol" charset="2"/>
              </a:rPr>
              <a:t>r</a:t>
            </a:r>
            <a:r>
              <a:rPr lang="en-US" sz="3200" b="1" baseline="-25000" dirty="0" err="1"/>
              <a:t>A</a:t>
            </a:r>
            <a:r>
              <a:rPr lang="en-US" sz="3200" b="1" baseline="-25000" dirty="0"/>
              <a:t> </a:t>
            </a:r>
            <a:r>
              <a:rPr lang="en-US" sz="3200" dirty="0"/>
              <a:t>= </a:t>
            </a:r>
            <a:r>
              <a:rPr lang="en-US" sz="3200" dirty="0" err="1"/>
              <a:t>Tr</a:t>
            </a:r>
            <a:r>
              <a:rPr lang="en-US" sz="3200" b="1" baseline="-25000" dirty="0" err="1"/>
              <a:t>B</a:t>
            </a:r>
            <a:r>
              <a:rPr lang="en-US" sz="3200" b="1" baseline="-25000" dirty="0"/>
              <a:t> </a:t>
            </a:r>
            <a:r>
              <a:rPr lang="en-US" sz="3200" b="1" dirty="0">
                <a:latin typeface="Symbol" charset="2"/>
                <a:cs typeface="Symbol" charset="2"/>
              </a:rPr>
              <a:t>r </a:t>
            </a:r>
            <a:br>
              <a:rPr lang="en-US" sz="3200" b="1" dirty="0">
                <a:latin typeface="Symbol" charset="2"/>
                <a:cs typeface="Symbol" charset="2"/>
              </a:rPr>
            </a:br>
            <a:r>
              <a:rPr lang="en-US" sz="3200" dirty="0"/>
              <a:t>as follows:  &lt;</a:t>
            </a:r>
            <a:r>
              <a:rPr lang="en-US" sz="3200" b="1" dirty="0"/>
              <a:t>O</a:t>
            </a:r>
            <a:r>
              <a:rPr lang="en-US" sz="3200" b="1" baseline="-25000" dirty="0"/>
              <a:t>A</a:t>
            </a:r>
            <a:r>
              <a:rPr lang="en-US" sz="3200" dirty="0"/>
              <a:t>&gt; = </a:t>
            </a:r>
            <a:r>
              <a:rPr lang="en-US" sz="3200" dirty="0" err="1"/>
              <a:t>Tr</a:t>
            </a:r>
            <a:r>
              <a:rPr lang="en-US" sz="3200" dirty="0"/>
              <a:t> (</a:t>
            </a:r>
            <a:r>
              <a:rPr lang="en-US" sz="3200" b="1" dirty="0" err="1">
                <a:latin typeface="Symbol" charset="2"/>
                <a:cs typeface="Symbol" charset="2"/>
              </a:rPr>
              <a:t>r</a:t>
            </a:r>
            <a:r>
              <a:rPr lang="en-US" sz="3200" b="1" baseline="-25000" dirty="0" err="1"/>
              <a:t>A</a:t>
            </a:r>
            <a:r>
              <a:rPr lang="en-US" sz="3200" b="1" baseline="-25000" dirty="0"/>
              <a:t> </a:t>
            </a:r>
            <a:r>
              <a:rPr lang="en-US" sz="3200" b="1" dirty="0"/>
              <a:t>O</a:t>
            </a:r>
            <a:r>
              <a:rPr lang="en-US" sz="3200" b="1" baseline="-25000" dirty="0"/>
              <a:t>A</a:t>
            </a:r>
            <a:r>
              <a:rPr lang="en-US" sz="3200" b="1" dirty="0"/>
              <a:t> </a:t>
            </a:r>
            <a:r>
              <a:rPr lang="en-US" sz="3200" dirty="0"/>
              <a:t>) 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These values are what an observer of only one subsystem would see.   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3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Reduced density ops for |</a:t>
            </a:r>
            <a:r>
              <a:rPr lang="en-US" b="1" dirty="0">
                <a:latin typeface="Symbol" charset="2"/>
                <a:cs typeface="Symbol" charset="2"/>
              </a:rPr>
              <a:t>Y</a:t>
            </a:r>
            <a:r>
              <a:rPr lang="en-US" b="1" dirty="0"/>
              <a:t>&gt;</a:t>
            </a:r>
            <a:r>
              <a:rPr lang="en-US" b="1" baseline="-25000" dirty="0"/>
              <a:t>M</a:t>
            </a:r>
            <a:r>
              <a:rPr lang="en-US" b="1" dirty="0"/>
              <a:t> </a:t>
            </a:r>
            <a:r>
              <a:rPr lang="en-US" b="1" baseline="-25000" dirty="0"/>
              <a:t>M</a:t>
            </a:r>
            <a:r>
              <a:rPr lang="en-US" b="1" dirty="0"/>
              <a:t>&lt;</a:t>
            </a:r>
            <a:r>
              <a:rPr lang="en-US" b="1" dirty="0">
                <a:latin typeface="Symbol" charset="2"/>
                <a:cs typeface="Symbol" charset="2"/>
              </a:rPr>
              <a:t>Y</a:t>
            </a:r>
            <a:r>
              <a:rPr lang="en-US" b="1" dirty="0"/>
              <a:t>|: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730"/>
            <a:ext cx="9127836" cy="56169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 err="1">
                <a:latin typeface="Symbol" charset="2"/>
                <a:cs typeface="Symbol" charset="2"/>
              </a:rPr>
              <a:t>r</a:t>
            </a:r>
            <a:r>
              <a:rPr lang="en-US" sz="2800" b="1" baseline="-25000" dirty="0" err="1"/>
              <a:t>A</a:t>
            </a:r>
            <a:r>
              <a:rPr lang="en-US" sz="2800" dirty="0"/>
              <a:t> = (|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1</a:t>
            </a:r>
            <a:r>
              <a:rPr lang="en-US" sz="2800" dirty="0"/>
              <a:t>&gt; &lt;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1</a:t>
            </a:r>
            <a:r>
              <a:rPr lang="en-US" sz="2800" dirty="0"/>
              <a:t>| +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2</a:t>
            </a:r>
            <a:r>
              <a:rPr lang="en-US" sz="2800" dirty="0"/>
              <a:t>&gt; &lt;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2</a:t>
            </a:r>
            <a:r>
              <a:rPr lang="en-US" sz="2800" dirty="0"/>
              <a:t>|)/2  </a:t>
            </a:r>
          </a:p>
          <a:p>
            <a:pPr marL="0" indent="0" algn="ctr">
              <a:buNone/>
            </a:pPr>
            <a:r>
              <a:rPr lang="en-US" sz="2800" b="1" dirty="0" err="1">
                <a:latin typeface="Symbol" charset="2"/>
                <a:cs typeface="Symbol" charset="2"/>
              </a:rPr>
              <a:t>r</a:t>
            </a:r>
            <a:r>
              <a:rPr lang="en-US" sz="2800" b="1" baseline="-25000" dirty="0" err="1"/>
              <a:t>B</a:t>
            </a:r>
            <a:r>
              <a:rPr lang="en-US" sz="2800" dirty="0"/>
              <a:t> = (|1&gt; &lt;1| + |2&gt; &lt;2|)/2.</a:t>
            </a:r>
          </a:p>
          <a:p>
            <a:pPr marL="0" indent="0" algn="ctr">
              <a:buNone/>
            </a:pPr>
            <a:endParaRPr lang="en-US" sz="1500" dirty="0"/>
          </a:p>
          <a:p>
            <a:r>
              <a:rPr lang="en-US" sz="2800" dirty="0"/>
              <a:t>These are not </a:t>
            </a:r>
            <a:r>
              <a:rPr lang="en-US" sz="2800" dirty="0" err="1"/>
              <a:t>superpositions</a:t>
            </a:r>
            <a:r>
              <a:rPr lang="en-US" sz="2800" dirty="0"/>
              <a:t>.  Not single quantum states at all.  They are ”mixtures.”   They predict repeated trials will find 50% of the cats dead, 50% alive—just as expected!</a:t>
            </a:r>
          </a:p>
          <a:p>
            <a:r>
              <a:rPr lang="en-US" sz="2800" dirty="0"/>
              <a:t> </a:t>
            </a:r>
            <a:r>
              <a:rPr lang="en-US" sz="2800" u="sng" dirty="0"/>
              <a:t>An observer of the cat sees a dead or alive cat</a:t>
            </a:r>
            <a:r>
              <a:rPr lang="en-US" sz="2800" dirty="0"/>
              <a:t>, not both. </a:t>
            </a:r>
          </a:p>
          <a:p>
            <a:r>
              <a:rPr lang="en-US" sz="2800" dirty="0"/>
              <a:t>This has been known for decades:                                               Josef </a:t>
            </a:r>
            <a:r>
              <a:rPr lang="en-US" sz="2800" dirty="0" err="1"/>
              <a:t>Jauch</a:t>
            </a:r>
            <a:r>
              <a:rPr lang="en-US" sz="2800" dirty="0"/>
              <a:t>, </a:t>
            </a:r>
            <a:r>
              <a:rPr lang="en-US" sz="2800" i="1" dirty="0"/>
              <a:t>Foundations of QM</a:t>
            </a:r>
            <a:r>
              <a:rPr lang="en-US" sz="2800" dirty="0"/>
              <a:t> (1968), &amp; many others.</a:t>
            </a:r>
          </a:p>
          <a:p>
            <a:r>
              <a:rPr lang="en-US" sz="2800" dirty="0"/>
              <a:t>Problem solved?  Unfortunately, no:  </a:t>
            </a:r>
          </a:p>
          <a:p>
            <a:r>
              <a:rPr lang="en-US" sz="2800" dirty="0"/>
              <a:t>Others have criticized this use of reduced density operators (basis ambiguity, improper density operators). </a:t>
            </a:r>
          </a:p>
          <a:p>
            <a:r>
              <a:rPr lang="en-US" sz="2800" dirty="0"/>
              <a:t>We’ll see that </a:t>
            </a:r>
            <a:r>
              <a:rPr lang="en-US" sz="2800" dirty="0" err="1"/>
              <a:t>Jauch</a:t>
            </a:r>
            <a:r>
              <a:rPr lang="en-US" sz="2800" dirty="0"/>
              <a:t> (&amp; others) were right.  </a:t>
            </a:r>
          </a:p>
        </p:txBody>
      </p:sp>
    </p:spTree>
    <p:extLst>
      <p:ext uri="{BB962C8B-B14F-4D97-AF65-F5344CB8AC3E}">
        <p14:creationId xmlns:p14="http://schemas.microsoft.com/office/powerpoint/2010/main" val="35568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D12F-E7EC-6B47-B45F-4DB9813F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62"/>
            <a:ext cx="8229600" cy="845243"/>
          </a:xfrm>
        </p:spPr>
        <p:txBody>
          <a:bodyPr/>
          <a:lstStyle/>
          <a:p>
            <a:r>
              <a:rPr lang="en-US" b="1" dirty="0"/>
              <a:t>Today’s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1E604-6FE1-244E-8196-055E5B5B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48" y="1241802"/>
            <a:ext cx="8229600" cy="3691709"/>
          </a:xfrm>
        </p:spPr>
        <p:txBody>
          <a:bodyPr/>
          <a:lstStyle/>
          <a:p>
            <a:r>
              <a:rPr lang="en-US" dirty="0"/>
              <a:t>No consensus.  </a:t>
            </a:r>
          </a:p>
          <a:p>
            <a:r>
              <a:rPr lang="en-US" dirty="0"/>
              <a:t>Variety of re-interpretations of QM.</a:t>
            </a:r>
          </a:p>
          <a:p>
            <a:r>
              <a:rPr lang="en-US" dirty="0"/>
              <a:t>A few revisions of QM.</a:t>
            </a:r>
          </a:p>
          <a:p>
            <a:r>
              <a:rPr lang="en-US" dirty="0"/>
              <a:t>Variety of “epistemic”--wave function not physically real (Bohr)--interpretations.</a:t>
            </a:r>
          </a:p>
          <a:p>
            <a:r>
              <a:rPr lang="en-US" dirty="0"/>
              <a:t>Mostly:  shut up and calculate. </a:t>
            </a:r>
          </a:p>
        </p:txBody>
      </p:sp>
    </p:spTree>
    <p:extLst>
      <p:ext uri="{BB962C8B-B14F-4D97-AF65-F5344CB8AC3E}">
        <p14:creationId xmlns:p14="http://schemas.microsoft.com/office/powerpoint/2010/main" val="12854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155" y="0"/>
            <a:ext cx="5512678" cy="1346199"/>
          </a:xfrm>
        </p:spPr>
        <p:txBody>
          <a:bodyPr>
            <a:normAutofit/>
          </a:bodyPr>
          <a:lstStyle/>
          <a:p>
            <a:r>
              <a:rPr lang="en-US" sz="4000" b="1" dirty="0"/>
              <a:t>2.  Suggested resolution, </a:t>
            </a:r>
            <a:br>
              <a:rPr lang="en-US" sz="4000" b="1" dirty="0"/>
            </a:br>
            <a:r>
              <a:rPr lang="en-US" sz="4000" b="1" dirty="0"/>
              <a:t>based on nonlocality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3017"/>
            <a:ext cx="9143999" cy="4891783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Take a closer look at the entangled superposition 							|</a:t>
            </a:r>
            <a:r>
              <a:rPr lang="en-US" sz="3300" dirty="0">
                <a:latin typeface="Symbol" charset="2"/>
                <a:cs typeface="Symbol" charset="2"/>
              </a:rPr>
              <a:t>Y</a:t>
            </a:r>
            <a:r>
              <a:rPr lang="en-US" sz="3300" dirty="0"/>
              <a:t>&gt;</a:t>
            </a:r>
            <a:r>
              <a:rPr lang="en-US" sz="3300" baseline="-25000" dirty="0"/>
              <a:t>M</a:t>
            </a:r>
            <a:r>
              <a:rPr lang="en-US" sz="3300" dirty="0"/>
              <a:t> = (|</a:t>
            </a:r>
            <a:r>
              <a:rPr lang="en-US" sz="3300" dirty="0">
                <a:latin typeface="Symbol" charset="2"/>
                <a:cs typeface="Symbol" charset="2"/>
              </a:rPr>
              <a:t>y</a:t>
            </a:r>
            <a:r>
              <a:rPr lang="en-US" sz="3300" baseline="-25000" dirty="0"/>
              <a:t>1</a:t>
            </a:r>
            <a:r>
              <a:rPr lang="en-US" sz="3300" dirty="0"/>
              <a:t>&gt;|1&gt; + |</a:t>
            </a:r>
            <a:r>
              <a:rPr lang="en-US" sz="3300" dirty="0">
                <a:latin typeface="Symbol" charset="2"/>
                <a:cs typeface="Symbol" charset="2"/>
              </a:rPr>
              <a:t>y</a:t>
            </a:r>
            <a:r>
              <a:rPr lang="en-US" sz="3300" baseline="-25000" dirty="0"/>
              <a:t>2</a:t>
            </a:r>
            <a:r>
              <a:rPr lang="en-US" sz="3300" dirty="0"/>
              <a:t>&gt;|2&gt;)/√2.</a:t>
            </a:r>
          </a:p>
          <a:p>
            <a:r>
              <a:rPr lang="en-US" sz="3300" dirty="0"/>
              <a:t>It’s a superposition, but not a simple superposition like 			|</a:t>
            </a:r>
            <a:r>
              <a:rPr lang="en-US" sz="3300" dirty="0">
                <a:latin typeface="Symbol" charset="2"/>
                <a:cs typeface="Symbol" charset="2"/>
              </a:rPr>
              <a:t>y</a:t>
            </a:r>
            <a:r>
              <a:rPr lang="en-US" sz="3300" baseline="-25000" dirty="0"/>
              <a:t>1</a:t>
            </a:r>
            <a:r>
              <a:rPr lang="en-US" sz="3300" dirty="0"/>
              <a:t>&gt; + |</a:t>
            </a:r>
            <a:r>
              <a:rPr lang="en-US" sz="3300" dirty="0">
                <a:latin typeface="Symbol" charset="2"/>
                <a:cs typeface="Symbol" charset="2"/>
              </a:rPr>
              <a:t>y</a:t>
            </a:r>
            <a:r>
              <a:rPr lang="en-US" sz="3300" baseline="-25000" dirty="0"/>
              <a:t>2</a:t>
            </a:r>
            <a:r>
              <a:rPr lang="en-US" sz="3300" dirty="0"/>
              <a:t>&gt;)/√2.</a:t>
            </a:r>
          </a:p>
          <a:p>
            <a:r>
              <a:rPr lang="en-US" sz="3300" dirty="0"/>
              <a:t>To understand the</a:t>
            </a:r>
          </a:p>
          <a:p>
            <a:pPr marL="0" indent="0">
              <a:buNone/>
            </a:pPr>
            <a:r>
              <a:rPr lang="en-US" sz="3300" dirty="0"/>
              <a:t>	simple superposition, </a:t>
            </a:r>
          </a:p>
          <a:p>
            <a:pPr marL="0" indent="0">
              <a:buNone/>
            </a:pPr>
            <a:r>
              <a:rPr lang="en-US" sz="3300" dirty="0"/>
              <a:t>	we studied an example.</a:t>
            </a:r>
          </a:p>
          <a:p>
            <a:pPr marL="0" indent="0">
              <a:buNone/>
            </a:pPr>
            <a:r>
              <a:rPr lang="en-US" sz="3300" dirty="0"/>
              <a:t> </a:t>
            </a:r>
          </a:p>
          <a:p>
            <a:r>
              <a:rPr lang="en-US" sz="3300" dirty="0"/>
              <a:t>By </a:t>
            </a:r>
            <a:r>
              <a:rPr lang="en-US" sz="3300" u="sng" dirty="0"/>
              <a:t>varying the phase</a:t>
            </a:r>
            <a:r>
              <a:rPr lang="en-US" sz="3300" dirty="0"/>
              <a:t>, we saw that the photon was in a superposition of both states. </a:t>
            </a:r>
          </a:p>
          <a:p>
            <a:r>
              <a:rPr lang="en-US" sz="3300" dirty="0"/>
              <a:t>So:  To better understand |</a:t>
            </a:r>
            <a:r>
              <a:rPr lang="en-US" sz="3300" dirty="0">
                <a:latin typeface="Symbol" charset="2"/>
                <a:cs typeface="Symbol" charset="2"/>
              </a:rPr>
              <a:t>Y</a:t>
            </a:r>
            <a:r>
              <a:rPr lang="en-US" sz="3300" dirty="0"/>
              <a:t>&gt;</a:t>
            </a:r>
            <a:r>
              <a:rPr lang="en-US" sz="3300" baseline="-25000" dirty="0"/>
              <a:t>M</a:t>
            </a:r>
            <a:r>
              <a:rPr lang="en-US" sz="3300" dirty="0"/>
              <a:t> </a:t>
            </a:r>
            <a:r>
              <a:rPr lang="en-US" sz="3300" u="sng" dirty="0"/>
              <a:t>we should vary its phase</a:t>
            </a:r>
            <a:r>
              <a:rPr lang="en-US" sz="3300" dirty="0"/>
              <a:t>.  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7-07-28 at 11.0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40" y="3055717"/>
            <a:ext cx="5379241" cy="1902234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3300248" y="3843984"/>
            <a:ext cx="3019529" cy="124213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3507129" y="4006834"/>
            <a:ext cx="1423686" cy="11375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B49923-72FF-6F40-9263-7C0E700F12FE}"/>
              </a:ext>
            </a:extLst>
          </p:cNvPr>
          <p:cNvCxnSpPr>
            <a:cxnSpLocks/>
          </p:cNvCxnSpPr>
          <p:nvPr/>
        </p:nvCxnSpPr>
        <p:spPr>
          <a:xfrm flipV="1">
            <a:off x="3426372" y="4782289"/>
            <a:ext cx="3815256" cy="25634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6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6"/>
            <a:ext cx="8229600" cy="5026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Nonlocality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" y="510281"/>
            <a:ext cx="9107424" cy="5623559"/>
          </a:xfrm>
        </p:spPr>
        <p:txBody>
          <a:bodyPr>
            <a:noAutofit/>
          </a:bodyPr>
          <a:lstStyle/>
          <a:p>
            <a:r>
              <a:rPr lang="en-US" sz="2800" dirty="0"/>
              <a:t>Theorists (John Bell 1964) &amp; experimentalists (</a:t>
            </a:r>
            <a:r>
              <a:rPr lang="en-US" sz="2800" dirty="0" err="1"/>
              <a:t>Clauser</a:t>
            </a:r>
            <a:r>
              <a:rPr lang="en-US" sz="2800" dirty="0"/>
              <a:t> 1972, Aspect 1982) have been varying the phases of entangled states for decades.   </a:t>
            </a:r>
          </a:p>
          <a:p>
            <a:r>
              <a:rPr lang="en-US" sz="2800" dirty="0"/>
              <a:t>If the subsystems are simply photons (not cats), we can study the entire phase dependence of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dirty="0"/>
              <a:t>&gt;</a:t>
            </a:r>
            <a:r>
              <a:rPr lang="en-US" sz="2800" baseline="-25000" dirty="0"/>
              <a:t>M</a:t>
            </a:r>
            <a:r>
              <a:rPr lang="en-US" sz="2800" dirty="0"/>
              <a:t>.   </a:t>
            </a:r>
          </a:p>
          <a:p>
            <a:r>
              <a:rPr lang="en-US" sz="2800" dirty="0"/>
              <a:t>Entangled photons have </a:t>
            </a:r>
            <a:br>
              <a:rPr lang="en-US" sz="2800" dirty="0"/>
            </a:br>
            <a:r>
              <a:rPr lang="en-US" sz="2800" dirty="0"/>
              <a:t>been connected </a:t>
            </a:r>
            <a:br>
              <a:rPr lang="en-US" sz="2800" dirty="0"/>
            </a:br>
            <a:r>
              <a:rPr lang="en-US" sz="2800" dirty="0" err="1"/>
              <a:t>nonlocally</a:t>
            </a:r>
            <a:r>
              <a:rPr lang="en-US" sz="2800" dirty="0"/>
              <a:t> and instantly </a:t>
            </a:r>
            <a:br>
              <a:rPr lang="en-US" sz="2800" dirty="0"/>
            </a:br>
            <a:r>
              <a:rPr lang="en-US" sz="2800" dirty="0"/>
              <a:t>across 1200 km (Pan 2017) </a:t>
            </a:r>
          </a:p>
          <a:p>
            <a:r>
              <a:rPr lang="en-US" sz="2800" u="sng" dirty="0"/>
              <a:t>It’s gone un-noticed that </a:t>
            </a:r>
            <a:br>
              <a:rPr lang="en-US" sz="2800" u="sng" dirty="0"/>
            </a:br>
            <a:r>
              <a:rPr lang="en-US" sz="2800" u="sng" dirty="0"/>
              <a:t>this work has implications </a:t>
            </a:r>
            <a:br>
              <a:rPr lang="en-US" sz="2800" u="sng" dirty="0"/>
            </a:br>
            <a:r>
              <a:rPr lang="en-US" sz="2800" u="sng" dirty="0"/>
              <a:t>for Q measurements</a:t>
            </a:r>
            <a:r>
              <a:rPr lang="en-US" sz="2800" dirty="0"/>
              <a:t>.  </a:t>
            </a:r>
            <a:br>
              <a:rPr lang="en-US" sz="2800" dirty="0"/>
            </a:br>
            <a:endParaRPr lang="en-US" sz="2000" dirty="0"/>
          </a:p>
        </p:txBody>
      </p:sp>
      <p:pic>
        <p:nvPicPr>
          <p:cNvPr id="8" name="Picture 7" descr="quantum s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6" y="2883566"/>
            <a:ext cx="4877443" cy="335584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984938" y="3520966"/>
            <a:ext cx="1828800" cy="10510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8344" y="6492240"/>
            <a:ext cx="375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Chinese quantum </a:t>
            </a:r>
            <a:r>
              <a:rPr lang="en-US"/>
              <a:t>satellite experiment</a:t>
            </a:r>
          </a:p>
        </p:txBody>
      </p:sp>
    </p:spTree>
    <p:extLst>
      <p:ext uri="{BB962C8B-B14F-4D97-AF65-F5344CB8AC3E}">
        <p14:creationId xmlns:p14="http://schemas.microsoft.com/office/powerpoint/2010/main" val="46252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9" y="-37077"/>
            <a:ext cx="8820726" cy="1053077"/>
          </a:xfrm>
        </p:spPr>
        <p:txBody>
          <a:bodyPr>
            <a:noAutofit/>
          </a:bodyPr>
          <a:lstStyle/>
          <a:p>
            <a:r>
              <a:rPr lang="en-US" sz="3200" b="1" dirty="0"/>
              <a:t>The experiments of Rarity and Tapster (1990) and of </a:t>
            </a:r>
            <a:r>
              <a:rPr lang="en-US" sz="3200" b="1" dirty="0" err="1"/>
              <a:t>Ou</a:t>
            </a:r>
            <a:r>
              <a:rPr lang="en-US" sz="3200" b="1" dirty="0"/>
              <a:t>, Zou, Wang, Leonard Mandel (1990), “RTO”.</a:t>
            </a:r>
          </a:p>
        </p:txBody>
      </p:sp>
      <p:pic>
        <p:nvPicPr>
          <p:cNvPr id="7" name="Picture 6" descr="Screen Shot 2017-07-28 at 11.0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87" y="4740158"/>
            <a:ext cx="5497345" cy="2105571"/>
          </a:xfrm>
          <a:prstGeom prst="rect">
            <a:avLst/>
          </a:prstGeom>
        </p:spPr>
      </p:pic>
      <p:pic>
        <p:nvPicPr>
          <p:cNvPr id="9" name="Content Placeholder 8" descr="Fig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r="1096"/>
          <a:stretch>
            <a:fillRect/>
          </a:stretch>
        </p:blipFill>
        <p:spPr>
          <a:xfrm>
            <a:off x="0" y="973960"/>
            <a:ext cx="9144000" cy="3175416"/>
          </a:xfrm>
        </p:spPr>
      </p:pic>
      <p:sp>
        <p:nvSpPr>
          <p:cNvPr id="10" name="TextBox 9"/>
          <p:cNvSpPr txBox="1"/>
          <p:nvPr/>
        </p:nvSpPr>
        <p:spPr>
          <a:xfrm>
            <a:off x="112516" y="5405819"/>
            <a:ext cx="4197830" cy="1200329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Two simple </a:t>
            </a:r>
            <a:r>
              <a:rPr lang="en-US" sz="2400" dirty="0" err="1"/>
              <a:t>superpositions</a:t>
            </a:r>
            <a:r>
              <a:rPr lang="en-US" sz="2400" dirty="0"/>
              <a:t> back-to-back, with photons </a:t>
            </a:r>
            <a:r>
              <a:rPr lang="en-US" sz="2400" u="sng" dirty="0"/>
              <a:t>already entangled</a:t>
            </a:r>
            <a:r>
              <a:rPr lang="en-US" sz="2400" dirty="0"/>
              <a:t> in the state |</a:t>
            </a:r>
            <a:r>
              <a:rPr lang="en-US" sz="2400" dirty="0">
                <a:latin typeface="Symbol" charset="2"/>
                <a:cs typeface="Symbol" charset="2"/>
              </a:rPr>
              <a:t>Y</a:t>
            </a:r>
            <a:r>
              <a:rPr lang="en-US" sz="2400" dirty="0"/>
              <a:t>&gt;</a:t>
            </a:r>
            <a:r>
              <a:rPr lang="en-US" sz="2400" baseline="-25000" dirty="0"/>
              <a:t>M </a:t>
            </a:r>
            <a:r>
              <a:rPr lang="en-US" sz="2400" dirty="0"/>
              <a:t>.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3848605" y="5792943"/>
            <a:ext cx="1322485" cy="4816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C5C2697-04C6-AF4E-BD57-B6652A0D292B}"/>
              </a:ext>
            </a:extLst>
          </p:cNvPr>
          <p:cNvSpPr txBox="1"/>
          <p:nvPr/>
        </p:nvSpPr>
        <p:spPr>
          <a:xfrm>
            <a:off x="2638094" y="4183109"/>
            <a:ext cx="4750675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Two photons in the entangled state |A1&gt;|B1&gt;+|A2&gt;|B2&gt;)/√2.</a:t>
            </a:r>
          </a:p>
        </p:txBody>
      </p:sp>
    </p:spTree>
    <p:extLst>
      <p:ext uri="{BB962C8B-B14F-4D97-AF65-F5344CB8AC3E}">
        <p14:creationId xmlns:p14="http://schemas.microsoft.com/office/powerpoint/2010/main" val="207545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011"/>
            <a:ext cx="9144000" cy="716632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RTO:  ENTANGLEMENT CHANGES EVERYTHING</a:t>
            </a:r>
          </a:p>
        </p:txBody>
      </p:sp>
      <p:pic>
        <p:nvPicPr>
          <p:cNvPr id="8" name="Picture 7" descr="Fi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22" y="2766358"/>
            <a:ext cx="5888523" cy="4002166"/>
          </a:xfrm>
          <a:prstGeom prst="rect">
            <a:avLst/>
          </a:prstGeom>
          <a:ln w="3810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02870" y="885738"/>
            <a:ext cx="3183038" cy="3539430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Entanglement destroys the interference  of each photon with itself:  no phase dependence at A1/A2 or B1/B2, only 50-50 </a:t>
            </a:r>
            <a:r>
              <a:rPr lang="en-US" sz="2800" u="sng" dirty="0"/>
              <a:t>mixtures</a:t>
            </a:r>
            <a:r>
              <a:rPr lang="en-US" sz="2800" dirty="0"/>
              <a:t>.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421350" y="733643"/>
            <a:ext cx="5652352" cy="1823756"/>
          </a:xfrm>
          <a:prstGeom prst="rect">
            <a:avLst/>
          </a:prstGeom>
          <a:ln w="38100">
            <a:solidFill>
              <a:srgbClr val="4F81B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Comparison of entangled </a:t>
            </a:r>
            <a:r>
              <a:rPr lang="en-US" sz="2800" u="sng" dirty="0"/>
              <a:t>pairs</a:t>
            </a:r>
            <a:r>
              <a:rPr lang="en-US" sz="2800" dirty="0"/>
              <a:t> yields phase-dep. </a:t>
            </a:r>
            <a:r>
              <a:rPr lang="en-US" sz="2800" u="sng" dirty="0"/>
              <a:t>correlations between</a:t>
            </a:r>
            <a:r>
              <a:rPr lang="en-US" sz="2800" dirty="0"/>
              <a:t> paired photons at different non-local phase angles </a:t>
            </a:r>
            <a:r>
              <a:rPr lang="en-US" sz="2800" dirty="0" err="1"/>
              <a:t>φ</a:t>
            </a:r>
            <a:r>
              <a:rPr lang="en-US" sz="2800" baseline="-25000" dirty="0" err="1"/>
              <a:t>B</a:t>
            </a:r>
            <a:r>
              <a:rPr lang="mr-IN" sz="2800" dirty="0"/>
              <a:t>–</a:t>
            </a:r>
            <a:r>
              <a:rPr lang="en-US" sz="2800" dirty="0" err="1"/>
              <a:t>φ</a:t>
            </a:r>
            <a:r>
              <a:rPr lang="en-US" sz="2800" baseline="-25000" dirty="0" err="1"/>
              <a:t>A</a:t>
            </a:r>
            <a:r>
              <a:rPr lang="en-US" sz="2800" dirty="0"/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D7411-11B4-924F-9E7A-28617DC68D9A}"/>
              </a:ext>
            </a:extLst>
          </p:cNvPr>
          <p:cNvSpPr txBox="1"/>
          <p:nvPr/>
        </p:nvSpPr>
        <p:spPr>
          <a:xfrm>
            <a:off x="1210080" y="5397847"/>
            <a:ext cx="2731300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Recall the “</a:t>
            </a:r>
            <a:r>
              <a:rPr lang="en-US" sz="2800"/>
              <a:t>detector effect.”</a:t>
            </a:r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45D1D2-974F-7140-A45D-A8617CFD1B8F}"/>
              </a:ext>
            </a:extLst>
          </p:cNvPr>
          <p:cNvCxnSpPr>
            <a:cxnSpLocks/>
          </p:cNvCxnSpPr>
          <p:nvPr/>
        </p:nvCxnSpPr>
        <p:spPr>
          <a:xfrm>
            <a:off x="1210080" y="4331437"/>
            <a:ext cx="740916" cy="10664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92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" y="2659501"/>
            <a:ext cx="9144000" cy="3110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/>
              <a:t>Simple superposition:  </a:t>
            </a:r>
            <a:r>
              <a:rPr lang="en-US" sz="2400" dirty="0"/>
              <a:t>	  </a:t>
            </a:r>
            <a:r>
              <a:rPr lang="en-US" sz="2400" b="1" u="sng" dirty="0"/>
              <a:t>Entangled superposition of 2 photons:</a:t>
            </a:r>
            <a:r>
              <a:rPr lang="en-US" sz="2400" u="sng" dirty="0"/>
              <a:t>	</a:t>
            </a:r>
          </a:p>
          <a:p>
            <a:pPr marL="0" indent="0">
              <a:buNone/>
            </a:pPr>
            <a:r>
              <a:rPr lang="en-US" sz="2400" u="sng" dirty="0"/>
              <a:t>φ</a:t>
            </a:r>
            <a:r>
              <a:rPr lang="en-US" sz="2400" baseline="-25000" dirty="0"/>
              <a:t>1</a:t>
            </a:r>
            <a:r>
              <a:rPr lang="mr-IN" sz="2400" u="sng" dirty="0"/>
              <a:t>–</a:t>
            </a:r>
            <a:r>
              <a:rPr lang="en-US" sz="2400" u="sng" dirty="0"/>
              <a:t>φ</a:t>
            </a:r>
            <a:r>
              <a:rPr lang="en-US" sz="2400" baseline="-25000" dirty="0"/>
              <a:t>2</a:t>
            </a:r>
            <a:r>
              <a:rPr lang="en-US" sz="2400" u="sng" dirty="0"/>
              <a:t> 	State of photon</a:t>
            </a:r>
            <a:r>
              <a:rPr lang="en-US" sz="2400" dirty="0"/>
              <a:t>	 </a:t>
            </a:r>
            <a:r>
              <a:rPr lang="en-US" sz="2400" u="sng" dirty="0" err="1"/>
              <a:t>φ</a:t>
            </a:r>
            <a:r>
              <a:rPr lang="en-US" sz="2400" baseline="-25000" dirty="0" err="1"/>
              <a:t>B</a:t>
            </a:r>
            <a:r>
              <a:rPr lang="mr-IN" sz="2400" u="sng" dirty="0"/>
              <a:t>–</a:t>
            </a:r>
            <a:r>
              <a:rPr lang="en-US" sz="2400" u="sng" dirty="0" err="1"/>
              <a:t>φ</a:t>
            </a:r>
            <a:r>
              <a:rPr lang="en-US" sz="2400" baseline="-25000" dirty="0" err="1"/>
              <a:t>A</a:t>
            </a:r>
            <a:r>
              <a:rPr lang="en-US" sz="2400" u="sng" dirty="0"/>
              <a:t>   State of each         </a:t>
            </a:r>
            <a:r>
              <a:rPr lang="en-US" sz="2400" u="sng" dirty="0" err="1"/>
              <a:t>Corr</a:t>
            </a:r>
            <a:r>
              <a:rPr lang="en-US" sz="2400" u="sng" dirty="0"/>
              <a:t> between them</a:t>
            </a:r>
          </a:p>
          <a:p>
            <a:pPr marL="0" indent="0">
              <a:buNone/>
            </a:pPr>
            <a:r>
              <a:rPr lang="en-US" sz="2400" dirty="0"/>
              <a:t>0	       100% “1”, 0% “2”	    0	         50-50 “1” or “2”	  100% </a:t>
            </a:r>
            <a:r>
              <a:rPr lang="en-US" sz="2400" dirty="0" err="1"/>
              <a:t>corr</a:t>
            </a:r>
            <a:r>
              <a:rPr lang="en-US" sz="2400" dirty="0"/>
              <a:t>, 0% anti</a:t>
            </a:r>
          </a:p>
          <a:p>
            <a:pPr marL="0" indent="0">
              <a:buNone/>
            </a:pPr>
            <a:r>
              <a:rPr lang="en-US" sz="2400" dirty="0"/>
              <a:t>π/4	       70% “1”, 30% “2”	    π/4	   50-50 “1” or “2”	   70% </a:t>
            </a:r>
            <a:r>
              <a:rPr lang="en-US" sz="2400" dirty="0" err="1"/>
              <a:t>corr</a:t>
            </a:r>
            <a:r>
              <a:rPr lang="en-US" sz="2400" dirty="0"/>
              <a:t>, 30% anti</a:t>
            </a:r>
          </a:p>
          <a:p>
            <a:pPr marL="0" indent="0">
              <a:buNone/>
            </a:pPr>
            <a:r>
              <a:rPr lang="en-US" sz="2400" dirty="0"/>
              <a:t>π/2	       50% “1”, 50% “2”	    π/2	   50-50 “1” or “2”	   50% </a:t>
            </a:r>
            <a:r>
              <a:rPr lang="en-US" sz="2400" dirty="0" err="1"/>
              <a:t>corr</a:t>
            </a:r>
            <a:r>
              <a:rPr lang="en-US" sz="2400" dirty="0"/>
              <a:t>, 50% anti</a:t>
            </a:r>
          </a:p>
          <a:p>
            <a:pPr marL="0" indent="0">
              <a:buNone/>
            </a:pPr>
            <a:r>
              <a:rPr lang="en-US" sz="2400" dirty="0"/>
              <a:t>3π/4     30% “1”, 70% “2”	    3π/4	   50-50 “1” or “2”	   30% </a:t>
            </a:r>
            <a:r>
              <a:rPr lang="en-US" sz="2400" dirty="0" err="1"/>
              <a:t>corr</a:t>
            </a:r>
            <a:r>
              <a:rPr lang="en-US" sz="2400" dirty="0"/>
              <a:t>, 70% anti</a:t>
            </a:r>
          </a:p>
          <a:p>
            <a:pPr marL="0" indent="0">
              <a:buNone/>
            </a:pPr>
            <a:r>
              <a:rPr lang="en-US" sz="2400" u="sng" dirty="0"/>
              <a:t>π	       0% “1”, 100% “2”</a:t>
            </a:r>
            <a:r>
              <a:rPr lang="en-US" sz="2400" dirty="0"/>
              <a:t>	    </a:t>
            </a:r>
            <a:r>
              <a:rPr lang="en-US" sz="2400" u="sng" dirty="0"/>
              <a:t>π		   50-50 “1” or “2”	   0% </a:t>
            </a:r>
            <a:r>
              <a:rPr lang="en-US" sz="2400" u="sng" dirty="0" err="1"/>
              <a:t>corr</a:t>
            </a:r>
            <a:r>
              <a:rPr lang="en-US" sz="2400" u="sng" dirty="0"/>
              <a:t>, 100% anti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2119" y="1891795"/>
            <a:ext cx="6965886" cy="524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simple</a:t>
            </a:r>
            <a:r>
              <a:rPr lang="en-US" sz="3200" b="1" dirty="0"/>
              <a:t> vs. </a:t>
            </a:r>
            <a:r>
              <a:rPr lang="en-US" sz="3200" b="1" u="sng" dirty="0"/>
              <a:t>entangled</a:t>
            </a:r>
            <a:r>
              <a:rPr lang="en-US" sz="3200" b="1" dirty="0"/>
              <a:t> superposition: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922407" y="2331459"/>
            <a:ext cx="229247" cy="48130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7-07-28 at 11.0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269804"/>
            <a:ext cx="3968408" cy="1660563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1334815" y="1656462"/>
            <a:ext cx="493403" cy="39928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8" descr="Fig4.png">
            <a:extLst>
              <a:ext uri="{FF2B5EF4-FFF2-40B4-BE49-F238E27FC236}">
                <a16:creationId xmlns:a16="http://schemas.microsoft.com/office/drawing/2014/main" id="{AD2B5EC0-F242-1647-994C-EB5B4E63B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r="1096"/>
          <a:stretch>
            <a:fillRect/>
          </a:stretch>
        </p:blipFill>
        <p:spPr>
          <a:xfrm>
            <a:off x="3887128" y="-29104"/>
            <a:ext cx="5248656" cy="182268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7BCD9B-C02A-3E4A-81DE-D105B4B564D9}"/>
              </a:ext>
            </a:extLst>
          </p:cNvPr>
          <p:cNvCxnSpPr>
            <a:cxnSpLocks/>
          </p:cNvCxnSpPr>
          <p:nvPr/>
        </p:nvCxnSpPr>
        <p:spPr>
          <a:xfrm flipV="1">
            <a:off x="4136367" y="1475684"/>
            <a:ext cx="716627" cy="53660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83D164-B86B-8841-9113-58C4556D8B59}"/>
              </a:ext>
            </a:extLst>
          </p:cNvPr>
          <p:cNvSpPr txBox="1"/>
          <p:nvPr/>
        </p:nvSpPr>
        <p:spPr>
          <a:xfrm>
            <a:off x="53426" y="-13650"/>
            <a:ext cx="2867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more detail: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BF27A-E819-4040-B0D5-ADB930A76CF4}"/>
              </a:ext>
            </a:extLst>
          </p:cNvPr>
          <p:cNvSpPr txBox="1"/>
          <p:nvPr/>
        </p:nvSpPr>
        <p:spPr>
          <a:xfrm>
            <a:off x="1091111" y="6096668"/>
            <a:ext cx="173797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1 AND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2BB9E-C4AF-524C-955A-162B016E6EC0}"/>
              </a:ext>
            </a:extLst>
          </p:cNvPr>
          <p:cNvSpPr/>
          <p:nvPr/>
        </p:nvSpPr>
        <p:spPr>
          <a:xfrm>
            <a:off x="4577734" y="6097364"/>
            <a:ext cx="1476225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1 OR 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B0FC50-78DF-EE4B-B457-BAC02BC0CADE}"/>
              </a:ext>
            </a:extLst>
          </p:cNvPr>
          <p:cNvCxnSpPr>
            <a:cxnSpLocks/>
          </p:cNvCxnSpPr>
          <p:nvPr/>
        </p:nvCxnSpPr>
        <p:spPr>
          <a:xfrm>
            <a:off x="1497854" y="6676900"/>
            <a:ext cx="835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95B4FB-E3D4-5543-898B-913C54D91C72}"/>
              </a:ext>
            </a:extLst>
          </p:cNvPr>
          <p:cNvCxnSpPr>
            <a:cxnSpLocks/>
          </p:cNvCxnSpPr>
          <p:nvPr/>
        </p:nvCxnSpPr>
        <p:spPr>
          <a:xfrm>
            <a:off x="4981076" y="6627388"/>
            <a:ext cx="631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9AD8B4E-43F6-F041-9F30-D797A650FB2C}"/>
              </a:ext>
            </a:extLst>
          </p:cNvPr>
          <p:cNvCxnSpPr>
            <a:cxnSpLocks/>
          </p:cNvCxnSpPr>
          <p:nvPr/>
        </p:nvCxnSpPr>
        <p:spPr>
          <a:xfrm flipH="1">
            <a:off x="1644578" y="2348022"/>
            <a:ext cx="367280" cy="43160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E5BD4E-B700-204D-BD45-450D34419442}"/>
              </a:ext>
            </a:extLst>
          </p:cNvPr>
          <p:cNvCxnSpPr>
            <a:cxnSpLocks/>
          </p:cNvCxnSpPr>
          <p:nvPr/>
        </p:nvCxnSpPr>
        <p:spPr>
          <a:xfrm flipV="1">
            <a:off x="5036634" y="5710407"/>
            <a:ext cx="0" cy="52222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5F14A3-25E1-5945-A515-251563E6521D}"/>
              </a:ext>
            </a:extLst>
          </p:cNvPr>
          <p:cNvCxnSpPr>
            <a:cxnSpLocks/>
          </p:cNvCxnSpPr>
          <p:nvPr/>
        </p:nvCxnSpPr>
        <p:spPr>
          <a:xfrm flipH="1">
            <a:off x="7694130" y="9513512"/>
            <a:ext cx="367280" cy="43160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1D12A1-93AC-5448-83BD-E1825389267D}"/>
              </a:ext>
            </a:extLst>
          </p:cNvPr>
          <p:cNvCxnSpPr>
            <a:cxnSpLocks/>
          </p:cNvCxnSpPr>
          <p:nvPr/>
        </p:nvCxnSpPr>
        <p:spPr>
          <a:xfrm flipV="1">
            <a:off x="1987006" y="5675763"/>
            <a:ext cx="12652" cy="57973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5BB38F4-637F-AB45-9732-898B918647F8}"/>
              </a:ext>
            </a:extLst>
          </p:cNvPr>
          <p:cNvSpPr txBox="1"/>
          <p:nvPr/>
        </p:nvSpPr>
        <p:spPr>
          <a:xfrm>
            <a:off x="6833380" y="6057697"/>
            <a:ext cx="2142446" cy="5884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no paradox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8CD0AF-D912-B549-92A0-3E4A30650E94}"/>
              </a:ext>
            </a:extLst>
          </p:cNvPr>
          <p:cNvCxnSpPr>
            <a:cxnSpLocks/>
          </p:cNvCxnSpPr>
          <p:nvPr/>
        </p:nvCxnSpPr>
        <p:spPr>
          <a:xfrm flipV="1">
            <a:off x="7722585" y="5686273"/>
            <a:ext cx="0" cy="52222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695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44" y="3762703"/>
            <a:ext cx="8891276" cy="6726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These results follow from QM</a:t>
            </a:r>
            <a:r>
              <a:rPr lang="en-US" sz="3600" dirty="0"/>
              <a:t> </a:t>
            </a:r>
            <a:r>
              <a:rPr lang="en-US" sz="3600" b="1" dirty="0"/>
              <a:t>based only 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236B2-C393-B245-9B53-458BDDC5C83B}"/>
              </a:ext>
            </a:extLst>
          </p:cNvPr>
          <p:cNvSpPr txBox="1"/>
          <p:nvPr/>
        </p:nvSpPr>
        <p:spPr>
          <a:xfrm>
            <a:off x="1135675" y="4244880"/>
            <a:ext cx="60624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•	photons have a wavelength,</a:t>
            </a:r>
            <a:br>
              <a:rPr lang="en-US" sz="3600" b="1" dirty="0"/>
            </a:br>
            <a:r>
              <a:rPr lang="en-US" sz="3600" b="1" dirty="0"/>
              <a:t>•	the photons are in the state </a:t>
            </a:r>
            <a:br>
              <a:rPr lang="en-US" sz="3600" b="1" dirty="0"/>
            </a:br>
            <a:r>
              <a:rPr lang="en-US" sz="3600" b="1" dirty="0"/>
              <a:t>    |A1&gt;|B1&gt;+|A2&gt;|B2&gt;)/√2.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57F55-978C-F945-B039-A0CD964509D5}"/>
              </a:ext>
            </a:extLst>
          </p:cNvPr>
          <p:cNvSpPr/>
          <p:nvPr/>
        </p:nvSpPr>
        <p:spPr>
          <a:xfrm>
            <a:off x="226857" y="128902"/>
            <a:ext cx="8804953" cy="304698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An entangled state such as</a:t>
            </a:r>
          </a:p>
          <a:p>
            <a:r>
              <a:rPr lang="en-US" sz="3200" dirty="0"/>
              <a:t>(|</a:t>
            </a:r>
            <a:r>
              <a:rPr lang="en-US" sz="3200" dirty="0" err="1"/>
              <a:t>undecayed</a:t>
            </a:r>
            <a:r>
              <a:rPr lang="en-US" sz="3200" dirty="0"/>
              <a:t>&gt;|live&gt;+|decayed&gt;|dead&gt;)/√2 says:</a:t>
            </a:r>
          </a:p>
          <a:p>
            <a:r>
              <a:rPr lang="en-US" sz="3200" dirty="0"/>
              <a:t>“An </a:t>
            </a:r>
            <a:r>
              <a:rPr lang="en-US" sz="3200" dirty="0" err="1"/>
              <a:t>undecayed</a:t>
            </a:r>
            <a:r>
              <a:rPr lang="en-US" sz="3200" dirty="0"/>
              <a:t> nucleus is 100% correlated with a live cat, AND a decayed nucleus is correlated with a dead cat.”  </a:t>
            </a:r>
          </a:p>
          <a:p>
            <a:r>
              <a:rPr lang="en-US" sz="3200" dirty="0"/>
              <a:t>This is not paradoxical.   </a:t>
            </a:r>
          </a:p>
        </p:txBody>
      </p:sp>
    </p:spTree>
    <p:extLst>
      <p:ext uri="{BB962C8B-B14F-4D97-AF65-F5344CB8AC3E}">
        <p14:creationId xmlns:p14="http://schemas.microsoft.com/office/powerpoint/2010/main" val="152929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b="1" dirty="0"/>
              <a:t>	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6" y="1600201"/>
            <a:ext cx="8519656" cy="3584448"/>
          </a:xfrm>
        </p:spPr>
        <p:txBody>
          <a:bodyPr>
            <a:normAutofit/>
          </a:bodyPr>
          <a:lstStyle/>
          <a:p>
            <a:pPr marL="400050" lvl="1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1.	Review of quantum measurement problem.</a:t>
            </a:r>
          </a:p>
          <a:p>
            <a:pPr marL="400050" lvl="1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 </a:t>
            </a:r>
          </a:p>
          <a:p>
            <a:pPr marL="400050" lvl="1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2.	Suggested resolution, based on nonlocality. </a:t>
            </a:r>
          </a:p>
          <a:p>
            <a:pPr marL="400050" lvl="1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 </a:t>
            </a:r>
          </a:p>
          <a:p>
            <a:pPr marL="400050" lvl="1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3.	How to fix things so the “cat” misconception 	doesn’t arise.</a:t>
            </a:r>
          </a:p>
        </p:txBody>
      </p:sp>
    </p:spTree>
    <p:extLst>
      <p:ext uri="{BB962C8B-B14F-4D97-AF65-F5344CB8AC3E}">
        <p14:creationId xmlns:p14="http://schemas.microsoft.com/office/powerpoint/2010/main" val="1697353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8BB8-E4DA-DF4B-85CA-1162DDB2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b="1" dirty="0"/>
              <a:t>3. How to fix things so the ”cat” misconception does not arise.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E6CB4-479C-6D42-98C0-CAAE2B0BF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12855"/>
            <a:ext cx="8506047" cy="4683642"/>
          </a:xfrm>
        </p:spPr>
        <p:txBody>
          <a:bodyPr>
            <a:normAutofit/>
          </a:bodyPr>
          <a:lstStyle/>
          <a:p>
            <a:r>
              <a:rPr lang="en-US" dirty="0"/>
              <a:t>A ”dyad” such as |A1&gt;|B1&gt; is usually understood as a </a:t>
            </a:r>
            <a:r>
              <a:rPr lang="en-US" u="sng" dirty="0"/>
              <a:t>single state</a:t>
            </a:r>
            <a:r>
              <a:rPr lang="en-US" dirty="0"/>
              <a:t> ”A1 and B1” of a composite system AB.   </a:t>
            </a:r>
          </a:p>
          <a:p>
            <a:r>
              <a:rPr lang="en-US" dirty="0"/>
              <a:t> It’s not.  Experiment and theory tell us it is a positive </a:t>
            </a:r>
            <a:r>
              <a:rPr lang="en-US" u="sng" dirty="0"/>
              <a:t>correlation</a:t>
            </a:r>
            <a:r>
              <a:rPr lang="en-US" dirty="0"/>
              <a:t> </a:t>
            </a:r>
            <a:r>
              <a:rPr lang="en-US" u="sng" dirty="0"/>
              <a:t>between</a:t>
            </a:r>
            <a:r>
              <a:rPr lang="en-US" dirty="0"/>
              <a:t> state A1 of system A and state B1 of system B.  It says ”You’ll find A in state A1 if and only if you find B in state B1." </a:t>
            </a:r>
          </a:p>
          <a:p>
            <a:r>
              <a:rPr lang="en-US" dirty="0"/>
              <a:t>Then (|A1&gt;|B1&gt;+|A2&gt;|B2&gt;)/√2 is not contradictory.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4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-7353"/>
            <a:ext cx="3820160" cy="1422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b="1" dirty="0"/>
              <a:t>Thanks for your attention!  </a:t>
            </a:r>
          </a:p>
        </p:txBody>
      </p:sp>
      <p:pic>
        <p:nvPicPr>
          <p:cNvPr id="4" name="Picture 3" descr="Cartoon1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06" y="348783"/>
            <a:ext cx="4728774" cy="6023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82" y="1595793"/>
            <a:ext cx="4657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Acknowledgements</a:t>
            </a:r>
            <a:r>
              <a:rPr lang="en-US" sz="2400" dirty="0"/>
              <a:t>:  </a:t>
            </a:r>
          </a:p>
          <a:p>
            <a:r>
              <a:rPr lang="en-US" sz="2400" dirty="0" err="1"/>
              <a:t>Suren</a:t>
            </a:r>
            <a:r>
              <a:rPr lang="en-US" sz="2400" dirty="0"/>
              <a:t> Singh, UA physics</a:t>
            </a:r>
          </a:p>
          <a:p>
            <a:r>
              <a:rPr lang="en-US" sz="2400" dirty="0"/>
              <a:t>Barry Ward, UA philosophy</a:t>
            </a:r>
          </a:p>
          <a:p>
            <a:r>
              <a:rPr lang="en-US" sz="2400" dirty="0"/>
              <a:t>James </a:t>
            </a:r>
            <a:r>
              <a:rPr lang="en-US" sz="2400" dirty="0" err="1"/>
              <a:t>Malley</a:t>
            </a:r>
            <a:r>
              <a:rPr lang="en-US" sz="2400" dirty="0"/>
              <a:t>, Nat. Inst. Health</a:t>
            </a:r>
          </a:p>
          <a:p>
            <a:r>
              <a:rPr lang="en-US" sz="2400" dirty="0"/>
              <a:t>Mario Bunge, McGill U</a:t>
            </a:r>
          </a:p>
          <a:p>
            <a:r>
              <a:rPr lang="en-US" sz="2400" dirty="0"/>
              <a:t>Ulrich Harms, Reutlingen, Germany</a:t>
            </a:r>
          </a:p>
          <a:p>
            <a:r>
              <a:rPr lang="en-US" sz="2400" dirty="0"/>
              <a:t>Peter </a:t>
            </a:r>
            <a:r>
              <a:rPr lang="en-US" sz="2400" dirty="0" err="1"/>
              <a:t>Milonni</a:t>
            </a:r>
            <a:r>
              <a:rPr lang="en-US" sz="2400" dirty="0"/>
              <a:t>, former UA physics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982" y="4887408"/>
            <a:ext cx="4689600" cy="1477328"/>
          </a:xfrm>
          <a:prstGeom prst="rect">
            <a:avLst/>
          </a:prstGeom>
          <a:ln w="3810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Also by AH:  </a:t>
            </a:r>
          </a:p>
          <a:p>
            <a:r>
              <a:rPr lang="en-US" dirty="0"/>
              <a:t>• </a:t>
            </a:r>
            <a:r>
              <a:rPr lang="en-US" b="1" dirty="0"/>
              <a:t>“There are no particles, there are only fields,”  </a:t>
            </a:r>
          </a:p>
          <a:p>
            <a:r>
              <a:rPr lang="en-US" b="1" dirty="0"/>
              <a:t>     Am J Phys, March 2013, pages 211-222.</a:t>
            </a:r>
          </a:p>
          <a:p>
            <a:r>
              <a:rPr lang="en-US" dirty="0"/>
              <a:t>•</a:t>
            </a:r>
            <a:r>
              <a:rPr lang="en-US" i="1" dirty="0"/>
              <a:t> </a:t>
            </a:r>
            <a:r>
              <a:rPr lang="en-US" b="1" i="1" dirty="0"/>
              <a:t>Tales of the Quantum</a:t>
            </a:r>
            <a:r>
              <a:rPr lang="en-US" b="1" dirty="0"/>
              <a:t>, pub. by Oxford</a:t>
            </a:r>
          </a:p>
          <a:p>
            <a:r>
              <a:rPr lang="en-US" b="1" dirty="0"/>
              <a:t>    University Press,</a:t>
            </a:r>
            <a:r>
              <a:rPr lang="en-US" b="1" i="1" dirty="0"/>
              <a:t> </a:t>
            </a:r>
            <a:r>
              <a:rPr lang="en-US" b="1" dirty="0"/>
              <a:t>2017.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F701E-CEC7-7548-8B9C-7A7A76BBDEE6}"/>
              </a:ext>
            </a:extLst>
          </p:cNvPr>
          <p:cNvSpPr txBox="1"/>
          <p:nvPr/>
        </p:nvSpPr>
        <p:spPr>
          <a:xfrm>
            <a:off x="5109210" y="6049146"/>
            <a:ext cx="3177540" cy="684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8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0"/>
            <a:ext cx="3368674" cy="26146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1.  The measurement problem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614612"/>
            <a:ext cx="4035425" cy="4154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The problem of collapse of the wave function:</a:t>
            </a:r>
          </a:p>
          <a:p>
            <a:pPr marL="0" indent="0">
              <a:buNone/>
            </a:pPr>
            <a:r>
              <a:rPr lang="en-US" dirty="0"/>
              <a:t>• Do </a:t>
            </a:r>
            <a:r>
              <a:rPr lang="en-US" dirty="0" err="1"/>
              <a:t>superpositions</a:t>
            </a:r>
            <a:r>
              <a:rPr lang="en-US" dirty="0"/>
              <a:t> collapse upon measurement?</a:t>
            </a:r>
          </a:p>
          <a:p>
            <a:pPr marL="0" indent="0">
              <a:buNone/>
            </a:pPr>
            <a:r>
              <a:rPr lang="en-US" dirty="0"/>
              <a:t>• If so, how and why do they collapse?    </a:t>
            </a:r>
          </a:p>
        </p:txBody>
      </p:sp>
      <p:pic>
        <p:nvPicPr>
          <p:cNvPr id="6" name="Picture 5" descr="Cartoon1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51" y="-60857"/>
            <a:ext cx="5410125" cy="72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8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r="8740"/>
          <a:stretch>
            <a:fillRect/>
          </a:stretch>
        </p:blipFill>
        <p:spPr>
          <a:xfrm>
            <a:off x="819289" y="105567"/>
            <a:ext cx="4724826" cy="4306947"/>
          </a:xfrm>
        </p:spPr>
      </p:pic>
      <p:sp>
        <p:nvSpPr>
          <p:cNvPr id="7" name="TextBox 6"/>
          <p:cNvSpPr txBox="1"/>
          <p:nvPr/>
        </p:nvSpPr>
        <p:spPr>
          <a:xfrm>
            <a:off x="819290" y="4536249"/>
            <a:ext cx="7784960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• Einstein’s remark, 1927 Solvay Conference:</a:t>
            </a:r>
          </a:p>
          <a:p>
            <a:r>
              <a:rPr lang="en-US" sz="3200" dirty="0"/>
              <a:t>• Collapse occurs.   		(Right)</a:t>
            </a:r>
          </a:p>
          <a:p>
            <a:r>
              <a:rPr lang="en-US" sz="3200" dirty="0"/>
              <a:t>• It is non-local.				(Right)</a:t>
            </a:r>
          </a:p>
          <a:p>
            <a:r>
              <a:rPr lang="en-US" sz="3200" dirty="0"/>
              <a:t>• This violates SR.			(Wrong)    </a:t>
            </a:r>
          </a:p>
        </p:txBody>
      </p:sp>
    </p:spTree>
    <p:extLst>
      <p:ext uri="{BB962C8B-B14F-4D97-AF65-F5344CB8AC3E}">
        <p14:creationId xmlns:p14="http://schemas.microsoft.com/office/powerpoint/2010/main" val="133582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"/>
            <a:ext cx="7654925" cy="963612"/>
          </a:xfrm>
        </p:spPr>
        <p:txBody>
          <a:bodyPr>
            <a:noAutofit/>
          </a:bodyPr>
          <a:lstStyle/>
          <a:p>
            <a:r>
              <a:rPr lang="en-US" sz="3200" b="1" dirty="0"/>
              <a:t>Useful example:  2-slit </a:t>
            </a:r>
            <a:r>
              <a:rPr lang="en-US" sz="3200" b="1" dirty="0" err="1"/>
              <a:t>exp</a:t>
            </a:r>
            <a:r>
              <a:rPr lang="en-US" sz="3200" b="1" dirty="0"/>
              <a:t> with electrons,</a:t>
            </a:r>
            <a:br>
              <a:rPr lang="en-US" sz="3200" b="1" dirty="0"/>
            </a:br>
            <a:r>
              <a:rPr lang="en-US" sz="3200" b="1" dirty="0"/>
              <a:t>with &amp; without a “which-slit” detector</a:t>
            </a:r>
          </a:p>
        </p:txBody>
      </p:sp>
      <p:pic>
        <p:nvPicPr>
          <p:cNvPr id="4" name="Content Placeholder 3" descr="Figure14-0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" b="5151"/>
          <a:stretch>
            <a:fillRect/>
          </a:stretch>
        </p:blipFill>
        <p:spPr>
          <a:xfrm>
            <a:off x="3096983" y="1347788"/>
            <a:ext cx="5920347" cy="3255962"/>
          </a:xfrm>
        </p:spPr>
      </p:pic>
      <p:pic>
        <p:nvPicPr>
          <p:cNvPr id="5" name="Picture 4" descr="Figure13-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42" y="1284288"/>
            <a:ext cx="2905125" cy="5969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2369" y="4465215"/>
            <a:ext cx="3751617" cy="2246769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Interference pattern emerges from individual electron impacts in this famous experiment by </a:t>
            </a:r>
            <a:r>
              <a:rPr lang="en-US" sz="2800" dirty="0" err="1"/>
              <a:t>Tonomura</a:t>
            </a:r>
            <a:r>
              <a:rPr lang="en-US" sz="2800" dirty="0"/>
              <a:t> et al, 1989.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8508" y="5326989"/>
            <a:ext cx="1612220" cy="1384995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“detector effect.”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643091" y="3902365"/>
            <a:ext cx="469034" cy="1543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62480" y="4603750"/>
            <a:ext cx="1114138" cy="1543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63840" y="3752903"/>
            <a:ext cx="961333" cy="17639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39840" y="3342451"/>
            <a:ext cx="1595120" cy="1261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86400" y="1856232"/>
            <a:ext cx="256032" cy="250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01640" y="2785872"/>
            <a:ext cx="256032" cy="250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71832" y="19789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8968" y="2907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344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590" y="0"/>
            <a:ext cx="6745017" cy="18813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John von Neumann’s analysis, </a:t>
            </a:r>
            <a:br>
              <a:rPr lang="en-US" b="1" dirty="0"/>
            </a:br>
            <a:r>
              <a:rPr lang="en-US" b="1" dirty="0"/>
              <a:t>in 1932, applied to a which-slit measurement: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029" y="1996654"/>
            <a:ext cx="6405526" cy="4753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		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>
                <a:latin typeface="Symbol" charset="2"/>
                <a:cs typeface="Symbol" charset="2"/>
              </a:rPr>
              <a:t>1</a:t>
            </a:r>
            <a:r>
              <a:rPr lang="en-US" sz="2800" dirty="0"/>
              <a:t>&gt;,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>
                <a:latin typeface="Symbol" charset="2"/>
                <a:cs typeface="Symbol" charset="2"/>
              </a:rPr>
              <a:t>2</a:t>
            </a:r>
            <a:r>
              <a:rPr lang="en-US" sz="2800" dirty="0"/>
              <a:t>&gt; : electron on path 1, 2   </a:t>
            </a:r>
          </a:p>
          <a:p>
            <a:pPr marL="0" indent="0">
              <a:buNone/>
            </a:pPr>
            <a:r>
              <a:rPr lang="en-US" sz="2800" dirty="0"/>
              <a:t>		|ready&gt;, |1&gt;, |2&gt; :  states of detector</a:t>
            </a:r>
          </a:p>
          <a:p>
            <a:pPr marL="0" indent="0">
              <a:buNone/>
            </a:pPr>
            <a:r>
              <a:rPr lang="en-US" sz="2800" dirty="0"/>
              <a:t>“Ideal </a:t>
            </a:r>
            <a:r>
              <a:rPr lang="en-US" sz="2800" dirty="0" err="1"/>
              <a:t>vN</a:t>
            </a:r>
            <a:r>
              <a:rPr lang="en-US" sz="2800" dirty="0"/>
              <a:t> measurement” is one for which </a:t>
            </a:r>
          </a:p>
          <a:p>
            <a:pPr marL="0" indent="0">
              <a:buNone/>
            </a:pPr>
            <a:r>
              <a:rPr lang="en-US" sz="2800" dirty="0"/>
              <a:t>		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>
                <a:latin typeface="Symbol" charset="2"/>
                <a:cs typeface="Symbol" charset="2"/>
              </a:rPr>
              <a:t>1</a:t>
            </a:r>
            <a:r>
              <a:rPr lang="en-US" sz="2800" dirty="0"/>
              <a:t>&gt;|ready&gt;   </a:t>
            </a:r>
            <a:r>
              <a:rPr lang="en-US" sz="2800" dirty="0" err="1">
                <a:latin typeface="Wingdings"/>
              </a:rPr>
              <a:t>è</a:t>
            </a:r>
            <a:r>
              <a:rPr lang="en-US" sz="2800" dirty="0"/>
              <a:t>  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>
                <a:latin typeface="Symbol" charset="2"/>
                <a:cs typeface="Symbol" charset="2"/>
              </a:rPr>
              <a:t>1</a:t>
            </a:r>
            <a:r>
              <a:rPr lang="en-US" sz="2800" dirty="0"/>
              <a:t>&gt;|1&gt;</a:t>
            </a:r>
          </a:p>
          <a:p>
            <a:pPr marL="0" indent="0">
              <a:buNone/>
            </a:pPr>
            <a:r>
              <a:rPr lang="en-US" sz="2800" dirty="0"/>
              <a:t>		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>
                <a:latin typeface="Symbol" charset="2"/>
                <a:cs typeface="Symbol" charset="2"/>
              </a:rPr>
              <a:t>2</a:t>
            </a:r>
            <a:r>
              <a:rPr lang="en-US" sz="2800" dirty="0"/>
              <a:t>&gt;|ready&gt;   </a:t>
            </a:r>
            <a:r>
              <a:rPr lang="en-US" sz="2800" dirty="0" err="1">
                <a:latin typeface="Wingdings"/>
              </a:rPr>
              <a:t>è</a:t>
            </a:r>
            <a:r>
              <a:rPr lang="en-US" sz="2800" dirty="0"/>
              <a:t>  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>
                <a:latin typeface="Symbol" charset="2"/>
                <a:cs typeface="Symbol" charset="2"/>
              </a:rPr>
              <a:t>2</a:t>
            </a:r>
            <a:r>
              <a:rPr lang="en-US" sz="2800" dirty="0"/>
              <a:t>&gt;|2&gt;.</a:t>
            </a:r>
          </a:p>
          <a:p>
            <a:pPr marL="0" indent="0">
              <a:buNone/>
            </a:pPr>
            <a:r>
              <a:rPr lang="en-US" sz="2800" dirty="0"/>
              <a:t>From the linearity of quantum physics:  </a:t>
            </a:r>
          </a:p>
          <a:p>
            <a:pPr marL="0" indent="0">
              <a:buNone/>
            </a:pPr>
            <a:r>
              <a:rPr lang="en-US" sz="2800" dirty="0"/>
              <a:t>	The superposition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1</a:t>
            </a:r>
            <a:r>
              <a:rPr lang="en-US" sz="2800" dirty="0"/>
              <a:t>&gt; +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2</a:t>
            </a:r>
            <a:r>
              <a:rPr lang="en-US" sz="2800" dirty="0"/>
              <a:t>&gt;)/√2 </a:t>
            </a:r>
          </a:p>
          <a:p>
            <a:pPr marL="0" indent="0">
              <a:buNone/>
            </a:pPr>
            <a:r>
              <a:rPr lang="en-US" sz="2800" dirty="0"/>
              <a:t>		evolves this way: 	 </a:t>
            </a:r>
          </a:p>
          <a:p>
            <a:pPr marL="0" indent="0">
              <a:buNone/>
            </a:pPr>
            <a:r>
              <a:rPr lang="en-US" sz="2800" dirty="0"/>
              <a:t>	 (|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1</a:t>
            </a:r>
            <a:r>
              <a:rPr lang="en-US" sz="2800" dirty="0"/>
              <a:t>&gt; +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2</a:t>
            </a:r>
            <a:r>
              <a:rPr lang="en-US" sz="2800" dirty="0"/>
              <a:t>&gt;)/√2 |ready&gt;   </a:t>
            </a:r>
            <a:r>
              <a:rPr lang="en-US" sz="2800" dirty="0" err="1">
                <a:latin typeface="Wingdings"/>
              </a:rPr>
              <a:t>è</a:t>
            </a:r>
            <a:r>
              <a:rPr lang="en-US" sz="2800" dirty="0"/>
              <a:t>   </a:t>
            </a:r>
            <a:br>
              <a:rPr lang="en-US" sz="2800" dirty="0"/>
            </a:br>
            <a:r>
              <a:rPr lang="en-US" sz="2800" dirty="0"/>
              <a:t>			(|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1</a:t>
            </a:r>
            <a:r>
              <a:rPr lang="en-US" sz="2800" dirty="0"/>
              <a:t>&gt;|1&gt; +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2</a:t>
            </a:r>
            <a:r>
              <a:rPr lang="en-US" sz="2800" dirty="0"/>
              <a:t>&gt;|2&gt;)/√2	=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dirty="0"/>
              <a:t>&gt;</a:t>
            </a:r>
            <a:r>
              <a:rPr lang="en-US" sz="2800" baseline="-25000" dirty="0"/>
              <a:t>M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This “measurement  state” is </a:t>
            </a:r>
            <a:r>
              <a:rPr lang="en-US" sz="2800" u="sng" dirty="0"/>
              <a:t>entangled</a:t>
            </a:r>
            <a:r>
              <a:rPr lang="en-US" sz="2800" dirty="0"/>
              <a:t>.   </a:t>
            </a:r>
          </a:p>
        </p:txBody>
      </p:sp>
      <p:pic>
        <p:nvPicPr>
          <p:cNvPr id="4" name="Picture 3" descr="th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7" y="24174"/>
            <a:ext cx="2545908" cy="2999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603" y="292566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1932</a:t>
            </a:r>
          </a:p>
        </p:txBody>
      </p:sp>
    </p:spTree>
    <p:extLst>
      <p:ext uri="{BB962C8B-B14F-4D97-AF65-F5344CB8AC3E}">
        <p14:creationId xmlns:p14="http://schemas.microsoft.com/office/powerpoint/2010/main" val="255296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49" y="-113718"/>
            <a:ext cx="6217256" cy="4814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573" y="174329"/>
            <a:ext cx="2651154" cy="2246769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 way of visualizing entanglement</a:t>
            </a:r>
          </a:p>
          <a:p>
            <a:r>
              <a:rPr lang="en-US" sz="2800" dirty="0"/>
              <a:t>--Nick Herbert,</a:t>
            </a:r>
            <a:br>
              <a:rPr lang="en-US" sz="2800" dirty="0"/>
            </a:br>
            <a:r>
              <a:rPr lang="en-US" sz="2800" i="1" dirty="0"/>
              <a:t>Quantum Reality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D2D2C2-E226-6B40-B622-7CF8ABA2CB35}"/>
              </a:ext>
            </a:extLst>
          </p:cNvPr>
          <p:cNvSpPr/>
          <p:nvPr/>
        </p:nvSpPr>
        <p:spPr>
          <a:xfrm>
            <a:off x="3186882" y="5201432"/>
            <a:ext cx="5733836" cy="138499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Erwin Schrodinger:  “Entanglement is </a:t>
            </a:r>
            <a:r>
              <a:rPr lang="en-US" sz="2800" u="sng" dirty="0"/>
              <a:t>the</a:t>
            </a:r>
            <a:r>
              <a:rPr lang="en-US" sz="2800" dirty="0"/>
              <a:t> characteristic trait of quantum mechanics”  [Schrodinger’s emphasis].  </a:t>
            </a:r>
          </a:p>
        </p:txBody>
      </p:sp>
      <p:pic>
        <p:nvPicPr>
          <p:cNvPr id="8" name="Content Placeholder 6" descr="th-1.jpg">
            <a:extLst>
              <a:ext uri="{FF2B5EF4-FFF2-40B4-BE49-F238E27FC236}">
                <a16:creationId xmlns:a16="http://schemas.microsoft.com/office/drawing/2014/main" id="{5460F533-338D-4849-A4ED-01FA298A2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r="1966"/>
          <a:stretch>
            <a:fillRect/>
          </a:stretch>
        </p:blipFill>
        <p:spPr>
          <a:xfrm>
            <a:off x="-21267" y="2495810"/>
            <a:ext cx="3054349" cy="44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4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"/>
            <a:ext cx="9144000" cy="715801"/>
          </a:xfrm>
        </p:spPr>
        <p:txBody>
          <a:bodyPr>
            <a:noAutofit/>
          </a:bodyPr>
          <a:lstStyle/>
          <a:p>
            <a:r>
              <a:rPr lang="en-US" sz="3600" b="1" dirty="0"/>
              <a:t>The apparent paradox of Schrodinger's cat 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2" y="989663"/>
            <a:ext cx="8861893" cy="580737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entangled superposition </a:t>
            </a:r>
            <a:br>
              <a:rPr lang="en-US" sz="2800" dirty="0"/>
            </a:br>
            <a:r>
              <a:rPr lang="en-US" sz="2800" dirty="0"/>
              <a:t>			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dirty="0"/>
              <a:t>&gt;</a:t>
            </a:r>
            <a:r>
              <a:rPr lang="en-US" sz="2800" baseline="-25000" dirty="0"/>
              <a:t>M</a:t>
            </a:r>
            <a:r>
              <a:rPr lang="en-US" sz="2800" dirty="0"/>
              <a:t> = (|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1</a:t>
            </a:r>
            <a:r>
              <a:rPr lang="en-US" sz="2800" dirty="0"/>
              <a:t>&gt;|1&gt; + |</a:t>
            </a:r>
            <a:r>
              <a:rPr lang="en-US" sz="2800" dirty="0">
                <a:latin typeface="Symbol" charset="2"/>
                <a:cs typeface="Symbol" charset="2"/>
              </a:rPr>
              <a:t>y</a:t>
            </a:r>
            <a:r>
              <a:rPr lang="en-US" sz="2800" baseline="-25000" dirty="0"/>
              <a:t>2</a:t>
            </a:r>
            <a:r>
              <a:rPr lang="en-US" sz="2800" dirty="0"/>
              <a:t>&gt;|2&gt;)/√2</a:t>
            </a:r>
            <a:br>
              <a:rPr lang="en-US" sz="2800" dirty="0"/>
            </a:br>
            <a:r>
              <a:rPr lang="en-US" sz="2800" dirty="0"/>
              <a:t>is puzzling.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2800" dirty="0"/>
          </a:p>
          <a:p>
            <a:r>
              <a:rPr lang="en-US" sz="2800" dirty="0"/>
              <a:t>At least,			and 			   thought so.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2800" b="1" dirty="0"/>
              <a:t>The sad story of Schrodinger’s cat:  </a:t>
            </a:r>
          </a:p>
          <a:p>
            <a:pPr marL="0" indent="0">
              <a:buNone/>
            </a:pPr>
            <a:r>
              <a:rPr lang="en-US" sz="2800" dirty="0"/>
              <a:t>•    Schrodinger:  “The psi-function of the entire system would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mr-IN" sz="2800" dirty="0"/>
              <a:t>…</a:t>
            </a:r>
            <a:r>
              <a:rPr lang="en-US" sz="2800" dirty="0"/>
              <a:t>have in it the living and dead cat (pardon the expression)</a:t>
            </a:r>
            <a:br>
              <a:rPr lang="en-US" sz="2800" dirty="0"/>
            </a:br>
            <a:r>
              <a:rPr lang="en-US" sz="2800" dirty="0"/>
              <a:t>	 mixed or smeared out in equal parts.”   </a:t>
            </a:r>
          </a:p>
          <a:p>
            <a:pPr marL="0" indent="0">
              <a:buNone/>
            </a:pPr>
            <a:r>
              <a:rPr lang="en-US" sz="2800" dirty="0"/>
              <a:t>•	von Neumann analysis implies cat and nucleus are entangled:</a:t>
            </a:r>
          </a:p>
          <a:p>
            <a:pPr marL="0" indent="0">
              <a:buNone/>
            </a:pPr>
            <a:r>
              <a:rPr lang="en-US" sz="2800" dirty="0"/>
              <a:t>	(|</a:t>
            </a:r>
            <a:r>
              <a:rPr lang="en-US" sz="2800" dirty="0" err="1"/>
              <a:t>undecayed</a:t>
            </a:r>
            <a:r>
              <a:rPr lang="en-US" sz="2800" dirty="0"/>
              <a:t>&gt; |live&gt; + |decayed&gt; |dead&gt;)/√2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Content Placeholder 6" descr="th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r="1966"/>
          <a:stretch>
            <a:fillRect/>
          </a:stretch>
        </p:blipFill>
        <p:spPr>
          <a:xfrm>
            <a:off x="1794981" y="2194993"/>
            <a:ext cx="1045308" cy="1538872"/>
          </a:xfrm>
          <a:prstGeom prst="rect">
            <a:avLst/>
          </a:prstGeom>
        </p:spPr>
      </p:pic>
      <p:pic>
        <p:nvPicPr>
          <p:cNvPr id="5" name="Content Placeholder 5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r="8740"/>
          <a:stretch>
            <a:fillRect/>
          </a:stretch>
        </p:blipFill>
        <p:spPr>
          <a:xfrm>
            <a:off x="3610425" y="2466834"/>
            <a:ext cx="1281983" cy="11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44" y="179976"/>
            <a:ext cx="8157680" cy="2800223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b="1" dirty="0"/>
              <a:t>The measurement paradox:  </a:t>
            </a:r>
            <a:br>
              <a:rPr lang="en-US" sz="3200" b="1" dirty="0"/>
            </a:br>
            <a:r>
              <a:rPr lang="en-US" sz="3200" dirty="0"/>
              <a:t>(|</a:t>
            </a:r>
            <a:r>
              <a:rPr lang="en-US" sz="3200" dirty="0" err="1"/>
              <a:t>undecayed</a:t>
            </a:r>
            <a:r>
              <a:rPr lang="en-US" sz="3200" dirty="0"/>
              <a:t>&gt; |live&gt; + |decayed&gt; |dead&gt;)/√2</a:t>
            </a:r>
            <a:br>
              <a:rPr lang="en-US" sz="3200" dirty="0"/>
            </a:br>
            <a:r>
              <a:rPr lang="en-US" sz="3200" dirty="0"/>
              <a:t>	looks like a superposition of “smeared out” </a:t>
            </a:r>
            <a:br>
              <a:rPr lang="en-US" sz="3200" dirty="0"/>
            </a:br>
            <a:r>
              <a:rPr lang="en-US" sz="3200" dirty="0"/>
              <a:t>	states, with no definite outcome.   </a:t>
            </a:r>
            <a:br>
              <a:rPr lang="en-US" sz="3200" dirty="0"/>
            </a:br>
            <a:r>
              <a:rPr lang="en-US" sz="3200" dirty="0"/>
              <a:t>This cannot be!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805" y="3757960"/>
            <a:ext cx="7086600" cy="2340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But does QM really predict this?  </a:t>
            </a:r>
          </a:p>
          <a:p>
            <a:pPr marL="0" indent="0">
              <a:buNone/>
            </a:pPr>
            <a:r>
              <a:rPr lang="en-US" sz="4000" b="1" dirty="0"/>
              <a:t>There’s more to |</a:t>
            </a:r>
            <a:r>
              <a:rPr lang="en-US" sz="4000" b="1" dirty="0">
                <a:latin typeface="Symbol" charset="2"/>
                <a:cs typeface="Symbol" charset="2"/>
              </a:rPr>
              <a:t>Y</a:t>
            </a:r>
            <a:r>
              <a:rPr lang="en-US" sz="4000" b="1" dirty="0"/>
              <a:t>&gt;</a:t>
            </a:r>
            <a:r>
              <a:rPr lang="en-US" sz="4000" b="1" baseline="-25000" dirty="0"/>
              <a:t>M </a:t>
            </a:r>
            <a:r>
              <a:rPr lang="en-US" sz="4000" b="1" dirty="0"/>
              <a:t> </a:t>
            </a:r>
          </a:p>
          <a:p>
            <a:pPr marL="0" indent="0">
              <a:buNone/>
            </a:pPr>
            <a:r>
              <a:rPr lang="en-US" sz="4000" b="1" dirty="0"/>
              <a:t>	than meets the eye.</a:t>
            </a:r>
          </a:p>
        </p:txBody>
      </p:sp>
    </p:spTree>
    <p:extLst>
      <p:ext uri="{BB962C8B-B14F-4D97-AF65-F5344CB8AC3E}">
        <p14:creationId xmlns:p14="http://schemas.microsoft.com/office/powerpoint/2010/main" val="196782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896</Words>
  <Application>Microsoft Macintosh PowerPoint</Application>
  <PresentationFormat>On-screen Show (4:3)</PresentationFormat>
  <Paragraphs>148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Mangal</vt:lpstr>
      <vt:lpstr>Symbol</vt:lpstr>
      <vt:lpstr>Wingdings</vt:lpstr>
      <vt:lpstr>Office Theme</vt:lpstr>
      <vt:lpstr>Review and suggested resolution of the problem of Schrodinger’s cat</vt:lpstr>
      <vt:lpstr> OUTLINE</vt:lpstr>
      <vt:lpstr>1.  The measurement problem </vt:lpstr>
      <vt:lpstr>PowerPoint Presentation</vt:lpstr>
      <vt:lpstr>Useful example:  2-slit exp with electrons, with &amp; without a “which-slit” detector</vt:lpstr>
      <vt:lpstr>John von Neumann’s analysis,  in 1932, applied to a which-slit measurement: </vt:lpstr>
      <vt:lpstr>PowerPoint Presentation</vt:lpstr>
      <vt:lpstr>The apparent paradox of Schrodinger's cat  </vt:lpstr>
      <vt:lpstr>The measurement paradox:   (|undecayed&gt; |live&gt; + |decayed&gt; |dead&gt;)/√2  looks like a superposition of “smeared out”   states, with no definite outcome.    This cannot be!</vt:lpstr>
      <vt:lpstr>|Y&gt;M is an entangled superposition state. </vt:lpstr>
      <vt:lpstr>Technical detour   </vt:lpstr>
      <vt:lpstr>Reduced density ops for |Y&gt;M M&lt;Y|:  </vt:lpstr>
      <vt:lpstr>Today’s opinion</vt:lpstr>
      <vt:lpstr>2.  Suggested resolution,  based on nonlocality</vt:lpstr>
      <vt:lpstr>Nonlocality experiments</vt:lpstr>
      <vt:lpstr>The experiments of Rarity and Tapster (1990) and of Ou, Zou, Wang, Leonard Mandel (1990), “RTO”.</vt:lpstr>
      <vt:lpstr>RTO:  ENTANGLEMENT CHANGES EVERYTHING</vt:lpstr>
      <vt:lpstr>PowerPoint Presentation</vt:lpstr>
      <vt:lpstr>These results follow from QM based only on:</vt:lpstr>
      <vt:lpstr>3. How to fix things so the ”cat” misconception does not arise.</vt:lpstr>
      <vt:lpstr>Thanks for your attention!  </vt:lpstr>
    </vt:vector>
  </TitlesOfParts>
  <Company>University of Arkansas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Resolution of the problem of definite quantum outcomes</dc:title>
  <dc:creator>Art Hobson</dc:creator>
  <cp:lastModifiedBy>Art Hobson</cp:lastModifiedBy>
  <cp:revision>210</cp:revision>
  <dcterms:created xsi:type="dcterms:W3CDTF">2017-11-27T20:37:37Z</dcterms:created>
  <dcterms:modified xsi:type="dcterms:W3CDTF">2018-01-31T21:31:59Z</dcterms:modified>
</cp:coreProperties>
</file>