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36"/>
  </p:notesMasterIdLst>
  <p:handoutMasterIdLst>
    <p:handoutMasterId r:id="rId37"/>
  </p:handoutMasterIdLst>
  <p:sldIdLst>
    <p:sldId id="256" r:id="rId2"/>
    <p:sldId id="257" r:id="rId3"/>
    <p:sldId id="278" r:id="rId4"/>
    <p:sldId id="260" r:id="rId5"/>
    <p:sldId id="269" r:id="rId6"/>
    <p:sldId id="270" r:id="rId7"/>
    <p:sldId id="262" r:id="rId8"/>
    <p:sldId id="268" r:id="rId9"/>
    <p:sldId id="263" r:id="rId10"/>
    <p:sldId id="315" r:id="rId11"/>
    <p:sldId id="318" r:id="rId12"/>
    <p:sldId id="319" r:id="rId13"/>
    <p:sldId id="314" r:id="rId14"/>
    <p:sldId id="289" r:id="rId15"/>
    <p:sldId id="290" r:id="rId16"/>
    <p:sldId id="291" r:id="rId17"/>
    <p:sldId id="265" r:id="rId18"/>
    <p:sldId id="292" r:id="rId19"/>
    <p:sldId id="293" r:id="rId20"/>
    <p:sldId id="294" r:id="rId21"/>
    <p:sldId id="266" r:id="rId22"/>
    <p:sldId id="279" r:id="rId23"/>
    <p:sldId id="295" r:id="rId24"/>
    <p:sldId id="296" r:id="rId25"/>
    <p:sldId id="297" r:id="rId26"/>
    <p:sldId id="298" r:id="rId27"/>
    <p:sldId id="267" r:id="rId28"/>
    <p:sldId id="320" r:id="rId29"/>
    <p:sldId id="321" r:id="rId30"/>
    <p:sldId id="322" r:id="rId31"/>
    <p:sldId id="312" r:id="rId32"/>
    <p:sldId id="316" r:id="rId33"/>
    <p:sldId id="317" r:id="rId34"/>
    <p:sldId id="313"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1" autoAdjust="0"/>
    <p:restoredTop sz="94658" autoAdjust="0"/>
  </p:normalViewPr>
  <p:slideViewPr>
    <p:cSldViewPr>
      <p:cViewPr varScale="1">
        <p:scale>
          <a:sx n="65" d="100"/>
          <a:sy n="65" d="100"/>
        </p:scale>
        <p:origin x="-11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4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4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9805311-1F4C-47D9-A5D3-C18806AE584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4C27B77-B1D8-4AA7-879B-104F0840160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51222-4782-4754-902E-0DE9AD31D44C}" type="slidenum">
              <a:rPr lang="en-US"/>
              <a:pPr/>
              <a:t>1</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C27B77-B1D8-4AA7-879B-104F0840160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C27B77-B1D8-4AA7-879B-104F08401601}"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C27B77-B1D8-4AA7-879B-104F08401601}"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C27B77-B1D8-4AA7-879B-104F08401601}"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C27B77-B1D8-4AA7-879B-104F08401601}"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E2B0E3-F440-473A-A0FE-8EF4D0624EFE}" type="slidenum">
              <a:rPr lang="en-US"/>
              <a:pPr/>
              <a:t>17</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C27B77-B1D8-4AA7-879B-104F08401601}"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C27B77-B1D8-4AA7-879B-104F08401601}"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C27B77-B1D8-4AA7-879B-104F08401601}"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C6738-5779-428D-917E-24892D7A987C}" type="slidenum">
              <a:rPr lang="en-US"/>
              <a:pPr/>
              <a:t>21</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t>WTO an outgrowth of GATT.  International organization estb. In 1995 to promote int’l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709253-BFEC-4DBA-B820-8F1B8BE772E8}" type="slidenum">
              <a:rPr lang="en-US"/>
              <a:pPr/>
              <a:t>2</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71369-AC23-4926-9DB7-2CE28CB1617A}" type="slidenum">
              <a:rPr lang="en-US"/>
              <a:pPr/>
              <a:t>22</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C27B77-B1D8-4AA7-879B-104F08401601}"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C27B77-B1D8-4AA7-879B-104F08401601}"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C27B77-B1D8-4AA7-879B-104F08401601}"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C27B77-B1D8-4AA7-879B-104F08401601}"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C27B77-B1D8-4AA7-879B-104F08401601}"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C27B77-B1D8-4AA7-879B-104F08401601}"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C27B77-B1D8-4AA7-879B-104F08401601}"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C27B77-B1D8-4AA7-879B-104F08401601}"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C27B77-B1D8-4AA7-879B-104F08401601}"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BFD46-848D-4C41-9DAE-5FCCADC52B49}" type="slidenum">
              <a:rPr lang="en-US"/>
              <a:pPr/>
              <a:t>3</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C27B77-B1D8-4AA7-879B-104F08401601}"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C27B77-B1D8-4AA7-879B-104F08401601}"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C27B77-B1D8-4AA7-879B-104F08401601}"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C78195-B07F-4AA0-995F-C0F41617FB38}" type="slidenum">
              <a:rPr lang="en-US"/>
              <a:pPr/>
              <a:t>4</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75B41-20E9-4ED2-A1AA-C679447AB1BC}" type="slidenum">
              <a:rPr lang="en-US"/>
              <a:pPr/>
              <a:t>5</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B1589F-1DEC-483B-B6B3-6760349A0397}" type="slidenum">
              <a:rPr lang="en-US"/>
              <a:pPr/>
              <a:t>6</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C3E6D-FF35-4941-9105-4A2B7E20C0E6}" type="slidenum">
              <a:rPr lang="en-US"/>
              <a:pPr/>
              <a:t>7</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3F662F-A887-46E5-AAC3-C8D501923FFF}" type="slidenum">
              <a:rPr lang="en-US"/>
              <a:pPr/>
              <a:t>8</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D63137-6916-4AA8-96C6-9808DC107559}" type="slidenum">
              <a:rPr lang="en-US"/>
              <a:pPr/>
              <a:t>9</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 name="Rectangle 16"/>
          <p:cNvSpPr/>
          <p:nvPr/>
        </p:nvSpPr>
        <p:spPr>
          <a:xfrm>
            <a:off x="0" y="2438400"/>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1" name="Rectangle 30"/>
          <p:cNvSpPr/>
          <p:nvPr/>
        </p:nvSpPr>
        <p:spPr>
          <a:xfrm>
            <a:off x="0" y="914400"/>
            <a:ext cx="9144000" cy="1524000"/>
          </a:xfrm>
          <a:prstGeom prst="rect">
            <a:avLst/>
          </a:prstGeom>
          <a:solidFill>
            <a:srgbClr val="000000">
              <a:alpha val="89800"/>
            </a:srgb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Date Placeholder 9"/>
          <p:cNvSpPr>
            <a:spLocks noGrp="1"/>
          </p:cNvSpPr>
          <p:nvPr>
            <p:ph type="dt" sz="half" idx="10"/>
          </p:nvPr>
        </p:nvSpPr>
        <p:spPr/>
        <p:txBody>
          <a:bodyPr rtlCol="0"/>
          <a:lstStyle/>
          <a:p>
            <a:endParaRPr lang="en-US"/>
          </a:p>
        </p:txBody>
      </p:sp>
      <p:sp>
        <p:nvSpPr>
          <p:cNvPr id="11" name="Slide Number Placeholder 10"/>
          <p:cNvSpPr>
            <a:spLocks noGrp="1"/>
          </p:cNvSpPr>
          <p:nvPr>
            <p:ph type="sldNum" sz="quarter" idx="11"/>
          </p:nvPr>
        </p:nvSpPr>
        <p:spPr/>
        <p:txBody>
          <a:bodyPr rtlCol="0"/>
          <a:lstStyle/>
          <a:p>
            <a:fld id="{212F14D0-8A45-422C-AF6D-B2EB9BE941D4}" type="slidenum">
              <a:rPr lang="en-US" smtClean="0"/>
              <a:pPr/>
              <a:t>‹#›</a:t>
            </a:fld>
            <a:endParaRPr lang="en-US"/>
          </a:p>
        </p:txBody>
      </p:sp>
      <p:sp>
        <p:nvSpPr>
          <p:cNvPr id="12" name="Footer Placeholder 11"/>
          <p:cNvSpPr>
            <a:spLocks noGrp="1"/>
          </p:cNvSpPr>
          <p:nvPr>
            <p:ph type="ftr" sz="quarter" idx="12"/>
          </p:nvPr>
        </p:nvSpPr>
        <p:spPr/>
        <p:txBody>
          <a:bodyPr rtlCol="0"/>
          <a:lstStyle/>
          <a:p>
            <a:endParaRPr lang="en-US"/>
          </a:p>
        </p:txBody>
      </p:sp>
      <p:sp>
        <p:nvSpPr>
          <p:cNvPr id="9" name="Subtitle 8"/>
          <p:cNvSpPr>
            <a:spLocks noGrp="1"/>
          </p:cNvSpPr>
          <p:nvPr>
            <p:ph type="subTitle" idx="1"/>
          </p:nvPr>
        </p:nvSpPr>
        <p:spPr>
          <a:xfrm>
            <a:off x="457200" y="2476108"/>
            <a:ext cx="8305800" cy="381000"/>
          </a:xfrm>
        </p:spPr>
        <p:txBody>
          <a:bodyPr>
            <a:noAutofit/>
          </a:bodyPr>
          <a:lstStyle>
            <a:lvl1pPr marL="0" indent="0" algn="l">
              <a:buNone/>
              <a:defRPr sz="2000" spc="1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Title 27"/>
          <p:cNvSpPr>
            <a:spLocks noGrp="1"/>
          </p:cNvSpPr>
          <p:nvPr>
            <p:ph type="ctrTitle"/>
          </p:nvPr>
        </p:nvSpPr>
        <p:spPr>
          <a:xfrm>
            <a:off x="457200" y="1066800"/>
            <a:ext cx="8305800" cy="1295400"/>
          </a:xfrm>
        </p:spPr>
        <p:txBody>
          <a:bodyPr anchor="ctr" anchorCtr="0">
            <a:noAutofit/>
          </a:bodyPr>
          <a:lstStyle>
            <a:lvl1pPr algn="l">
              <a:defRPr sz="4800" cap="all" spc="-100" baseline="0">
                <a:solidFill>
                  <a:srgbClr val="FFFFFF"/>
                </a:solidFill>
              </a:defRPr>
            </a:lvl1pPr>
          </a:lstStyle>
          <a:p>
            <a:r>
              <a:rPr lang="en-US" smtClean="0"/>
              <a:t>Click to edit Master title style</a:t>
            </a:r>
            <a:endParaRPr lang="en-US" dirty="0"/>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1B520C-4184-41C4-8B3B-56C4AD1EBF32}"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FFDCF-63E4-403D-90E4-842F67A1846F}"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Date Placeholder 9"/>
          <p:cNvSpPr>
            <a:spLocks noGrp="1"/>
          </p:cNvSpPr>
          <p:nvPr>
            <p:ph type="dt" sz="half" idx="14"/>
          </p:nvPr>
        </p:nvSpPr>
        <p:spPr/>
        <p:txBody>
          <a:bodyPr rtlCol="0"/>
          <a:lstStyle/>
          <a:p>
            <a:endParaRPr lang="en-US"/>
          </a:p>
        </p:txBody>
      </p:sp>
      <p:sp>
        <p:nvSpPr>
          <p:cNvPr id="11" name="Slide Number Placeholder 10"/>
          <p:cNvSpPr>
            <a:spLocks noGrp="1"/>
          </p:cNvSpPr>
          <p:nvPr>
            <p:ph type="sldNum" sz="quarter" idx="15"/>
          </p:nvPr>
        </p:nvSpPr>
        <p:spPr/>
        <p:txBody>
          <a:bodyPr rtlCol="0"/>
          <a:lstStyle/>
          <a:p>
            <a:fld id="{8A07F65E-87E9-465F-B507-90342831C008}" type="slidenum">
              <a:rPr lang="en-US" smtClean="0"/>
              <a:pPr/>
              <a:t>‹#›</a:t>
            </a:fld>
            <a:endParaRPr lang="en-US"/>
          </a:p>
        </p:txBody>
      </p:sp>
      <p:sp>
        <p:nvSpPr>
          <p:cNvPr id="12" name="Footer Placeholder 11"/>
          <p:cNvSpPr>
            <a:spLocks noGrp="1"/>
          </p:cNvSpPr>
          <p:nvPr>
            <p:ph type="ftr" sz="quarter" idx="16"/>
          </p:nvPr>
        </p:nvSpPr>
        <p:spPr/>
        <p:txBody>
          <a:bodyPr rtlCol="0"/>
          <a:lstStyle/>
          <a:p>
            <a:endParaRPr lang="en-US"/>
          </a:p>
        </p:txBody>
      </p:sp>
      <p:sp>
        <p:nvSpPr>
          <p:cNvPr id="2" name="Title 1"/>
          <p:cNvSpPr>
            <a:spLocks noGrp="1"/>
          </p:cNvSpPr>
          <p:nvPr>
            <p:ph type="title"/>
          </p:nvPr>
        </p:nvSpPr>
        <p:spPr>
          <a:xfrm>
            <a:off x="457200" y="158926"/>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9" name="Content Placeholder 8"/>
          <p:cNvSpPr>
            <a:spLocks noGrp="1"/>
          </p:cNvSpPr>
          <p:nvPr>
            <p:ph sz="quarter"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6" name="Rectangle 25"/>
          <p:cNvSpPr/>
          <p:nvPr/>
        </p:nvSpPr>
        <p:spPr>
          <a:xfrm>
            <a:off x="0" y="4958864"/>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Rectangle 26"/>
          <p:cNvSpPr/>
          <p:nvPr/>
        </p:nvSpPr>
        <p:spPr>
          <a:xfrm>
            <a:off x="0" y="3429000"/>
            <a:ext cx="9144000" cy="1527048"/>
          </a:xfrm>
          <a:prstGeom prst="rect">
            <a:avLst/>
          </a:prstGeom>
          <a:solidFill>
            <a:srgbClr val="000000"/>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44547-109F-4733-B2E2-1A7961A65EF4}"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a:buNone/>
              <a:defRPr sz="4200" b="0" cap="all">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4958864"/>
            <a:ext cx="7924800" cy="457200"/>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74BC3-79ED-4BDA-BB65-E1E83E0ACFF9}"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10"/>
          <p:cNvSpPr>
            <a:spLocks noGrp="1"/>
          </p:cNvSpPr>
          <p:nvPr>
            <p:ph sz="quarter"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6ACC68C-C7C9-4461-8C83-BEBA7BB0B1E5}"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endParaRPr lang="en-US"/>
          </a:p>
        </p:txBody>
      </p:sp>
      <p:sp>
        <p:nvSpPr>
          <p:cNvPr id="3" name="Text Placeholder 2"/>
          <p:cNvSpPr>
            <a:spLocks noGrp="1"/>
          </p:cNvSpPr>
          <p:nvPr>
            <p:ph type="body" idx="1"/>
          </p:nvPr>
        </p:nvSpPr>
        <p:spPr>
          <a:xfrm>
            <a:off x="457200" y="1371600"/>
            <a:ext cx="4040188" cy="838200"/>
          </a:xfrm>
          <a:solidFill>
            <a:schemeClr val="accent1">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quarter" idx="2"/>
          </p:nvPr>
        </p:nvSpPr>
        <p:spPr>
          <a:xfrm>
            <a:off x="457200" y="2220558"/>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Content Placeholder 33"/>
          <p:cNvSpPr>
            <a:spLocks noGrp="1"/>
          </p:cNvSpPr>
          <p:nvPr>
            <p:ph sz="quarter" idx="4"/>
          </p:nvPr>
        </p:nvSpPr>
        <p:spPr>
          <a:xfrm>
            <a:off x="4649788" y="2220558"/>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smtClean="0"/>
              <a:t>Click to edit Master title style</a:t>
            </a:r>
            <a:endParaRPr lang="en-US" dirty="0"/>
          </a:p>
        </p:txBody>
      </p:sp>
      <p:sp>
        <p:nvSpPr>
          <p:cNvPr id="12" name="Text Placeholder 11"/>
          <p:cNvSpPr>
            <a:spLocks noGrp="1"/>
          </p:cNvSpPr>
          <p:nvPr>
            <p:ph type="body" idx="3"/>
          </p:nvPr>
        </p:nvSpPr>
        <p:spPr>
          <a:xfrm>
            <a:off x="4648200" y="1371600"/>
            <a:ext cx="4040188" cy="838200"/>
          </a:xfrm>
          <a:solidFill>
            <a:schemeClr val="accent2">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05A40-FD41-4B4C-A3AC-2D7BB3618937}"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84C816-8CBB-405C-B4C2-69DF95960015}"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8" name="Rectangle 17"/>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Rectangle 18"/>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0" name="Oval 19"/>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1" name="Oval 20"/>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2" name="Oval 21"/>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Oval 22"/>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4" name="Oval 2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0" name="Rectangle 29"/>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Oval 2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Oval 2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2286000" y="6357144"/>
            <a:ext cx="3429000" cy="384048"/>
          </a:xfrm>
        </p:spPr>
        <p:txBody>
          <a:bodyPr/>
          <a:lstStyle/>
          <a:p>
            <a:endParaRPr lang="en-US"/>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FC28AB38-BDFB-4C9C-9876-0F0B9CFD9C6F}" type="slidenum">
              <a:rPr lang="en-US" smtClean="0"/>
              <a:pPr/>
              <a:t>‹#›</a:t>
            </a:fld>
            <a:endParaRPr lang="en-US"/>
          </a:p>
        </p:txBody>
      </p:sp>
      <p:sp>
        <p:nvSpPr>
          <p:cNvPr id="29" name="Content Placeholder 28"/>
          <p:cNvSpPr>
            <a:spLocks noGrp="1"/>
          </p:cNvSpPr>
          <p:nvPr>
            <p:ph sz="quarter" idx="1"/>
          </p:nvPr>
        </p:nvSpPr>
        <p:spPr>
          <a:xfrm>
            <a:off x="2743200" y="228600"/>
            <a:ext cx="62484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2"/>
          </p:nvPr>
        </p:nvSpPr>
        <p:spPr>
          <a:xfrm>
            <a:off x="301752" y="1600200"/>
            <a:ext cx="2057400" cy="3733800"/>
          </a:xfrm>
        </p:spPr>
        <p:txBody>
          <a:bodyPr tIns="45720" bIns="45720" anchor="t" anchorCtr="0"/>
          <a:lstStyle>
            <a:lvl1pPr marL="0" indent="0">
              <a:lnSpc>
                <a:spcPts val="2400"/>
              </a:lnSpc>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301752" y="384048"/>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5" name="Rectangle 24"/>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6" name="Oval 25"/>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Rectangle 26"/>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Rectangle 27"/>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0" name="Oval 29"/>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1" name="Oval 30"/>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4" name="Oval 3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5" name="Oval 3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6" name="Rectangle 35"/>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8" name="Oval 3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1" name="Oval 20"/>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AB48971E-1BB1-4036-A14C-0D44A8451576}" type="slidenum">
              <a:rPr lang="en-US" smtClean="0"/>
              <a:pPr/>
              <a:t>‹#›</a:t>
            </a:fld>
            <a:endParaRPr lang="en-US"/>
          </a:p>
        </p:txBody>
      </p:sp>
      <p:sp>
        <p:nvSpPr>
          <p:cNvPr id="2" name="Title 1"/>
          <p:cNvSpPr>
            <a:spLocks noGrp="1"/>
          </p:cNvSpPr>
          <p:nvPr>
            <p:ph type="title"/>
          </p:nvPr>
        </p:nvSpPr>
        <p:spPr>
          <a:xfrm>
            <a:off x="304800" y="381000"/>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90800" y="0"/>
            <a:ext cx="6553200" cy="5943600"/>
          </a:xfrm>
          <a:solidFill>
            <a:schemeClr val="bg2"/>
          </a:solidFill>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04800" y="1600200"/>
            <a:ext cx="2057400" cy="4267200"/>
          </a:xfrm>
        </p:spPr>
        <p:txBody>
          <a:bodyPr anchor="t" anchorCtr="0"/>
          <a:lstStyle>
            <a:lvl1pPr marL="0" indent="0">
              <a:lnSpc>
                <a:spcPts val="2400"/>
              </a:lnSpc>
              <a:spcAft>
                <a:spcPts val="1000"/>
              </a:spcAft>
              <a:buFontTx/>
              <a:buNone/>
              <a:defRPr sz="1600" b="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914400" y="2292526"/>
            <a:ext cx="2743200" cy="2127074"/>
          </a:xfrm>
          <a:prstGeom prst="rect">
            <a:avLst/>
          </a:prstGeom>
          <a:solidFill>
            <a:schemeClr val="accent1">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Oval 10"/>
          <p:cNvSpPr/>
          <p:nvPr/>
        </p:nvSpPr>
        <p:spPr>
          <a:xfrm>
            <a:off x="2977827" y="5072066"/>
            <a:ext cx="1758141" cy="1739481"/>
          </a:xfrm>
          <a:prstGeom prst="ellipse">
            <a:avLst/>
          </a:prstGeom>
          <a:solidFill>
            <a:schemeClr val="accent1">
              <a:tint val="90000"/>
              <a:shade val="45000"/>
              <a:satMod val="200000"/>
              <a:alpha val="13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3" name="Rectangle 12"/>
          <p:cNvSpPr/>
          <p:nvPr/>
        </p:nvSpPr>
        <p:spPr>
          <a:xfrm>
            <a:off x="5257800" y="0"/>
            <a:ext cx="3886200" cy="3048000"/>
          </a:xfrm>
          <a:prstGeom prst="rect">
            <a:avLst/>
          </a:prstGeom>
          <a:solidFill>
            <a:schemeClr val="accent1">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4" name="Rectangle 13"/>
          <p:cNvSpPr/>
          <p:nvPr/>
        </p:nvSpPr>
        <p:spPr>
          <a:xfrm>
            <a:off x="0" y="4114800"/>
            <a:ext cx="2362200" cy="2463018"/>
          </a:xfrm>
          <a:prstGeom prst="rect">
            <a:avLst/>
          </a:prstGeom>
          <a:solidFill>
            <a:schemeClr val="bg2">
              <a:tint val="60000"/>
              <a:alpha val="7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5" name="Oval 14"/>
          <p:cNvSpPr/>
          <p:nvPr/>
        </p:nvSpPr>
        <p:spPr>
          <a:xfrm>
            <a:off x="4178687" y="2389810"/>
            <a:ext cx="2174118" cy="2174118"/>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6" name="Oval 15"/>
          <p:cNvSpPr/>
          <p:nvPr/>
        </p:nvSpPr>
        <p:spPr>
          <a:xfrm>
            <a:off x="6384588" y="5842728"/>
            <a:ext cx="1011260" cy="101126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6322493" y="1427132"/>
            <a:ext cx="2047390" cy="2047390"/>
          </a:xfrm>
          <a:prstGeom prst="ellipse">
            <a:avLst/>
          </a:prstGeom>
          <a:solidFill>
            <a:srgbClr val="C1E8E4">
              <a:alpha val="10980"/>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8" name="Oval 17"/>
          <p:cNvSpPr/>
          <p:nvPr/>
        </p:nvSpPr>
        <p:spPr>
          <a:xfrm>
            <a:off x="114300" y="4803322"/>
            <a:ext cx="1959428" cy="1959428"/>
          </a:xfrm>
          <a:prstGeom prst="ellipse">
            <a:avLst/>
          </a:prstGeom>
          <a:solidFill>
            <a:srgbClr val="C1E8E4">
              <a:alpha val="12157"/>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Oval 18"/>
          <p:cNvSpPr/>
          <p:nvPr/>
        </p:nvSpPr>
        <p:spPr>
          <a:xfrm>
            <a:off x="2021092" y="4578526"/>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Oval 19"/>
          <p:cNvSpPr/>
          <p:nvPr/>
        </p:nvSpPr>
        <p:spPr>
          <a:xfrm>
            <a:off x="4172385" y="4626825"/>
            <a:ext cx="1515880" cy="1394583"/>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1" name="Rectangle 20"/>
          <p:cNvSpPr/>
          <p:nvPr/>
        </p:nvSpPr>
        <p:spPr>
          <a:xfrm>
            <a:off x="1906" y="361813"/>
            <a:ext cx="2512694"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3" name="Rectangle 22"/>
          <p:cNvSpPr/>
          <p:nvPr/>
        </p:nvSpPr>
        <p:spPr>
          <a:xfrm>
            <a:off x="1295400" y="0"/>
            <a:ext cx="1524000" cy="609600"/>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9403" y="212289"/>
            <a:ext cx="2022300" cy="2022300"/>
          </a:xfrm>
          <a:prstGeom prst="ellipse">
            <a:avLst/>
          </a:prstGeom>
          <a:solidFill>
            <a:schemeClr val="accent1">
              <a:tint val="100000"/>
              <a:satMod val="275000"/>
              <a:alpha val="15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76200" y="3962400"/>
            <a:ext cx="891076" cy="886968"/>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Oval 26"/>
          <p:cNvSpPr/>
          <p:nvPr/>
        </p:nvSpPr>
        <p:spPr>
          <a:xfrm>
            <a:off x="2121357" y="1507438"/>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8" name="Oval 27"/>
          <p:cNvSpPr/>
          <p:nvPr/>
        </p:nvSpPr>
        <p:spPr>
          <a:xfrm>
            <a:off x="3369253" y="466436"/>
            <a:ext cx="1595105" cy="1595105"/>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189756" y="2967572"/>
            <a:ext cx="3234945" cy="3234944"/>
          </a:xfrm>
          <a:prstGeom prst="ellipse">
            <a:avLst/>
          </a:prstGeom>
          <a:solidFill>
            <a:schemeClr val="accent1">
              <a:tint val="100000"/>
              <a:satMod val="18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0" name="Oval 29"/>
          <p:cNvSpPr/>
          <p:nvPr/>
        </p:nvSpPr>
        <p:spPr>
          <a:xfrm>
            <a:off x="55626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951220" y="4665220"/>
            <a:ext cx="2192780" cy="2192780"/>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3" name="Oval 32"/>
          <p:cNvSpPr/>
          <p:nvPr/>
        </p:nvSpPr>
        <p:spPr>
          <a:xfrm>
            <a:off x="1600200" y="3705807"/>
            <a:ext cx="1195876" cy="1198294"/>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4" name="Oval 33"/>
          <p:cNvSpPr/>
          <p:nvPr/>
        </p:nvSpPr>
        <p:spPr>
          <a:xfrm>
            <a:off x="6324600" y="228600"/>
            <a:ext cx="822960" cy="822960"/>
          </a:xfrm>
          <a:prstGeom prst="ellipse">
            <a:avLst/>
          </a:prstGeom>
          <a:solidFill>
            <a:schemeClr val="accent1">
              <a:tint val="90000"/>
              <a:satMod val="275000"/>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5" name="Oval 34"/>
          <p:cNvSpPr/>
          <p:nvPr/>
        </p:nvSpPr>
        <p:spPr>
          <a:xfrm>
            <a:off x="80772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6" name="Rectangle 35"/>
          <p:cNvSpPr/>
          <p:nvPr/>
        </p:nvSpPr>
        <p:spPr>
          <a:xfrm>
            <a:off x="5410200" y="6324600"/>
            <a:ext cx="1524000" cy="533400"/>
          </a:xfrm>
          <a:prstGeom prst="rect">
            <a:avLst/>
          </a:prstGeom>
          <a:solidFill>
            <a:schemeClr val="accent1">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3011692"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23"/>
          <p:cNvSpPr>
            <a:spLocks noGrp="1"/>
          </p:cNvSpPr>
          <p:nvPr>
            <p:ph type="dt" sz="half" idx="2"/>
          </p:nvPr>
        </p:nvSpPr>
        <p:spPr>
          <a:xfrm>
            <a:off x="5791200" y="6357144"/>
            <a:ext cx="2974848" cy="384048"/>
          </a:xfrm>
          <a:prstGeom prst="rect">
            <a:avLst/>
          </a:prstGeom>
        </p:spPr>
        <p:txBody>
          <a:bodyPr vert="horz" anchor="ctr" anchorCtr="0"/>
          <a:lstStyle>
            <a:lvl1pPr algn="l">
              <a:defRPr sz="1400">
                <a:solidFill>
                  <a:schemeClr val="tx2"/>
                </a:solidFill>
              </a:defRPr>
            </a:lvl1pPr>
          </a:lstStyle>
          <a:p>
            <a:endParaRPr lang="en-US"/>
          </a:p>
        </p:txBody>
      </p:sp>
      <p:sp>
        <p:nvSpPr>
          <p:cNvPr id="10" name="Footer Placeholder 9"/>
          <p:cNvSpPr>
            <a:spLocks noGrp="1"/>
          </p:cNvSpPr>
          <p:nvPr>
            <p:ph type="ftr" sz="quarter" idx="3"/>
          </p:nvPr>
        </p:nvSpPr>
        <p:spPr>
          <a:xfrm>
            <a:off x="2133600" y="6357144"/>
            <a:ext cx="3581400" cy="384048"/>
          </a:xfrm>
          <a:prstGeom prst="rect">
            <a:avLst/>
          </a:prstGeom>
        </p:spPr>
        <p:txBody>
          <a:bodyPr vert="horz" anchor="ctr" anchorCtr="0"/>
          <a:lstStyle>
            <a:lvl1pPr algn="r">
              <a:defRPr sz="1400">
                <a:solidFill>
                  <a:schemeClr val="tx2"/>
                </a:solidFill>
              </a:defRPr>
            </a:lvl1pPr>
          </a:lstStyle>
          <a:p>
            <a:endParaRPr lang="en-US"/>
          </a:p>
        </p:txBody>
      </p:sp>
      <p:sp>
        <p:nvSpPr>
          <p:cNvPr id="22" name="Slide Number Placeholder 21"/>
          <p:cNvSpPr>
            <a:spLocks noGrp="1"/>
          </p:cNvSpPr>
          <p:nvPr>
            <p:ph type="sldNum" sz="quarter" idx="4"/>
          </p:nvPr>
        </p:nvSpPr>
        <p:spPr>
          <a:xfrm>
            <a:off x="155448" y="6315075"/>
            <a:ext cx="1188720" cy="457200"/>
          </a:xfrm>
          <a:prstGeom prst="rect">
            <a:avLst/>
          </a:prstGeom>
          <a:noFill/>
        </p:spPr>
        <p:txBody>
          <a:bodyPr vert="horz" lIns="0" tIns="0" rIns="0" bIns="0" anchor="ctr" anchorCtr="1">
            <a:normAutofit/>
          </a:bodyPr>
          <a:lstStyle>
            <a:lvl1pPr algn="ctr">
              <a:defRPr sz="2800">
                <a:solidFill>
                  <a:schemeClr val="tx2"/>
                </a:solidFill>
              </a:defRPr>
            </a:lvl1pPr>
          </a:lstStyle>
          <a:p>
            <a:fld id="{02E70877-09FC-4235-A67F-112B012CF140}" type="slidenum">
              <a:rPr lang="en-US" smtClean="0"/>
              <a:pPr/>
              <a:t>‹#›</a:t>
            </a:fld>
            <a:endParaRPr lang="en-US"/>
          </a:p>
        </p:txBody>
      </p:sp>
      <p:sp>
        <p:nvSpPr>
          <p:cNvPr id="5" name="Title Placeholder 4"/>
          <p:cNvSpPr>
            <a:spLocks noGrp="1"/>
          </p:cNvSpPr>
          <p:nvPr>
            <p:ph type="title"/>
          </p:nvPr>
        </p:nvSpPr>
        <p:spPr>
          <a:xfrm>
            <a:off x="457200" y="152400"/>
            <a:ext cx="8229600" cy="1143000"/>
          </a:xfrm>
          <a:prstGeom prst="rect">
            <a:avLst/>
          </a:prstGeom>
        </p:spPr>
        <p:txBody>
          <a:bodyPr vert="horz" anchor="b"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random/>
  </p:transition>
  <p:timing>
    <p:tnLst>
      <p:par>
        <p:cTn id="1" dur="indefinite" restart="never" nodeType="tmRoot"/>
      </p:par>
    </p:tnLst>
  </p:timing>
  <p:txStyles>
    <p:titleStyle>
      <a:lvl1pPr algn="l" rtl="0" eaLnBrk="1" latinLnBrk="0" hangingPunct="1">
        <a:spcBef>
          <a:spcPct val="0"/>
        </a:spcBef>
        <a:buNone/>
        <a:defRPr sz="3800" kern="1200" spc="-100" baseline="0">
          <a:solidFill>
            <a:schemeClr val="tx2"/>
          </a:solidFill>
          <a:latin typeface="+mj-lt"/>
          <a:ea typeface="+mj-ea"/>
          <a:cs typeface="+mj-cs"/>
        </a:defRPr>
      </a:lvl1pPr>
    </p:titleStyle>
    <p:bodyStyle>
      <a:lvl1pPr marL="274320" indent="-274320" algn="l" rtl="0" eaLnBrk="1" latinLnBrk="0" hangingPunct="1">
        <a:spcBef>
          <a:spcPts val="700"/>
        </a:spcBef>
        <a:buClr>
          <a:schemeClr val="accent2"/>
        </a:buClr>
        <a:buSzPct val="85000"/>
        <a:buFont typeface="Wingdings 2"/>
        <a:buChar char=""/>
        <a:defRPr sz="2800" kern="1200">
          <a:solidFill>
            <a:schemeClr val="tx1"/>
          </a:solidFill>
          <a:latin typeface="+mn-lt"/>
          <a:ea typeface="+mn-ea"/>
          <a:cs typeface="+mn-cs"/>
        </a:defRPr>
      </a:lvl1pPr>
      <a:lvl2pPr marL="640080" indent="-274320" algn="l" rtl="0" eaLnBrk="1" latinLnBrk="0" hangingPunct="1">
        <a:spcBef>
          <a:spcPts val="600"/>
        </a:spcBef>
        <a:buClr>
          <a:schemeClr val="accent1"/>
        </a:buClr>
        <a:buSzPct val="85000"/>
        <a:buFont typeface="Wingdings 2"/>
        <a:buChar char=""/>
        <a:defRPr sz="2500" kern="1200">
          <a:solidFill>
            <a:schemeClr val="tx1"/>
          </a:solidFill>
          <a:latin typeface="+mn-lt"/>
          <a:ea typeface="+mn-ea"/>
          <a:cs typeface="+mn-cs"/>
        </a:defRPr>
      </a:lvl2pPr>
      <a:lvl3pPr marL="1005840" indent="-228600" algn="l" rtl="0" eaLnBrk="1" latinLnBrk="0" hangingPunct="1">
        <a:spcBef>
          <a:spcPts val="500"/>
        </a:spcBef>
        <a:buClr>
          <a:schemeClr val="accent3"/>
        </a:buClr>
        <a:buSzPct val="85000"/>
        <a:buFont typeface="Wingdings 2"/>
        <a:buChar char=""/>
        <a:defRPr sz="2200" kern="1200">
          <a:solidFill>
            <a:schemeClr val="tx1"/>
          </a:solidFill>
          <a:latin typeface="+mn-lt"/>
          <a:ea typeface="+mn-ea"/>
          <a:cs typeface="+mn-cs"/>
        </a:defRPr>
      </a:lvl3pPr>
      <a:lvl4pPr marL="1280160" indent="-228600" algn="l" rtl="0" eaLnBrk="1" latinLnBrk="0" hangingPunct="1">
        <a:spcBef>
          <a:spcPts val="400"/>
        </a:spcBef>
        <a:buClr>
          <a:schemeClr val="accent4"/>
        </a:buClr>
        <a:buFont typeface="Wingdings"/>
        <a:buChar char="§"/>
        <a:defRPr sz="2000" kern="1200">
          <a:solidFill>
            <a:schemeClr val="tx1"/>
          </a:solidFill>
          <a:latin typeface="+mn-lt"/>
          <a:ea typeface="+mn-ea"/>
          <a:cs typeface="+mn-cs"/>
        </a:defRPr>
      </a:lvl4pPr>
      <a:lvl5pPr marL="1554480" indent="-228600" algn="l" rtl="0" eaLnBrk="1" latinLnBrk="0" hangingPunct="1">
        <a:spcBef>
          <a:spcPct val="20000"/>
        </a:spcBef>
        <a:buClr>
          <a:schemeClr val="accent5"/>
        </a:buClr>
        <a:buFont typeface="Wingdings"/>
        <a:buChar char="§"/>
        <a:defRPr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heifer.org/" TargetMode="External"/><Relationship Id="rId3" Type="http://schemas.openxmlformats.org/officeDocument/2006/relationships/hyperlink" Target="http://www.econedlink.net/" TargetMode="External"/><Relationship Id="rId7" Type="http://schemas.openxmlformats.org/officeDocument/2006/relationships/hyperlink" Target="http://www.atkearney.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imf.org/" TargetMode="External"/><Relationship Id="rId5" Type="http://schemas.openxmlformats.org/officeDocument/2006/relationships/hyperlink" Target="http://www.worldbank.org/" TargetMode="External"/><Relationship Id="rId4" Type="http://schemas.openxmlformats.org/officeDocument/2006/relationships/hyperlink" Target="http://www.globalization101.org/" TargetMode="External"/><Relationship Id="rId9"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r>
              <a:rPr lang="en-US" dirty="0"/>
              <a:t>An overview</a:t>
            </a:r>
          </a:p>
        </p:txBody>
      </p:sp>
      <p:sp>
        <p:nvSpPr>
          <p:cNvPr id="2050" name="AutoShape 2"/>
          <p:cNvSpPr>
            <a:spLocks noGrp="1" noChangeArrowheads="1"/>
          </p:cNvSpPr>
          <p:nvPr>
            <p:ph type="ctrTitle"/>
          </p:nvPr>
        </p:nvSpPr>
        <p:spPr/>
        <p:txBody>
          <a:bodyPr/>
          <a:lstStyle/>
          <a:p>
            <a:r>
              <a:rPr lang="en-US" sz="3200" dirty="0"/>
              <a:t>The Debate over GLOBALIZATION: </a:t>
            </a:r>
            <a:br>
              <a:rPr lang="en-US" sz="3200" dirty="0"/>
            </a:br>
            <a:endParaRPr lang="en-US" sz="3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fade">
                                      <p:cBhvr>
                                        <p:cTn id="14" dur="1000"/>
                                        <p:tgtEl>
                                          <p:spTgt spid="2051">
                                            <p:txEl>
                                              <p:pRg st="0" end="0"/>
                                            </p:txEl>
                                          </p:spTgt>
                                        </p:tgtEl>
                                      </p:cBhvr>
                                    </p:animEffect>
                                    <p:anim calcmode="lin" valueType="num">
                                      <p:cBhvr>
                                        <p:cTn id="15"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Grp="1" noChangeArrowheads="1"/>
          </p:cNvSpPr>
          <p:nvPr>
            <p:ph type="title"/>
          </p:nvPr>
        </p:nvSpPr>
        <p:spPr/>
        <p:txBody>
          <a:bodyPr>
            <a:normAutofit/>
          </a:bodyPr>
          <a:lstStyle/>
          <a:p>
            <a:r>
              <a:rPr lang="en-US" sz="4400" dirty="0"/>
              <a:t>Integration:  Old and New</a:t>
            </a:r>
          </a:p>
        </p:txBody>
      </p:sp>
      <p:sp>
        <p:nvSpPr>
          <p:cNvPr id="92163" name="Rectangle 3"/>
          <p:cNvSpPr>
            <a:spLocks noGrp="1" noChangeArrowheads="1"/>
          </p:cNvSpPr>
          <p:nvPr>
            <p:ph sz="quarter" idx="1"/>
          </p:nvPr>
        </p:nvSpPr>
        <p:spPr/>
        <p:txBody>
          <a:bodyPr/>
          <a:lstStyle/>
          <a:p>
            <a:pPr>
              <a:buFont typeface="Wingdings" pitchFamily="2" charset="2"/>
              <a:buChar char="Ø"/>
            </a:pPr>
            <a:r>
              <a:rPr lang="en-US" dirty="0"/>
              <a:t>Growth of Multi-national Corporations (MNC)</a:t>
            </a:r>
          </a:p>
          <a:p>
            <a:pPr>
              <a:buFont typeface="Wingdings" pitchFamily="2" charset="2"/>
              <a:buChar char="Ø"/>
            </a:pPr>
            <a:endParaRPr lang="en-US" dirty="0"/>
          </a:p>
          <a:p>
            <a:pPr>
              <a:buFont typeface="Wingdings" pitchFamily="2" charset="2"/>
              <a:buChar char="Ø"/>
            </a:pPr>
            <a:endParaRPr lang="en-US" dirty="0"/>
          </a:p>
          <a:p>
            <a:pPr>
              <a:buFont typeface="Wingdings" pitchFamily="2" charset="2"/>
              <a:buChar char="Ø"/>
            </a:pPr>
            <a:r>
              <a:rPr lang="en-US" dirty="0"/>
              <a:t>Foreign Direct Investment (FDI)</a:t>
            </a:r>
          </a:p>
        </p:txBody>
      </p:sp>
      <p:pic>
        <p:nvPicPr>
          <p:cNvPr id="10242" name="Picture 2" descr="C:\Documents and Settings\amoore\Local Settings\Temporary Internet Files\Content.IE5\85U7O1EB\MCj04260960000[1].wmf"/>
          <p:cNvPicPr>
            <a:picLocks noChangeAspect="1" noChangeArrowheads="1"/>
          </p:cNvPicPr>
          <p:nvPr/>
        </p:nvPicPr>
        <p:blipFill>
          <a:blip r:embed="rId3"/>
          <a:srcRect/>
          <a:stretch>
            <a:fillRect/>
          </a:stretch>
        </p:blipFill>
        <p:spPr bwMode="auto">
          <a:xfrm>
            <a:off x="1905000" y="4267200"/>
            <a:ext cx="1841500" cy="1631950"/>
          </a:xfrm>
          <a:prstGeom prst="rect">
            <a:avLst/>
          </a:prstGeom>
          <a:noFill/>
        </p:spPr>
      </p:pic>
      <p:pic>
        <p:nvPicPr>
          <p:cNvPr id="10243" name="Picture 3" descr="C:\Documents and Settings\amoore\Local Settings\Temporary Internet Files\Content.IE5\AX0DEX8B\MCj04260940000[1].wmf"/>
          <p:cNvPicPr>
            <a:picLocks noChangeAspect="1" noChangeArrowheads="1"/>
          </p:cNvPicPr>
          <p:nvPr/>
        </p:nvPicPr>
        <p:blipFill>
          <a:blip r:embed="rId4"/>
          <a:srcRect/>
          <a:stretch>
            <a:fillRect/>
          </a:stretch>
        </p:blipFill>
        <p:spPr bwMode="auto">
          <a:xfrm rot="1900109">
            <a:off x="5930089" y="4324297"/>
            <a:ext cx="1841500" cy="163195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iterate type="lt">
                                    <p:tmPct val="10000"/>
                                  </p:iterate>
                                  <p:childTnLst>
                                    <p:set>
                                      <p:cBhvr>
                                        <p:cTn id="6" dur="1" fill="hold">
                                          <p:stCondLst>
                                            <p:cond delay="0"/>
                                          </p:stCondLst>
                                        </p:cTn>
                                        <p:tgtEl>
                                          <p:spTgt spid="92162"/>
                                        </p:tgtEl>
                                        <p:attrNameLst>
                                          <p:attrName>style.visibility</p:attrName>
                                        </p:attrNameLst>
                                      </p:cBhvr>
                                      <p:to>
                                        <p:strVal val="visible"/>
                                      </p:to>
                                    </p:set>
                                    <p:animEffect transition="in" filter="fade">
                                      <p:cBhvr>
                                        <p:cTn id="7" dur="1000"/>
                                        <p:tgtEl>
                                          <p:spTgt spid="92162"/>
                                        </p:tgtEl>
                                      </p:cBhvr>
                                    </p:animEffect>
                                    <p:anim calcmode="lin" valueType="num">
                                      <p:cBhvr>
                                        <p:cTn id="8" dur="1000" fill="hold"/>
                                        <p:tgtEl>
                                          <p:spTgt spid="92162"/>
                                        </p:tgtEl>
                                        <p:attrNameLst>
                                          <p:attrName>ppt_x</p:attrName>
                                        </p:attrNameLst>
                                      </p:cBhvr>
                                      <p:tavLst>
                                        <p:tav tm="0">
                                          <p:val>
                                            <p:strVal val="#ppt_x"/>
                                          </p:val>
                                        </p:tav>
                                        <p:tav tm="100000">
                                          <p:val>
                                            <p:strVal val="#ppt_x"/>
                                          </p:val>
                                        </p:tav>
                                      </p:tavLst>
                                    </p:anim>
                                    <p:anim calcmode="lin" valueType="num">
                                      <p:cBhvr>
                                        <p:cTn id="9" dur="900" decel="100000" fill="hold"/>
                                        <p:tgtEl>
                                          <p:spTgt spid="9216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216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anim calcmode="lin" valueType="num">
                                      <p:cBhvr>
                                        <p:cTn id="15" dur="500" fill="hold"/>
                                        <p:tgtEl>
                                          <p:spTgt spid="10242"/>
                                        </p:tgtEl>
                                        <p:attrNameLst>
                                          <p:attrName>ppt_w</p:attrName>
                                        </p:attrNameLst>
                                      </p:cBhvr>
                                      <p:tavLst>
                                        <p:tav tm="0">
                                          <p:val>
                                            <p:fltVal val="0"/>
                                          </p:val>
                                        </p:tav>
                                        <p:tav tm="100000">
                                          <p:val>
                                            <p:strVal val="#ppt_w"/>
                                          </p:val>
                                        </p:tav>
                                      </p:tavLst>
                                    </p:anim>
                                    <p:anim calcmode="lin" valueType="num">
                                      <p:cBhvr>
                                        <p:cTn id="16" dur="500" fill="hold"/>
                                        <p:tgtEl>
                                          <p:spTgt spid="10242"/>
                                        </p:tgtEl>
                                        <p:attrNameLst>
                                          <p:attrName>ppt_h</p:attrName>
                                        </p:attrNameLst>
                                      </p:cBhvr>
                                      <p:tavLst>
                                        <p:tav tm="0">
                                          <p:val>
                                            <p:fltVal val="0"/>
                                          </p:val>
                                        </p:tav>
                                        <p:tav tm="100000">
                                          <p:val>
                                            <p:strVal val="#ppt_h"/>
                                          </p:val>
                                        </p:tav>
                                      </p:tavLst>
                                    </p:anim>
                                    <p:anim calcmode="lin" valueType="num">
                                      <p:cBhvr>
                                        <p:cTn id="17" dur="500" fill="hold"/>
                                        <p:tgtEl>
                                          <p:spTgt spid="10242"/>
                                        </p:tgtEl>
                                        <p:attrNameLst>
                                          <p:attrName>style.rotation</p:attrName>
                                        </p:attrNameLst>
                                      </p:cBhvr>
                                      <p:tavLst>
                                        <p:tav tm="0">
                                          <p:val>
                                            <p:fltVal val="360"/>
                                          </p:val>
                                        </p:tav>
                                        <p:tav tm="100000">
                                          <p:val>
                                            <p:fltVal val="0"/>
                                          </p:val>
                                        </p:tav>
                                      </p:tavLst>
                                    </p:anim>
                                    <p:animEffect transition="in" filter="fade">
                                      <p:cBhvr>
                                        <p:cTn id="18" dur="500"/>
                                        <p:tgtEl>
                                          <p:spTgt spid="10242"/>
                                        </p:tgtEl>
                                      </p:cBhvr>
                                    </p:animEffect>
                                  </p:childTnLst>
                                </p:cTn>
                              </p:par>
                            </p:childTnLst>
                          </p:cTn>
                        </p:par>
                        <p:par>
                          <p:cTn id="19" fill="hold">
                            <p:stCondLst>
                              <p:cond delay="500"/>
                            </p:stCondLst>
                            <p:childTnLst>
                              <p:par>
                                <p:cTn id="20" presetID="49" presetClass="entr" presetSubtype="0" decel="100000" fill="hold" nodeType="afterEffect">
                                  <p:stCondLst>
                                    <p:cond delay="0"/>
                                  </p:stCondLst>
                                  <p:childTnLst>
                                    <p:set>
                                      <p:cBhvr>
                                        <p:cTn id="21" dur="1" fill="hold">
                                          <p:stCondLst>
                                            <p:cond delay="0"/>
                                          </p:stCondLst>
                                        </p:cTn>
                                        <p:tgtEl>
                                          <p:spTgt spid="10243"/>
                                        </p:tgtEl>
                                        <p:attrNameLst>
                                          <p:attrName>style.visibility</p:attrName>
                                        </p:attrNameLst>
                                      </p:cBhvr>
                                      <p:to>
                                        <p:strVal val="visible"/>
                                      </p:to>
                                    </p:set>
                                    <p:anim calcmode="lin" valueType="num">
                                      <p:cBhvr>
                                        <p:cTn id="22" dur="500" fill="hold"/>
                                        <p:tgtEl>
                                          <p:spTgt spid="10243"/>
                                        </p:tgtEl>
                                        <p:attrNameLst>
                                          <p:attrName>ppt_w</p:attrName>
                                        </p:attrNameLst>
                                      </p:cBhvr>
                                      <p:tavLst>
                                        <p:tav tm="0">
                                          <p:val>
                                            <p:fltVal val="0"/>
                                          </p:val>
                                        </p:tav>
                                        <p:tav tm="100000">
                                          <p:val>
                                            <p:strVal val="#ppt_w"/>
                                          </p:val>
                                        </p:tav>
                                      </p:tavLst>
                                    </p:anim>
                                    <p:anim calcmode="lin" valueType="num">
                                      <p:cBhvr>
                                        <p:cTn id="23" dur="500" fill="hold"/>
                                        <p:tgtEl>
                                          <p:spTgt spid="10243"/>
                                        </p:tgtEl>
                                        <p:attrNameLst>
                                          <p:attrName>ppt_h</p:attrName>
                                        </p:attrNameLst>
                                      </p:cBhvr>
                                      <p:tavLst>
                                        <p:tav tm="0">
                                          <p:val>
                                            <p:fltVal val="0"/>
                                          </p:val>
                                        </p:tav>
                                        <p:tav tm="100000">
                                          <p:val>
                                            <p:strVal val="#ppt_h"/>
                                          </p:val>
                                        </p:tav>
                                      </p:tavLst>
                                    </p:anim>
                                    <p:anim calcmode="lin" valueType="num">
                                      <p:cBhvr>
                                        <p:cTn id="24" dur="500" fill="hold"/>
                                        <p:tgtEl>
                                          <p:spTgt spid="10243"/>
                                        </p:tgtEl>
                                        <p:attrNameLst>
                                          <p:attrName>style.rotation</p:attrName>
                                        </p:attrNameLst>
                                      </p:cBhvr>
                                      <p:tavLst>
                                        <p:tav tm="0">
                                          <p:val>
                                            <p:fltVal val="360"/>
                                          </p:val>
                                        </p:tav>
                                        <p:tav tm="100000">
                                          <p:val>
                                            <p:fltVal val="0"/>
                                          </p:val>
                                        </p:tav>
                                      </p:tavLst>
                                    </p:anim>
                                    <p:animEffect transition="in" filter="fade">
                                      <p:cBhvr>
                                        <p:cTn id="25" dur="500"/>
                                        <p:tgtEl>
                                          <p:spTgt spid="10243"/>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92163">
                                            <p:txEl>
                                              <p:pRg st="0" end="0"/>
                                            </p:txEl>
                                          </p:spTgt>
                                        </p:tgtEl>
                                        <p:attrNameLst>
                                          <p:attrName>style.visibility</p:attrName>
                                        </p:attrNameLst>
                                      </p:cBhvr>
                                      <p:to>
                                        <p:strVal val="visible"/>
                                      </p:to>
                                    </p:set>
                                    <p:animEffect transition="in" filter="fade">
                                      <p:cBhvr>
                                        <p:cTn id="30" dur="1000"/>
                                        <p:tgtEl>
                                          <p:spTgt spid="92163">
                                            <p:txEl>
                                              <p:pRg st="0" end="0"/>
                                            </p:txEl>
                                          </p:spTgt>
                                        </p:tgtEl>
                                      </p:cBhvr>
                                    </p:animEffect>
                                    <p:anim calcmode="lin" valueType="num">
                                      <p:cBhvr>
                                        <p:cTn id="31" dur="10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921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92163">
                                            <p:txEl>
                                              <p:pRg st="3" end="3"/>
                                            </p:txEl>
                                          </p:spTgt>
                                        </p:tgtEl>
                                        <p:attrNameLst>
                                          <p:attrName>style.visibility</p:attrName>
                                        </p:attrNameLst>
                                      </p:cBhvr>
                                      <p:to>
                                        <p:strVal val="visible"/>
                                      </p:to>
                                    </p:set>
                                    <p:animEffect transition="in" filter="fade">
                                      <p:cBhvr>
                                        <p:cTn id="37" dur="1000"/>
                                        <p:tgtEl>
                                          <p:spTgt spid="92163">
                                            <p:txEl>
                                              <p:pRg st="3" end="3"/>
                                            </p:txEl>
                                          </p:spTgt>
                                        </p:tgtEl>
                                      </p:cBhvr>
                                    </p:animEffect>
                                    <p:anim calcmode="lin" valueType="num">
                                      <p:cBhvr>
                                        <p:cTn id="38" dur="1000" fill="hold"/>
                                        <p:tgtEl>
                                          <p:spTgt spid="9216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9216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Multinational Corporations</a:t>
            </a:r>
            <a:endParaRPr lang="en-US" dirty="0"/>
          </a:p>
        </p:txBody>
      </p:sp>
      <p:graphicFrame>
        <p:nvGraphicFramePr>
          <p:cNvPr id="5" name="Table 4"/>
          <p:cNvGraphicFramePr>
            <a:graphicFrameLocks noGrp="1"/>
          </p:cNvGraphicFramePr>
          <p:nvPr/>
        </p:nvGraphicFramePr>
        <p:xfrm>
          <a:off x="609600" y="1676400"/>
          <a:ext cx="8229600" cy="44704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Company/Product</a:t>
                      </a:r>
                      <a:endParaRPr lang="en-US" dirty="0"/>
                    </a:p>
                  </a:txBody>
                  <a:tcPr/>
                </a:tc>
                <a:tc>
                  <a:txBody>
                    <a:bodyPr/>
                    <a:lstStyle/>
                    <a:p>
                      <a:r>
                        <a:rPr lang="en-US" dirty="0" smtClean="0"/>
                        <a:t>Owned by</a:t>
                      </a:r>
                      <a:endParaRPr lang="en-US" dirty="0"/>
                    </a:p>
                  </a:txBody>
                  <a:tcPr/>
                </a:tc>
              </a:tr>
              <a:tr h="497840">
                <a:tc>
                  <a:txBody>
                    <a:bodyPr/>
                    <a:lstStyle/>
                    <a:p>
                      <a:r>
                        <a:rPr lang="en-US" dirty="0" smtClean="0"/>
                        <a:t>Shell Gas</a:t>
                      </a:r>
                      <a:endParaRPr lang="en-US" dirty="0"/>
                    </a:p>
                  </a:txBody>
                  <a:tcPr/>
                </a:tc>
                <a:tc>
                  <a:txBody>
                    <a:bodyPr/>
                    <a:lstStyle/>
                    <a:p>
                      <a:endParaRPr lang="en-US" dirty="0"/>
                    </a:p>
                  </a:txBody>
                  <a:tcPr/>
                </a:tc>
              </a:tr>
              <a:tr h="457200">
                <a:tc>
                  <a:txBody>
                    <a:bodyPr/>
                    <a:lstStyle/>
                    <a:p>
                      <a:r>
                        <a:rPr lang="en-US" dirty="0" smtClean="0"/>
                        <a:t>7 Up</a:t>
                      </a:r>
                      <a:endParaRPr lang="en-US" dirty="0"/>
                    </a:p>
                  </a:txBody>
                  <a:tcPr/>
                </a:tc>
                <a:tc>
                  <a:txBody>
                    <a:bodyPr/>
                    <a:lstStyle/>
                    <a:p>
                      <a:endParaRPr lang="en-US" dirty="0"/>
                    </a:p>
                  </a:txBody>
                  <a:tcPr/>
                </a:tc>
              </a:tr>
              <a:tr h="533400">
                <a:tc>
                  <a:txBody>
                    <a:bodyPr/>
                    <a:lstStyle/>
                    <a:p>
                      <a:r>
                        <a:rPr lang="en-US" dirty="0" smtClean="0"/>
                        <a:t>Bayer Aspirin</a:t>
                      </a:r>
                      <a:endParaRPr lang="en-US" dirty="0"/>
                    </a:p>
                  </a:txBody>
                  <a:tcPr/>
                </a:tc>
                <a:tc>
                  <a:txBody>
                    <a:bodyPr/>
                    <a:lstStyle/>
                    <a:p>
                      <a:endParaRPr lang="en-US" dirty="0"/>
                    </a:p>
                  </a:txBody>
                  <a:tcPr/>
                </a:tc>
              </a:tr>
              <a:tr h="533400">
                <a:tc>
                  <a:txBody>
                    <a:bodyPr/>
                    <a:lstStyle/>
                    <a:p>
                      <a:r>
                        <a:rPr lang="en-US" dirty="0" smtClean="0"/>
                        <a:t>Burger King Hamburgers &amp; Fries</a:t>
                      </a:r>
                      <a:endParaRPr lang="en-US" dirty="0"/>
                    </a:p>
                  </a:txBody>
                  <a:tcPr/>
                </a:tc>
                <a:tc>
                  <a:txBody>
                    <a:bodyPr/>
                    <a:lstStyle/>
                    <a:p>
                      <a:endParaRPr lang="en-US" dirty="0"/>
                    </a:p>
                  </a:txBody>
                  <a:tcPr/>
                </a:tc>
              </a:tr>
              <a:tr h="492760">
                <a:tc>
                  <a:txBody>
                    <a:bodyPr/>
                    <a:lstStyle/>
                    <a:p>
                      <a:r>
                        <a:rPr lang="en-US" dirty="0" err="1" smtClean="0"/>
                        <a:t>Crowne</a:t>
                      </a:r>
                      <a:r>
                        <a:rPr lang="en-US" dirty="0" smtClean="0"/>
                        <a:t> Plaza Hotel</a:t>
                      </a:r>
                      <a:endParaRPr lang="en-US" dirty="0"/>
                    </a:p>
                  </a:txBody>
                  <a:tcPr/>
                </a:tc>
                <a:tc>
                  <a:txBody>
                    <a:bodyPr/>
                    <a:lstStyle/>
                    <a:p>
                      <a:endParaRPr lang="en-US" dirty="0"/>
                    </a:p>
                  </a:txBody>
                  <a:tcPr/>
                </a:tc>
              </a:tr>
              <a:tr h="518160">
                <a:tc>
                  <a:txBody>
                    <a:bodyPr/>
                    <a:lstStyle/>
                    <a:p>
                      <a:r>
                        <a:rPr lang="en-US" dirty="0" smtClean="0"/>
                        <a:t>Houghton Mifflin Book</a:t>
                      </a:r>
                      <a:endParaRPr lang="en-US" dirty="0"/>
                    </a:p>
                  </a:txBody>
                  <a:tcPr/>
                </a:tc>
                <a:tc>
                  <a:txBody>
                    <a:bodyPr/>
                    <a:lstStyle/>
                    <a:p>
                      <a:endParaRPr lang="en-US" dirty="0"/>
                    </a:p>
                  </a:txBody>
                  <a:tcPr/>
                </a:tc>
              </a:tr>
              <a:tr h="533400">
                <a:tc>
                  <a:txBody>
                    <a:bodyPr/>
                    <a:lstStyle/>
                    <a:p>
                      <a:r>
                        <a:rPr lang="en-US" dirty="0" smtClean="0"/>
                        <a:t>Snapple</a:t>
                      </a:r>
                      <a:r>
                        <a:rPr lang="en-US" baseline="0" dirty="0" smtClean="0"/>
                        <a:t> Ice Tea</a:t>
                      </a:r>
                      <a:endParaRPr lang="en-US" dirty="0"/>
                    </a:p>
                  </a:txBody>
                  <a:tcPr/>
                </a:tc>
                <a:tc>
                  <a:txBody>
                    <a:bodyPr/>
                    <a:lstStyle/>
                    <a:p>
                      <a:endParaRPr lang="en-US" dirty="0"/>
                    </a:p>
                  </a:txBody>
                  <a:tcPr/>
                </a:tc>
              </a:tr>
              <a:tr h="533400">
                <a:tc>
                  <a:txBody>
                    <a:bodyPr/>
                    <a:lstStyle/>
                    <a:p>
                      <a:r>
                        <a:rPr lang="en-US" dirty="0" smtClean="0"/>
                        <a:t>Skippy Peanut Butter</a:t>
                      </a:r>
                      <a:endParaRPr lang="en-US" dirty="0"/>
                    </a:p>
                  </a:txBody>
                  <a:tcPr/>
                </a:tc>
                <a:tc>
                  <a:txBody>
                    <a:bodyPr/>
                    <a:lstStyle/>
                    <a:p>
                      <a:endParaRPr lang="en-US" dirty="0"/>
                    </a:p>
                  </a:txBody>
                  <a:tcPr/>
                </a:tc>
              </a:tr>
            </a:tbl>
          </a:graphicData>
        </a:graphic>
      </p:graphicFrame>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Multinational Corporations</a:t>
            </a:r>
            <a:endParaRPr lang="en-US" dirty="0"/>
          </a:p>
        </p:txBody>
      </p:sp>
      <p:graphicFrame>
        <p:nvGraphicFramePr>
          <p:cNvPr id="4" name="Content Placeholder 3"/>
          <p:cNvGraphicFramePr>
            <a:graphicFrameLocks noGrp="1"/>
          </p:cNvGraphicFramePr>
          <p:nvPr>
            <p:ph sz="quarter" idx="1"/>
          </p:nvPr>
        </p:nvGraphicFramePr>
        <p:xfrm>
          <a:off x="457200" y="1828800"/>
          <a:ext cx="8229600" cy="45770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Company/Product</a:t>
                      </a:r>
                      <a:endParaRPr lang="en-US" dirty="0"/>
                    </a:p>
                  </a:txBody>
                  <a:tcPr/>
                </a:tc>
                <a:tc>
                  <a:txBody>
                    <a:bodyPr/>
                    <a:lstStyle/>
                    <a:p>
                      <a:r>
                        <a:rPr lang="en-US" dirty="0" smtClean="0"/>
                        <a:t>Owned by</a:t>
                      </a:r>
                      <a:endParaRPr lang="en-US" dirty="0"/>
                    </a:p>
                  </a:txBody>
                  <a:tcPr/>
                </a:tc>
              </a:tr>
              <a:tr h="497840">
                <a:tc>
                  <a:txBody>
                    <a:bodyPr/>
                    <a:lstStyle/>
                    <a:p>
                      <a:r>
                        <a:rPr lang="en-US" dirty="0" smtClean="0"/>
                        <a:t>Shell Gas</a:t>
                      </a:r>
                      <a:endParaRPr lang="en-US" dirty="0"/>
                    </a:p>
                  </a:txBody>
                  <a:tcPr/>
                </a:tc>
                <a:tc>
                  <a:txBody>
                    <a:bodyPr/>
                    <a:lstStyle/>
                    <a:p>
                      <a:r>
                        <a:rPr lang="en-US" dirty="0" smtClean="0"/>
                        <a:t>Royal Dutch Shell</a:t>
                      </a:r>
                      <a:endParaRPr lang="en-US" dirty="0"/>
                    </a:p>
                  </a:txBody>
                  <a:tcPr/>
                </a:tc>
              </a:tr>
              <a:tr h="457200">
                <a:tc>
                  <a:txBody>
                    <a:bodyPr/>
                    <a:lstStyle/>
                    <a:p>
                      <a:r>
                        <a:rPr lang="en-US" dirty="0" smtClean="0"/>
                        <a:t>7 Up</a:t>
                      </a:r>
                      <a:endParaRPr lang="en-US" dirty="0"/>
                    </a:p>
                  </a:txBody>
                  <a:tcPr/>
                </a:tc>
                <a:tc>
                  <a:txBody>
                    <a:bodyPr/>
                    <a:lstStyle/>
                    <a:p>
                      <a:r>
                        <a:rPr lang="en-US" dirty="0" smtClean="0"/>
                        <a:t>Britain’s Cadbury Schweppes</a:t>
                      </a:r>
                      <a:endParaRPr lang="en-US" dirty="0"/>
                    </a:p>
                  </a:txBody>
                  <a:tcPr/>
                </a:tc>
              </a:tr>
              <a:tr h="533400">
                <a:tc>
                  <a:txBody>
                    <a:bodyPr/>
                    <a:lstStyle/>
                    <a:p>
                      <a:r>
                        <a:rPr lang="en-US" dirty="0" smtClean="0"/>
                        <a:t>Bayer Aspirin</a:t>
                      </a:r>
                      <a:endParaRPr lang="en-US" dirty="0"/>
                    </a:p>
                  </a:txBody>
                  <a:tcPr/>
                </a:tc>
                <a:tc>
                  <a:txBody>
                    <a:bodyPr/>
                    <a:lstStyle/>
                    <a:p>
                      <a:r>
                        <a:rPr lang="en-US" dirty="0" smtClean="0"/>
                        <a:t>Bayer AG in Germany</a:t>
                      </a:r>
                      <a:endParaRPr lang="en-US" dirty="0"/>
                    </a:p>
                  </a:txBody>
                  <a:tcPr/>
                </a:tc>
              </a:tr>
              <a:tr h="533400">
                <a:tc>
                  <a:txBody>
                    <a:bodyPr/>
                    <a:lstStyle/>
                    <a:p>
                      <a:r>
                        <a:rPr lang="en-US" dirty="0" smtClean="0"/>
                        <a:t>Burger King Hamburgers &amp; Fries</a:t>
                      </a:r>
                      <a:endParaRPr lang="en-US" dirty="0"/>
                    </a:p>
                  </a:txBody>
                  <a:tcPr/>
                </a:tc>
                <a:tc>
                  <a:txBody>
                    <a:bodyPr/>
                    <a:lstStyle/>
                    <a:p>
                      <a:r>
                        <a:rPr lang="en-US" dirty="0" smtClean="0"/>
                        <a:t>British Diageo</a:t>
                      </a:r>
                      <a:endParaRPr lang="en-US" dirty="0"/>
                    </a:p>
                  </a:txBody>
                  <a:tcPr/>
                </a:tc>
              </a:tr>
              <a:tr h="492760">
                <a:tc>
                  <a:txBody>
                    <a:bodyPr/>
                    <a:lstStyle/>
                    <a:p>
                      <a:r>
                        <a:rPr lang="en-US" dirty="0" err="1" smtClean="0"/>
                        <a:t>Crowne</a:t>
                      </a:r>
                      <a:r>
                        <a:rPr lang="en-US" dirty="0" smtClean="0"/>
                        <a:t> Plaza Hotel</a:t>
                      </a:r>
                      <a:endParaRPr lang="en-US" dirty="0"/>
                    </a:p>
                  </a:txBody>
                  <a:tcPr/>
                </a:tc>
                <a:tc>
                  <a:txBody>
                    <a:bodyPr/>
                    <a:lstStyle/>
                    <a:p>
                      <a:r>
                        <a:rPr lang="en-US" dirty="0" smtClean="0"/>
                        <a:t>British hotel firm Six Continents</a:t>
                      </a:r>
                      <a:endParaRPr lang="en-US" dirty="0"/>
                    </a:p>
                  </a:txBody>
                  <a:tcPr/>
                </a:tc>
              </a:tr>
              <a:tr h="518160">
                <a:tc>
                  <a:txBody>
                    <a:bodyPr/>
                    <a:lstStyle/>
                    <a:p>
                      <a:r>
                        <a:rPr lang="en-US" dirty="0" smtClean="0"/>
                        <a:t>Houghton Mifflin Book</a:t>
                      </a:r>
                      <a:endParaRPr lang="en-US" dirty="0"/>
                    </a:p>
                  </a:txBody>
                  <a:tcPr/>
                </a:tc>
                <a:tc>
                  <a:txBody>
                    <a:bodyPr/>
                    <a:lstStyle/>
                    <a:p>
                      <a:r>
                        <a:rPr lang="en-US" dirty="0" smtClean="0"/>
                        <a:t>French</a:t>
                      </a:r>
                      <a:r>
                        <a:rPr lang="en-US" baseline="0" dirty="0" smtClean="0"/>
                        <a:t>  Vivendi Universal</a:t>
                      </a:r>
                      <a:endParaRPr lang="en-US" dirty="0"/>
                    </a:p>
                  </a:txBody>
                  <a:tcPr/>
                </a:tc>
              </a:tr>
              <a:tr h="533400">
                <a:tc>
                  <a:txBody>
                    <a:bodyPr/>
                    <a:lstStyle/>
                    <a:p>
                      <a:r>
                        <a:rPr lang="en-US" dirty="0" smtClean="0"/>
                        <a:t>Snapple</a:t>
                      </a:r>
                      <a:r>
                        <a:rPr lang="en-US" baseline="0" dirty="0" smtClean="0"/>
                        <a:t> Ice Tea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Britain’s Cadbury Schweppes</a:t>
                      </a:r>
                    </a:p>
                    <a:p>
                      <a:endParaRPr lang="en-US" dirty="0"/>
                    </a:p>
                  </a:txBody>
                  <a:tcPr/>
                </a:tc>
              </a:tr>
              <a:tr h="533400">
                <a:tc>
                  <a:txBody>
                    <a:bodyPr/>
                    <a:lstStyle/>
                    <a:p>
                      <a:r>
                        <a:rPr lang="en-US" dirty="0" smtClean="0"/>
                        <a:t>Skippy Peanut Butter</a:t>
                      </a:r>
                      <a:endParaRPr lang="en-US" dirty="0"/>
                    </a:p>
                  </a:txBody>
                  <a:tcPr/>
                </a:tc>
                <a:tc>
                  <a:txBody>
                    <a:bodyPr/>
                    <a:lstStyle/>
                    <a:p>
                      <a:r>
                        <a:rPr lang="en-US" dirty="0" smtClean="0"/>
                        <a:t>Unilever, Anglo-Dutch Company</a:t>
                      </a:r>
                      <a:endParaRPr lang="en-US" dirty="0"/>
                    </a:p>
                  </a:txBody>
                  <a:tcPr/>
                </a:tc>
              </a:tr>
            </a:tbl>
          </a:graphicData>
        </a:graphic>
      </p:graphicFrame>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p:cNvSpPr>
            <a:spLocks noGrp="1" noChangeArrowheads="1"/>
          </p:cNvSpPr>
          <p:nvPr>
            <p:ph type="title"/>
          </p:nvPr>
        </p:nvSpPr>
        <p:spPr/>
        <p:txBody>
          <a:bodyPr>
            <a:normAutofit/>
          </a:bodyPr>
          <a:lstStyle/>
          <a:p>
            <a:r>
              <a:rPr lang="en-US" sz="4400" dirty="0"/>
              <a:t>Integration:  Old and New</a:t>
            </a:r>
          </a:p>
        </p:txBody>
      </p:sp>
      <p:sp>
        <p:nvSpPr>
          <p:cNvPr id="91139" name="Rectangle 3"/>
          <p:cNvSpPr>
            <a:spLocks noGrp="1" noChangeArrowheads="1"/>
          </p:cNvSpPr>
          <p:nvPr>
            <p:ph sz="quarter" idx="1"/>
          </p:nvPr>
        </p:nvSpPr>
        <p:spPr/>
        <p:txBody>
          <a:bodyPr/>
          <a:lstStyle/>
          <a:p>
            <a:pPr>
              <a:buFont typeface="Wingdings" pitchFamily="2" charset="2"/>
              <a:buChar char="Ø"/>
            </a:pPr>
            <a:r>
              <a:rPr lang="en-US" dirty="0"/>
              <a:t>U.S. less reliant on trade than most other countries</a:t>
            </a:r>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a:p>
          <a:p>
            <a:pPr>
              <a:buFont typeface="Wingdings" pitchFamily="2" charset="2"/>
              <a:buChar char="Ø"/>
            </a:pPr>
            <a:r>
              <a:rPr lang="en-US" dirty="0"/>
              <a:t>U.S. exports as a % GDP are comparable to what they were in 1880.</a:t>
            </a:r>
          </a:p>
        </p:txBody>
      </p:sp>
      <p:pic>
        <p:nvPicPr>
          <p:cNvPr id="4" name="Picture 3" descr="C:\Documents and Settings\amoore\Local Settings\Temporary Internet Files\Content.IE5\UKEHCM5C\MCj02372320000[1].wmf"/>
          <p:cNvPicPr>
            <a:picLocks noChangeAspect="1" noChangeArrowheads="1"/>
          </p:cNvPicPr>
          <p:nvPr/>
        </p:nvPicPr>
        <p:blipFill>
          <a:blip r:embed="rId3"/>
          <a:srcRect/>
          <a:stretch>
            <a:fillRect/>
          </a:stretch>
        </p:blipFill>
        <p:spPr bwMode="auto">
          <a:xfrm>
            <a:off x="2743200" y="2133600"/>
            <a:ext cx="2446956" cy="251460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iterate type="wd">
                                    <p:tmPct val="10000"/>
                                  </p:iterate>
                                  <p:childTnLst>
                                    <p:set>
                                      <p:cBhvr>
                                        <p:cTn id="6" dur="1" fill="hold">
                                          <p:stCondLst>
                                            <p:cond delay="0"/>
                                          </p:stCondLst>
                                        </p:cTn>
                                        <p:tgtEl>
                                          <p:spTgt spid="91138"/>
                                        </p:tgtEl>
                                        <p:attrNameLst>
                                          <p:attrName>style.visibility</p:attrName>
                                        </p:attrNameLst>
                                      </p:cBhvr>
                                      <p:to>
                                        <p:strVal val="visible"/>
                                      </p:to>
                                    </p:set>
                                    <p:anim calcmode="lin" valueType="num">
                                      <p:cBhvr>
                                        <p:cTn id="7" dur="1000" fill="hold"/>
                                        <p:tgtEl>
                                          <p:spTgt spid="9113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9113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91138"/>
                                        </p:tgtEl>
                                        <p:attrNameLst>
                                          <p:attrName>ppt_y</p:attrName>
                                        </p:attrNameLst>
                                      </p:cBhvr>
                                      <p:tavLst>
                                        <p:tav tm="0">
                                          <p:val>
                                            <p:strVal val="#ppt_y"/>
                                          </p:val>
                                        </p:tav>
                                        <p:tav tm="100000">
                                          <p:val>
                                            <p:strVal val="#ppt_y"/>
                                          </p:val>
                                        </p:tav>
                                      </p:tavLst>
                                    </p:anim>
                                    <p:animEffect transition="in" filter="fade">
                                      <p:cBhvr>
                                        <p:cTn id="10" dur="1000"/>
                                        <p:tgtEl>
                                          <p:spTgt spid="91138"/>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91139">
                                            <p:txEl>
                                              <p:pRg st="0" end="0"/>
                                            </p:txEl>
                                          </p:spTgt>
                                        </p:tgtEl>
                                        <p:attrNameLst>
                                          <p:attrName>style.visibility</p:attrName>
                                        </p:attrNameLst>
                                      </p:cBhvr>
                                      <p:to>
                                        <p:strVal val="visible"/>
                                      </p:to>
                                    </p:set>
                                    <p:animEffect transition="in" filter="wipe(down)">
                                      <p:cBhvr>
                                        <p:cTn id="15" dur="580">
                                          <p:stCondLst>
                                            <p:cond delay="0"/>
                                          </p:stCondLst>
                                        </p:cTn>
                                        <p:tgtEl>
                                          <p:spTgt spid="91139">
                                            <p:txEl>
                                              <p:pRg st="0" end="0"/>
                                            </p:txEl>
                                          </p:spTgt>
                                        </p:tgtEl>
                                      </p:cBhvr>
                                    </p:animEffect>
                                    <p:anim calcmode="lin" valueType="num">
                                      <p:cBhvr>
                                        <p:cTn id="16" dur="1822" tmFilter="0,0; 0.14,0.36; 0.43,0.73; 0.71,0.91; 1.0,1.0">
                                          <p:stCondLst>
                                            <p:cond delay="0"/>
                                          </p:stCondLst>
                                        </p:cTn>
                                        <p:tgtEl>
                                          <p:spTgt spid="91139">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1139">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1139">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1139">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1139">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91139">
                                            <p:txEl>
                                              <p:pRg st="0" end="0"/>
                                            </p:txEl>
                                          </p:spTgt>
                                        </p:tgtEl>
                                      </p:cBhvr>
                                      <p:to x="100000" y="60000"/>
                                    </p:animScale>
                                    <p:animScale>
                                      <p:cBhvr>
                                        <p:cTn id="22" dur="166" decel="50000">
                                          <p:stCondLst>
                                            <p:cond delay="676"/>
                                          </p:stCondLst>
                                        </p:cTn>
                                        <p:tgtEl>
                                          <p:spTgt spid="91139">
                                            <p:txEl>
                                              <p:pRg st="0" end="0"/>
                                            </p:txEl>
                                          </p:spTgt>
                                        </p:tgtEl>
                                      </p:cBhvr>
                                      <p:to x="100000" y="100000"/>
                                    </p:animScale>
                                    <p:animScale>
                                      <p:cBhvr>
                                        <p:cTn id="23" dur="26">
                                          <p:stCondLst>
                                            <p:cond delay="1312"/>
                                          </p:stCondLst>
                                        </p:cTn>
                                        <p:tgtEl>
                                          <p:spTgt spid="91139">
                                            <p:txEl>
                                              <p:pRg st="0" end="0"/>
                                            </p:txEl>
                                          </p:spTgt>
                                        </p:tgtEl>
                                      </p:cBhvr>
                                      <p:to x="100000" y="80000"/>
                                    </p:animScale>
                                    <p:animScale>
                                      <p:cBhvr>
                                        <p:cTn id="24" dur="166" decel="50000">
                                          <p:stCondLst>
                                            <p:cond delay="1338"/>
                                          </p:stCondLst>
                                        </p:cTn>
                                        <p:tgtEl>
                                          <p:spTgt spid="91139">
                                            <p:txEl>
                                              <p:pRg st="0" end="0"/>
                                            </p:txEl>
                                          </p:spTgt>
                                        </p:tgtEl>
                                      </p:cBhvr>
                                      <p:to x="100000" y="100000"/>
                                    </p:animScale>
                                    <p:animScale>
                                      <p:cBhvr>
                                        <p:cTn id="25" dur="26">
                                          <p:stCondLst>
                                            <p:cond delay="1642"/>
                                          </p:stCondLst>
                                        </p:cTn>
                                        <p:tgtEl>
                                          <p:spTgt spid="91139">
                                            <p:txEl>
                                              <p:pRg st="0" end="0"/>
                                            </p:txEl>
                                          </p:spTgt>
                                        </p:tgtEl>
                                      </p:cBhvr>
                                      <p:to x="100000" y="90000"/>
                                    </p:animScale>
                                    <p:animScale>
                                      <p:cBhvr>
                                        <p:cTn id="26" dur="166" decel="50000">
                                          <p:stCondLst>
                                            <p:cond delay="1668"/>
                                          </p:stCondLst>
                                        </p:cTn>
                                        <p:tgtEl>
                                          <p:spTgt spid="91139">
                                            <p:txEl>
                                              <p:pRg st="0" end="0"/>
                                            </p:txEl>
                                          </p:spTgt>
                                        </p:tgtEl>
                                      </p:cBhvr>
                                      <p:to x="100000" y="100000"/>
                                    </p:animScale>
                                    <p:animScale>
                                      <p:cBhvr>
                                        <p:cTn id="27" dur="26">
                                          <p:stCondLst>
                                            <p:cond delay="1808"/>
                                          </p:stCondLst>
                                        </p:cTn>
                                        <p:tgtEl>
                                          <p:spTgt spid="91139">
                                            <p:txEl>
                                              <p:pRg st="0" end="0"/>
                                            </p:txEl>
                                          </p:spTgt>
                                        </p:tgtEl>
                                      </p:cBhvr>
                                      <p:to x="100000" y="95000"/>
                                    </p:animScale>
                                    <p:animScale>
                                      <p:cBhvr>
                                        <p:cTn id="28" dur="166" decel="50000">
                                          <p:stCondLst>
                                            <p:cond delay="1834"/>
                                          </p:stCondLst>
                                        </p:cTn>
                                        <p:tgtEl>
                                          <p:spTgt spid="91139">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91139">
                                            <p:txEl>
                                              <p:pRg st="6" end="6"/>
                                            </p:txEl>
                                          </p:spTgt>
                                        </p:tgtEl>
                                        <p:attrNameLst>
                                          <p:attrName>style.visibility</p:attrName>
                                        </p:attrNameLst>
                                      </p:cBhvr>
                                      <p:to>
                                        <p:strVal val="visible"/>
                                      </p:to>
                                    </p:set>
                                    <p:animEffect transition="in" filter="wipe(down)">
                                      <p:cBhvr>
                                        <p:cTn id="33" dur="580">
                                          <p:stCondLst>
                                            <p:cond delay="0"/>
                                          </p:stCondLst>
                                        </p:cTn>
                                        <p:tgtEl>
                                          <p:spTgt spid="91139">
                                            <p:txEl>
                                              <p:pRg st="6" end="6"/>
                                            </p:txEl>
                                          </p:spTgt>
                                        </p:tgtEl>
                                      </p:cBhvr>
                                    </p:animEffect>
                                    <p:anim calcmode="lin" valueType="num">
                                      <p:cBhvr>
                                        <p:cTn id="34" dur="1822" tmFilter="0,0; 0.14,0.36; 0.43,0.73; 0.71,0.91; 1.0,1.0">
                                          <p:stCondLst>
                                            <p:cond delay="0"/>
                                          </p:stCondLst>
                                        </p:cTn>
                                        <p:tgtEl>
                                          <p:spTgt spid="91139">
                                            <p:txEl>
                                              <p:pRg st="6" end="6"/>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91139">
                                            <p:txEl>
                                              <p:pRg st="6" end="6"/>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91139">
                                            <p:txEl>
                                              <p:pRg st="6" end="6"/>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91139">
                                            <p:txEl>
                                              <p:pRg st="6" end="6"/>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91139">
                                            <p:txEl>
                                              <p:pRg st="6" end="6"/>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91139">
                                            <p:txEl>
                                              <p:pRg st="6" end="6"/>
                                            </p:txEl>
                                          </p:spTgt>
                                        </p:tgtEl>
                                      </p:cBhvr>
                                      <p:to x="100000" y="60000"/>
                                    </p:animScale>
                                    <p:animScale>
                                      <p:cBhvr>
                                        <p:cTn id="40" dur="166" decel="50000">
                                          <p:stCondLst>
                                            <p:cond delay="676"/>
                                          </p:stCondLst>
                                        </p:cTn>
                                        <p:tgtEl>
                                          <p:spTgt spid="91139">
                                            <p:txEl>
                                              <p:pRg st="6" end="6"/>
                                            </p:txEl>
                                          </p:spTgt>
                                        </p:tgtEl>
                                      </p:cBhvr>
                                      <p:to x="100000" y="100000"/>
                                    </p:animScale>
                                    <p:animScale>
                                      <p:cBhvr>
                                        <p:cTn id="41" dur="26">
                                          <p:stCondLst>
                                            <p:cond delay="1312"/>
                                          </p:stCondLst>
                                        </p:cTn>
                                        <p:tgtEl>
                                          <p:spTgt spid="91139">
                                            <p:txEl>
                                              <p:pRg st="6" end="6"/>
                                            </p:txEl>
                                          </p:spTgt>
                                        </p:tgtEl>
                                      </p:cBhvr>
                                      <p:to x="100000" y="80000"/>
                                    </p:animScale>
                                    <p:animScale>
                                      <p:cBhvr>
                                        <p:cTn id="42" dur="166" decel="50000">
                                          <p:stCondLst>
                                            <p:cond delay="1338"/>
                                          </p:stCondLst>
                                        </p:cTn>
                                        <p:tgtEl>
                                          <p:spTgt spid="91139">
                                            <p:txEl>
                                              <p:pRg st="6" end="6"/>
                                            </p:txEl>
                                          </p:spTgt>
                                        </p:tgtEl>
                                      </p:cBhvr>
                                      <p:to x="100000" y="100000"/>
                                    </p:animScale>
                                    <p:animScale>
                                      <p:cBhvr>
                                        <p:cTn id="43" dur="26">
                                          <p:stCondLst>
                                            <p:cond delay="1642"/>
                                          </p:stCondLst>
                                        </p:cTn>
                                        <p:tgtEl>
                                          <p:spTgt spid="91139">
                                            <p:txEl>
                                              <p:pRg st="6" end="6"/>
                                            </p:txEl>
                                          </p:spTgt>
                                        </p:tgtEl>
                                      </p:cBhvr>
                                      <p:to x="100000" y="90000"/>
                                    </p:animScale>
                                    <p:animScale>
                                      <p:cBhvr>
                                        <p:cTn id="44" dur="166" decel="50000">
                                          <p:stCondLst>
                                            <p:cond delay="1668"/>
                                          </p:stCondLst>
                                        </p:cTn>
                                        <p:tgtEl>
                                          <p:spTgt spid="91139">
                                            <p:txEl>
                                              <p:pRg st="6" end="6"/>
                                            </p:txEl>
                                          </p:spTgt>
                                        </p:tgtEl>
                                      </p:cBhvr>
                                      <p:to x="100000" y="100000"/>
                                    </p:animScale>
                                    <p:animScale>
                                      <p:cBhvr>
                                        <p:cTn id="45" dur="26">
                                          <p:stCondLst>
                                            <p:cond delay="1808"/>
                                          </p:stCondLst>
                                        </p:cTn>
                                        <p:tgtEl>
                                          <p:spTgt spid="91139">
                                            <p:txEl>
                                              <p:pRg st="6" end="6"/>
                                            </p:txEl>
                                          </p:spTgt>
                                        </p:tgtEl>
                                      </p:cBhvr>
                                      <p:to x="100000" y="95000"/>
                                    </p:animScale>
                                    <p:animScale>
                                      <p:cBhvr>
                                        <p:cTn id="46" dur="166" decel="50000">
                                          <p:stCondLst>
                                            <p:cond delay="1834"/>
                                          </p:stCondLst>
                                        </p:cTn>
                                        <p:tgtEl>
                                          <p:spTgt spid="91139">
                                            <p:txEl>
                                              <p:pRg st="6" end="6"/>
                                            </p:txEl>
                                          </p:spTgt>
                                        </p:tgtEl>
                                      </p:cBhvr>
                                      <p:to x="100000" y="100000"/>
                                    </p:animScale>
                                  </p:childTnLst>
                                </p:cTn>
                              </p:par>
                            </p:childTnLst>
                          </p:cTn>
                        </p:par>
                        <p:par>
                          <p:cTn id="47" fill="hold">
                            <p:stCondLst>
                              <p:cond delay="2000"/>
                            </p:stCondLst>
                            <p:childTnLst>
                              <p:par>
                                <p:cTn id="48" presetID="1" presetClass="entr" presetSubtype="0"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childTnLst>
                                </p:cTn>
                              </p:par>
                              <p:par>
                                <p:cTn id="50" presetID="39" presetClass="path" presetSubtype="0" accel="50000" decel="50000" fill="hold" nodeType="withEffect">
                                  <p:stCondLst>
                                    <p:cond delay="0"/>
                                  </p:stCondLst>
                                  <p:childTnLst>
                                    <p:animMotion origin="layout" path="M 0 0  C 0 0.04667  0.028 0.08267  0.062 0.08267  C 0.097 0.08267  0.125 0.04667  0.125 0  C 0.125 -0.04667  0.153 -0.08267  0.188 -0.08267  C 0.222 -0.08267  0.25 -0.04667  0.25 0  E" pathEditMode="relative" ptsTypes="">
                                      <p:cBhvr>
                                        <p:cTn id="51"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rrowheads="1"/>
          </p:cNvSpPr>
          <p:nvPr>
            <p:ph type="title"/>
          </p:nvPr>
        </p:nvSpPr>
        <p:spPr/>
        <p:txBody>
          <a:bodyPr>
            <a:normAutofit/>
          </a:bodyPr>
          <a:lstStyle/>
          <a:p>
            <a:r>
              <a:rPr lang="en-US" sz="4400" dirty="0"/>
              <a:t>II.  Why Countries Trade</a:t>
            </a:r>
          </a:p>
        </p:txBody>
      </p:sp>
      <p:sp>
        <p:nvSpPr>
          <p:cNvPr id="62467" name="Rectangle 3"/>
          <p:cNvSpPr>
            <a:spLocks noGrp="1" noChangeArrowheads="1"/>
          </p:cNvSpPr>
          <p:nvPr>
            <p:ph sz="quarter" idx="1"/>
          </p:nvPr>
        </p:nvSpPr>
        <p:spPr/>
        <p:txBody>
          <a:bodyPr/>
          <a:lstStyle/>
          <a:p>
            <a:pPr lvl="1">
              <a:lnSpc>
                <a:spcPct val="90000"/>
              </a:lnSpc>
              <a:buFont typeface="Wingdings" pitchFamily="2" charset="2"/>
              <a:buChar char="Ø"/>
            </a:pPr>
            <a:r>
              <a:rPr lang="en-US" dirty="0"/>
              <a:t>Specialization</a:t>
            </a:r>
          </a:p>
          <a:p>
            <a:pPr lvl="1">
              <a:lnSpc>
                <a:spcPct val="90000"/>
              </a:lnSpc>
              <a:buFont typeface="Wingdings" pitchFamily="2" charset="2"/>
              <a:buChar char="Ø"/>
            </a:pPr>
            <a:endParaRPr lang="en-US" dirty="0"/>
          </a:p>
          <a:p>
            <a:pPr lvl="1">
              <a:lnSpc>
                <a:spcPct val="90000"/>
              </a:lnSpc>
              <a:buFont typeface="Wingdings" pitchFamily="2" charset="2"/>
              <a:buChar char="Ø"/>
            </a:pPr>
            <a:r>
              <a:rPr lang="en-US" dirty="0"/>
              <a:t>Arbitrage</a:t>
            </a:r>
          </a:p>
          <a:p>
            <a:pPr lvl="1">
              <a:lnSpc>
                <a:spcPct val="90000"/>
              </a:lnSpc>
              <a:buFont typeface="Wingdings" pitchFamily="2" charset="2"/>
              <a:buChar char="Ø"/>
            </a:pPr>
            <a:endParaRPr lang="en-US" dirty="0"/>
          </a:p>
          <a:p>
            <a:pPr lvl="1">
              <a:lnSpc>
                <a:spcPct val="90000"/>
              </a:lnSpc>
              <a:buFont typeface="Wingdings" pitchFamily="2" charset="2"/>
              <a:buChar char="Ø"/>
            </a:pPr>
            <a:r>
              <a:rPr lang="en-US" dirty="0"/>
              <a:t>Absolute Advantage</a:t>
            </a:r>
          </a:p>
          <a:p>
            <a:pPr lvl="1">
              <a:lnSpc>
                <a:spcPct val="90000"/>
              </a:lnSpc>
              <a:buFont typeface="Wingdings" pitchFamily="2" charset="2"/>
              <a:buChar char="Ø"/>
            </a:pPr>
            <a:endParaRPr lang="en-US" dirty="0"/>
          </a:p>
          <a:p>
            <a:pPr lvl="1">
              <a:lnSpc>
                <a:spcPct val="90000"/>
              </a:lnSpc>
              <a:buFont typeface="Wingdings" pitchFamily="2" charset="2"/>
              <a:buChar char="Ø"/>
            </a:pPr>
            <a:r>
              <a:rPr lang="en-US" dirty="0"/>
              <a:t>Comparative Advantage</a:t>
            </a:r>
          </a:p>
          <a:p>
            <a:pPr lvl="1">
              <a:lnSpc>
                <a:spcPct val="90000"/>
              </a:lnSpc>
              <a:buFont typeface="Wingdings" pitchFamily="2" charset="2"/>
              <a:buChar char="Ø"/>
            </a:pPr>
            <a:endParaRPr lang="en-US" dirty="0"/>
          </a:p>
          <a:p>
            <a:pPr lvl="1">
              <a:lnSpc>
                <a:spcPct val="90000"/>
              </a:lnSpc>
              <a:buFont typeface="Wingdings" pitchFamily="2" charset="2"/>
              <a:buChar char="Ø"/>
            </a:pPr>
            <a:r>
              <a:rPr lang="en-US" dirty="0"/>
              <a:t>Gains from Trade</a:t>
            </a:r>
          </a:p>
        </p:txBody>
      </p:sp>
      <p:pic>
        <p:nvPicPr>
          <p:cNvPr id="25602" name="Picture 2" descr="http://www.cnn.com/SPECIALS/1997/global.warming/disagreements/involved.countries.jpg"/>
          <p:cNvPicPr>
            <a:picLocks noChangeAspect="1" noChangeArrowheads="1"/>
          </p:cNvPicPr>
          <p:nvPr/>
        </p:nvPicPr>
        <p:blipFill>
          <a:blip r:embed="rId3"/>
          <a:srcRect b="6462"/>
          <a:stretch>
            <a:fillRect/>
          </a:stretch>
        </p:blipFill>
        <p:spPr bwMode="auto">
          <a:xfrm>
            <a:off x="4419600" y="1295400"/>
            <a:ext cx="4381500" cy="2663952"/>
          </a:xfrm>
          <a:prstGeom prst="rect">
            <a:avLst/>
          </a:prstGeom>
          <a:ln>
            <a:noFill/>
          </a:ln>
          <a:effectLst>
            <a:outerShdw blurRad="190500" algn="tl" rotWithShape="0">
              <a:srgbClr val="000000">
                <a:alpha val="70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dissolve">
                                      <p:cBhvr>
                                        <p:cTn id="7" dur="5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2467">
                                            <p:txEl>
                                              <p:pRg st="0" end="0"/>
                                            </p:txEl>
                                          </p:spTgt>
                                        </p:tgtEl>
                                        <p:attrNameLst>
                                          <p:attrName>style.visibility</p:attrName>
                                        </p:attrNameLst>
                                      </p:cBhvr>
                                      <p:to>
                                        <p:strVal val="visible"/>
                                      </p:to>
                                    </p:set>
                                    <p:animEffect transition="in" filter="wheel(4)">
                                      <p:cBhvr>
                                        <p:cTn id="12" dur="2000"/>
                                        <p:tgtEl>
                                          <p:spTgt spid="624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wheel(4)">
                                      <p:cBhvr>
                                        <p:cTn id="17" dur="2000"/>
                                        <p:tgtEl>
                                          <p:spTgt spid="624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62467">
                                            <p:txEl>
                                              <p:pRg st="4" end="4"/>
                                            </p:txEl>
                                          </p:spTgt>
                                        </p:tgtEl>
                                        <p:attrNameLst>
                                          <p:attrName>style.visibility</p:attrName>
                                        </p:attrNameLst>
                                      </p:cBhvr>
                                      <p:to>
                                        <p:strVal val="visible"/>
                                      </p:to>
                                    </p:set>
                                    <p:animEffect transition="in" filter="wheel(4)">
                                      <p:cBhvr>
                                        <p:cTn id="22" dur="2000"/>
                                        <p:tgtEl>
                                          <p:spTgt spid="6246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62467">
                                            <p:txEl>
                                              <p:pRg st="6" end="6"/>
                                            </p:txEl>
                                          </p:spTgt>
                                        </p:tgtEl>
                                        <p:attrNameLst>
                                          <p:attrName>style.visibility</p:attrName>
                                        </p:attrNameLst>
                                      </p:cBhvr>
                                      <p:to>
                                        <p:strVal val="visible"/>
                                      </p:to>
                                    </p:set>
                                    <p:animEffect transition="in" filter="wheel(4)">
                                      <p:cBhvr>
                                        <p:cTn id="27" dur="2000"/>
                                        <p:tgtEl>
                                          <p:spTgt spid="6246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5602"/>
                                        </p:tgtEl>
                                        <p:attrNameLst>
                                          <p:attrName>style.visibility</p:attrName>
                                        </p:attrNameLst>
                                      </p:cBhvr>
                                      <p:to>
                                        <p:strVal val="visible"/>
                                      </p:to>
                                    </p:set>
                                    <p:anim calcmode="lin" valueType="num">
                                      <p:cBhvr additive="base">
                                        <p:cTn id="32" dur="500" fill="hold"/>
                                        <p:tgtEl>
                                          <p:spTgt spid="25602"/>
                                        </p:tgtEl>
                                        <p:attrNameLst>
                                          <p:attrName>ppt_x</p:attrName>
                                        </p:attrNameLst>
                                      </p:cBhvr>
                                      <p:tavLst>
                                        <p:tav tm="0">
                                          <p:val>
                                            <p:strVal val="#ppt_x"/>
                                          </p:val>
                                        </p:tav>
                                        <p:tav tm="100000">
                                          <p:val>
                                            <p:strVal val="#ppt_x"/>
                                          </p:val>
                                        </p:tav>
                                      </p:tavLst>
                                    </p:anim>
                                    <p:anim calcmode="lin" valueType="num">
                                      <p:cBhvr additive="base">
                                        <p:cTn id="33"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62467">
                                            <p:txEl>
                                              <p:pRg st="8" end="8"/>
                                            </p:txEl>
                                          </p:spTgt>
                                        </p:tgtEl>
                                        <p:attrNameLst>
                                          <p:attrName>style.visibility</p:attrName>
                                        </p:attrNameLst>
                                      </p:cBhvr>
                                      <p:to>
                                        <p:strVal val="visible"/>
                                      </p:to>
                                    </p:set>
                                    <p:animEffect transition="in" filter="wheel(4)">
                                      <p:cBhvr>
                                        <p:cTn id="38" dur="2000"/>
                                        <p:tgtEl>
                                          <p:spTgt spid="624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Grp="1" noChangeArrowheads="1"/>
          </p:cNvSpPr>
          <p:nvPr>
            <p:ph type="title"/>
          </p:nvPr>
        </p:nvSpPr>
        <p:spPr>
          <a:xfrm>
            <a:off x="304800" y="274638"/>
            <a:ext cx="8382000" cy="1143000"/>
          </a:xfrm>
        </p:spPr>
        <p:txBody>
          <a:bodyPr>
            <a:noAutofit/>
          </a:bodyPr>
          <a:lstStyle/>
          <a:p>
            <a:r>
              <a:rPr lang="en-US" sz="3600" dirty="0"/>
              <a:t>Sources of comparative advantage</a:t>
            </a:r>
          </a:p>
        </p:txBody>
      </p:sp>
      <p:sp>
        <p:nvSpPr>
          <p:cNvPr id="63491" name="Rectangle 3"/>
          <p:cNvSpPr>
            <a:spLocks noGrp="1" noChangeArrowheads="1"/>
          </p:cNvSpPr>
          <p:nvPr>
            <p:ph sz="quarter" idx="1"/>
          </p:nvPr>
        </p:nvSpPr>
        <p:spPr/>
        <p:txBody>
          <a:bodyPr>
            <a:normAutofit lnSpcReduction="10000"/>
          </a:bodyPr>
          <a:lstStyle/>
          <a:p>
            <a:pPr>
              <a:lnSpc>
                <a:spcPct val="90000"/>
              </a:lnSpc>
              <a:buFont typeface="Wingdings" pitchFamily="2" charset="2"/>
              <a:buChar char="Ø"/>
            </a:pPr>
            <a:r>
              <a:rPr lang="en-US" sz="2400" dirty="0"/>
              <a:t>Differences in endowments of natural resources</a:t>
            </a:r>
          </a:p>
          <a:p>
            <a:pPr>
              <a:lnSpc>
                <a:spcPct val="90000"/>
              </a:lnSpc>
              <a:buFont typeface="Wingdings" pitchFamily="2" charset="2"/>
              <a:buChar char="Ø"/>
            </a:pPr>
            <a:endParaRPr lang="en-US" sz="2400" dirty="0"/>
          </a:p>
          <a:p>
            <a:pPr>
              <a:lnSpc>
                <a:spcPct val="90000"/>
              </a:lnSpc>
              <a:buFont typeface="Wingdings" pitchFamily="2" charset="2"/>
              <a:buChar char="Ø"/>
            </a:pPr>
            <a:r>
              <a:rPr lang="en-US" sz="2400" dirty="0"/>
              <a:t>Government services and regulations</a:t>
            </a:r>
          </a:p>
          <a:p>
            <a:pPr>
              <a:lnSpc>
                <a:spcPct val="90000"/>
              </a:lnSpc>
              <a:buFont typeface="Wingdings" pitchFamily="2" charset="2"/>
              <a:buChar char="Ø"/>
            </a:pPr>
            <a:endParaRPr lang="en-US" sz="2400" dirty="0"/>
          </a:p>
          <a:p>
            <a:pPr>
              <a:lnSpc>
                <a:spcPct val="90000"/>
              </a:lnSpc>
              <a:buFont typeface="Wingdings" pitchFamily="2" charset="2"/>
              <a:buChar char="Ø"/>
            </a:pPr>
            <a:r>
              <a:rPr lang="en-US" sz="2400" dirty="0"/>
              <a:t>Investment in technology</a:t>
            </a:r>
          </a:p>
          <a:p>
            <a:pPr>
              <a:lnSpc>
                <a:spcPct val="90000"/>
              </a:lnSpc>
              <a:buFont typeface="Wingdings" pitchFamily="2" charset="2"/>
              <a:buChar char="Ø"/>
            </a:pPr>
            <a:endParaRPr lang="en-US" sz="2400" dirty="0"/>
          </a:p>
          <a:p>
            <a:pPr>
              <a:lnSpc>
                <a:spcPct val="90000"/>
              </a:lnSpc>
              <a:buFont typeface="Wingdings" pitchFamily="2" charset="2"/>
              <a:buChar char="Ø"/>
            </a:pPr>
            <a:r>
              <a:rPr lang="en-US" sz="2400" dirty="0"/>
              <a:t>Differences in the supply of key inputs</a:t>
            </a:r>
          </a:p>
          <a:p>
            <a:pPr>
              <a:lnSpc>
                <a:spcPct val="90000"/>
              </a:lnSpc>
              <a:buFont typeface="Wingdings" pitchFamily="2" charset="2"/>
              <a:buChar char="Ø"/>
            </a:pPr>
            <a:endParaRPr lang="en-US" sz="2400" dirty="0"/>
          </a:p>
          <a:p>
            <a:pPr>
              <a:lnSpc>
                <a:spcPct val="90000"/>
              </a:lnSpc>
              <a:buFont typeface="Wingdings" pitchFamily="2" charset="2"/>
              <a:buChar char="Ø"/>
            </a:pPr>
            <a:r>
              <a:rPr lang="en-US" sz="2400" dirty="0"/>
              <a:t>International migration and </a:t>
            </a:r>
            <a:r>
              <a:rPr lang="en-US" sz="2400" dirty="0" smtClean="0"/>
              <a:t>capital flows</a:t>
            </a:r>
          </a:p>
          <a:p>
            <a:pPr>
              <a:lnSpc>
                <a:spcPct val="90000"/>
              </a:lnSpc>
              <a:buFont typeface="Wingdings" pitchFamily="2" charset="2"/>
              <a:buChar char="Ø"/>
            </a:pPr>
            <a:endParaRPr lang="en-US" sz="2400" dirty="0" smtClean="0"/>
          </a:p>
          <a:p>
            <a:pPr>
              <a:lnSpc>
                <a:spcPct val="90000"/>
              </a:lnSpc>
              <a:buFont typeface="Wingdings" pitchFamily="2" charset="2"/>
              <a:buChar char="Ø"/>
            </a:pPr>
            <a:r>
              <a:rPr lang="en-US" sz="2400" dirty="0" smtClean="0">
                <a:solidFill>
                  <a:srgbClr val="FFC000"/>
                </a:solidFill>
              </a:rPr>
              <a:t>Activity</a:t>
            </a:r>
            <a:endParaRPr lang="en-US" sz="2400" dirty="0">
              <a:solidFill>
                <a:srgbClr val="FFC000"/>
              </a:solidFill>
            </a:endParaRPr>
          </a:p>
        </p:txBody>
      </p:sp>
      <p:pic>
        <p:nvPicPr>
          <p:cNvPr id="11268" name="Picture 4" descr="C:\Documents and Settings\amoore\Local Settings\Temporary Internet Files\Content.IE5\8NOT2TYB\MPj03872570000[1].jpg"/>
          <p:cNvPicPr>
            <a:picLocks noChangeAspect="1" noChangeArrowheads="1"/>
          </p:cNvPicPr>
          <p:nvPr/>
        </p:nvPicPr>
        <p:blipFill>
          <a:blip r:embed="rId3"/>
          <a:srcRect l="21059" r="21781"/>
          <a:stretch>
            <a:fillRect/>
          </a:stretch>
        </p:blipFill>
        <p:spPr bwMode="auto">
          <a:xfrm>
            <a:off x="6934200" y="3276600"/>
            <a:ext cx="1447800" cy="35507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269" name="Picture 5" descr="C:\Documents and Settings\amoore\Local Settings\Temporary Internet Files\Content.IE5\KLIBOLM3\MCj03835320000[1].wmf"/>
          <p:cNvPicPr>
            <a:picLocks noChangeAspect="1" noChangeArrowheads="1"/>
          </p:cNvPicPr>
          <p:nvPr/>
        </p:nvPicPr>
        <p:blipFill>
          <a:blip r:embed="rId4"/>
          <a:srcRect/>
          <a:stretch>
            <a:fillRect/>
          </a:stretch>
        </p:blipFill>
        <p:spPr bwMode="auto">
          <a:xfrm>
            <a:off x="7696200" y="1219200"/>
            <a:ext cx="1172840" cy="1458382"/>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63490"/>
                                        </p:tgtEl>
                                        <p:attrNameLst>
                                          <p:attrName>style.visibility</p:attrName>
                                        </p:attrNameLst>
                                      </p:cBhvr>
                                      <p:to>
                                        <p:strVal val="visible"/>
                                      </p:to>
                                    </p:set>
                                    <p:animEffect transition="in" filter="fade">
                                      <p:cBhvr>
                                        <p:cTn id="7" dur="2000"/>
                                        <p:tgtEl>
                                          <p:spTgt spid="63490"/>
                                        </p:tgtEl>
                                      </p:cBhvr>
                                    </p:animEffect>
                                  </p:childTnLst>
                                </p:cTn>
                              </p:par>
                            </p:childTnLst>
                          </p:cTn>
                        </p:par>
                        <p:par>
                          <p:cTn id="8" fill="hold">
                            <p:stCondLst>
                              <p:cond delay="2000"/>
                            </p:stCondLst>
                            <p:childTnLst>
                              <p:par>
                                <p:cTn id="9" presetID="34" presetClass="emph" presetSubtype="0" fill="hold" grpId="1" nodeType="after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63490"/>
                                        </p:tgtEl>
                                        <p:attrNameLst>
                                          <p:attrName>ppt_x</p:attrName>
                                          <p:attrName>ppt_y</p:attrName>
                                        </p:attrNameLst>
                                      </p:cBhvr>
                                    </p:animMotion>
                                    <p:animRot by="1500000">
                                      <p:cBhvr>
                                        <p:cTn id="11" dur="125" fill="hold">
                                          <p:stCondLst>
                                            <p:cond delay="0"/>
                                          </p:stCondLst>
                                        </p:cTn>
                                        <p:tgtEl>
                                          <p:spTgt spid="63490"/>
                                        </p:tgtEl>
                                        <p:attrNameLst>
                                          <p:attrName>r</p:attrName>
                                        </p:attrNameLst>
                                      </p:cBhvr>
                                    </p:animRot>
                                    <p:animRot by="-1500000">
                                      <p:cBhvr>
                                        <p:cTn id="12" dur="125" fill="hold">
                                          <p:stCondLst>
                                            <p:cond delay="125"/>
                                          </p:stCondLst>
                                        </p:cTn>
                                        <p:tgtEl>
                                          <p:spTgt spid="63490"/>
                                        </p:tgtEl>
                                        <p:attrNameLst>
                                          <p:attrName>r</p:attrName>
                                        </p:attrNameLst>
                                      </p:cBhvr>
                                    </p:animRot>
                                    <p:animRot by="-1500000">
                                      <p:cBhvr>
                                        <p:cTn id="13" dur="125" fill="hold">
                                          <p:stCondLst>
                                            <p:cond delay="250"/>
                                          </p:stCondLst>
                                        </p:cTn>
                                        <p:tgtEl>
                                          <p:spTgt spid="63490"/>
                                        </p:tgtEl>
                                        <p:attrNameLst>
                                          <p:attrName>r</p:attrName>
                                        </p:attrNameLst>
                                      </p:cBhvr>
                                    </p:animRot>
                                    <p:animRot by="1500000">
                                      <p:cBhvr>
                                        <p:cTn id="14" dur="125" fill="hold">
                                          <p:stCondLst>
                                            <p:cond delay="375"/>
                                          </p:stCondLst>
                                        </p:cTn>
                                        <p:tgtEl>
                                          <p:spTgt spid="6349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3491">
                                            <p:txEl>
                                              <p:pRg st="0" end="0"/>
                                            </p:txEl>
                                          </p:spTgt>
                                        </p:tgtEl>
                                        <p:attrNameLst>
                                          <p:attrName>style.visibility</p:attrName>
                                        </p:attrNameLst>
                                      </p:cBhvr>
                                      <p:to>
                                        <p:strVal val="visible"/>
                                      </p:to>
                                    </p:set>
                                    <p:animEffect transition="in" filter="slide(fromBottom)">
                                      <p:cBhvr>
                                        <p:cTn id="19" dur="500"/>
                                        <p:tgtEl>
                                          <p:spTgt spid="6349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1269"/>
                                        </p:tgtEl>
                                        <p:attrNameLst>
                                          <p:attrName>style.visibility</p:attrName>
                                        </p:attrNameLst>
                                      </p:cBhvr>
                                      <p:to>
                                        <p:strVal val="visible"/>
                                      </p:to>
                                    </p:set>
                                    <p:animEffect transition="in" filter="strips(downLeft)">
                                      <p:cBhvr>
                                        <p:cTn id="24" dur="500"/>
                                        <p:tgtEl>
                                          <p:spTgt spid="1126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63491">
                                            <p:txEl>
                                              <p:pRg st="2" end="2"/>
                                            </p:txEl>
                                          </p:spTgt>
                                        </p:tgtEl>
                                        <p:attrNameLst>
                                          <p:attrName>style.visibility</p:attrName>
                                        </p:attrNameLst>
                                      </p:cBhvr>
                                      <p:to>
                                        <p:strVal val="visible"/>
                                      </p:to>
                                    </p:set>
                                    <p:animEffect transition="in" filter="slide(fromBottom)">
                                      <p:cBhvr>
                                        <p:cTn id="29" dur="500"/>
                                        <p:tgtEl>
                                          <p:spTgt spid="6349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63491">
                                            <p:txEl>
                                              <p:pRg st="4" end="4"/>
                                            </p:txEl>
                                          </p:spTgt>
                                        </p:tgtEl>
                                        <p:attrNameLst>
                                          <p:attrName>style.visibility</p:attrName>
                                        </p:attrNameLst>
                                      </p:cBhvr>
                                      <p:to>
                                        <p:strVal val="visible"/>
                                      </p:to>
                                    </p:set>
                                    <p:animEffect transition="in" filter="slide(fromBottom)">
                                      <p:cBhvr>
                                        <p:cTn id="34" dur="500"/>
                                        <p:tgtEl>
                                          <p:spTgt spid="6349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11268"/>
                                        </p:tgtEl>
                                        <p:attrNameLst>
                                          <p:attrName>style.visibility</p:attrName>
                                        </p:attrNameLst>
                                      </p:cBhvr>
                                      <p:to>
                                        <p:strVal val="visible"/>
                                      </p:to>
                                    </p:set>
                                    <p:animEffect transition="in" filter="diamond(in)">
                                      <p:cBhvr>
                                        <p:cTn id="39" dur="2000"/>
                                        <p:tgtEl>
                                          <p:spTgt spid="11268"/>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63491">
                                            <p:txEl>
                                              <p:pRg st="6" end="6"/>
                                            </p:txEl>
                                          </p:spTgt>
                                        </p:tgtEl>
                                        <p:attrNameLst>
                                          <p:attrName>style.visibility</p:attrName>
                                        </p:attrNameLst>
                                      </p:cBhvr>
                                      <p:to>
                                        <p:strVal val="visible"/>
                                      </p:to>
                                    </p:set>
                                    <p:animEffect transition="in" filter="slide(fromBottom)">
                                      <p:cBhvr>
                                        <p:cTn id="44" dur="500"/>
                                        <p:tgtEl>
                                          <p:spTgt spid="6349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63491">
                                            <p:txEl>
                                              <p:pRg st="8" end="8"/>
                                            </p:txEl>
                                          </p:spTgt>
                                        </p:tgtEl>
                                        <p:attrNameLst>
                                          <p:attrName>style.visibility</p:attrName>
                                        </p:attrNameLst>
                                      </p:cBhvr>
                                      <p:to>
                                        <p:strVal val="visible"/>
                                      </p:to>
                                    </p:set>
                                    <p:animEffect transition="in" filter="slide(fromBottom)">
                                      <p:cBhvr>
                                        <p:cTn id="49" dur="500"/>
                                        <p:tgtEl>
                                          <p:spTgt spid="63491">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63491">
                                            <p:txEl>
                                              <p:pRg st="10" end="10"/>
                                            </p:txEl>
                                          </p:spTgt>
                                        </p:tgtEl>
                                        <p:attrNameLst>
                                          <p:attrName>style.visibility</p:attrName>
                                        </p:attrNameLst>
                                      </p:cBhvr>
                                      <p:to>
                                        <p:strVal val="visible"/>
                                      </p:to>
                                    </p:set>
                                    <p:animEffect transition="in" filter="slide(fromBottom)">
                                      <p:cBhvr>
                                        <p:cTn id="54" dur="500"/>
                                        <p:tgtEl>
                                          <p:spTgt spid="634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0" grpId="1"/>
      <p:bldP spid="6349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Grp="1" noChangeArrowheads="1"/>
          </p:cNvSpPr>
          <p:nvPr>
            <p:ph type="title"/>
          </p:nvPr>
        </p:nvSpPr>
        <p:spPr/>
        <p:txBody>
          <a:bodyPr>
            <a:normAutofit/>
          </a:bodyPr>
          <a:lstStyle/>
          <a:p>
            <a:r>
              <a:rPr lang="en-US" sz="4400" dirty="0"/>
              <a:t>Other reasons for trade</a:t>
            </a:r>
          </a:p>
        </p:txBody>
      </p:sp>
      <p:sp>
        <p:nvSpPr>
          <p:cNvPr id="64515" name="Rectangle 3"/>
          <p:cNvSpPr>
            <a:spLocks noGrp="1" noChangeArrowheads="1"/>
          </p:cNvSpPr>
          <p:nvPr>
            <p:ph sz="quarter" idx="1"/>
          </p:nvPr>
        </p:nvSpPr>
        <p:spPr/>
        <p:txBody>
          <a:bodyPr/>
          <a:lstStyle/>
          <a:p>
            <a:pPr lvl="1">
              <a:buFont typeface="Wingdings" pitchFamily="2" charset="2"/>
              <a:buChar char="Ø"/>
            </a:pPr>
            <a:endParaRPr lang="en-US" dirty="0"/>
          </a:p>
          <a:p>
            <a:pPr lvl="1">
              <a:buFont typeface="Wingdings" pitchFamily="2" charset="2"/>
              <a:buChar char="Ø"/>
            </a:pPr>
            <a:r>
              <a:rPr lang="en-US" dirty="0"/>
              <a:t>Differentiated Products</a:t>
            </a:r>
          </a:p>
          <a:p>
            <a:pPr lvl="1">
              <a:buFont typeface="Wingdings" pitchFamily="2" charset="2"/>
              <a:buChar char="Ø"/>
            </a:pPr>
            <a:endParaRPr lang="en-US" dirty="0"/>
          </a:p>
          <a:p>
            <a:pPr lvl="1">
              <a:buFont typeface="Wingdings" pitchFamily="2" charset="2"/>
              <a:buChar char="Ø"/>
            </a:pPr>
            <a:r>
              <a:rPr lang="en-US" dirty="0"/>
              <a:t>Consumer tastes and preferences</a:t>
            </a:r>
          </a:p>
          <a:p>
            <a:pPr lvl="1">
              <a:buFont typeface="Wingdings" pitchFamily="2" charset="2"/>
              <a:buChar char="Ø"/>
            </a:pPr>
            <a:endParaRPr lang="en-US" dirty="0"/>
          </a:p>
          <a:p>
            <a:pPr lvl="1">
              <a:buFont typeface="Wingdings" pitchFamily="2" charset="2"/>
              <a:buChar char="Ø"/>
            </a:pPr>
            <a:r>
              <a:rPr lang="en-US" dirty="0"/>
              <a:t>Multinational firms</a:t>
            </a:r>
          </a:p>
        </p:txBody>
      </p:sp>
      <p:pic>
        <p:nvPicPr>
          <p:cNvPr id="23554" name="Picture 2" descr="http://upload.wikimedia.org/wikipedia/commons/thumb/5/5a/TypesOfNewProducts.svg/500px-TypesOfNewProducts.svg.png"/>
          <p:cNvPicPr>
            <a:picLocks noChangeAspect="1" noChangeArrowheads="1"/>
          </p:cNvPicPr>
          <p:nvPr/>
        </p:nvPicPr>
        <p:blipFill>
          <a:blip r:embed="rId3"/>
          <a:srcRect/>
          <a:stretch>
            <a:fillRect/>
          </a:stretch>
        </p:blipFill>
        <p:spPr bwMode="auto">
          <a:xfrm>
            <a:off x="4381500" y="3190875"/>
            <a:ext cx="4762500" cy="366712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diamond(in)">
                                      <p:cBhvr>
                                        <p:cTn id="7" dur="2000"/>
                                        <p:tgtEl>
                                          <p:spTgt spid="645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checkerboard(across)">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4515">
                                            <p:txEl>
                                              <p:pRg st="3" end="3"/>
                                            </p:txEl>
                                          </p:spTgt>
                                        </p:tgtEl>
                                        <p:attrNameLst>
                                          <p:attrName>style.visibility</p:attrName>
                                        </p:attrNameLst>
                                      </p:cBhvr>
                                      <p:to>
                                        <p:strVal val="visible"/>
                                      </p:to>
                                    </p:set>
                                    <p:animEffect transition="in" filter="checkerboard(across)">
                                      <p:cBhvr>
                                        <p:cTn id="17" dur="500"/>
                                        <p:tgtEl>
                                          <p:spTgt spid="645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4515">
                                            <p:txEl>
                                              <p:pRg st="5" end="5"/>
                                            </p:txEl>
                                          </p:spTgt>
                                        </p:tgtEl>
                                        <p:attrNameLst>
                                          <p:attrName>style.visibility</p:attrName>
                                        </p:attrNameLst>
                                      </p:cBhvr>
                                      <p:to>
                                        <p:strVal val="visible"/>
                                      </p:to>
                                    </p:set>
                                    <p:animEffect transition="in" filter="checkerboard(across)">
                                      <p:cBhvr>
                                        <p:cTn id="22" dur="500"/>
                                        <p:tgtEl>
                                          <p:spTgt spid="6451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23554"/>
                                        </p:tgtEl>
                                        <p:attrNameLst>
                                          <p:attrName>style.visibility</p:attrName>
                                        </p:attrNameLst>
                                      </p:cBhvr>
                                      <p:to>
                                        <p:strVal val="visible"/>
                                      </p:to>
                                    </p:set>
                                    <p:animEffect transition="in" filter="wheel(4)">
                                      <p:cBhvr>
                                        <p:cTn id="27"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normAutofit/>
          </a:bodyPr>
          <a:lstStyle/>
          <a:p>
            <a:r>
              <a:rPr lang="en-US" sz="4400" dirty="0"/>
              <a:t>III:  Trade Policy</a:t>
            </a:r>
          </a:p>
        </p:txBody>
      </p:sp>
      <p:sp>
        <p:nvSpPr>
          <p:cNvPr id="11267" name="Rectangle 3"/>
          <p:cNvSpPr>
            <a:spLocks noGrp="1" noChangeArrowheads="1"/>
          </p:cNvSpPr>
          <p:nvPr>
            <p:ph sz="quarter" idx="1"/>
          </p:nvPr>
        </p:nvSpPr>
        <p:spPr/>
        <p:txBody>
          <a:bodyPr/>
          <a:lstStyle/>
          <a:p>
            <a:endParaRPr lang="en-US" dirty="0"/>
          </a:p>
          <a:p>
            <a:pPr>
              <a:buFont typeface="Wingdings" pitchFamily="2" charset="2"/>
              <a:buChar char="Ø"/>
            </a:pPr>
            <a:endParaRPr lang="en-US" dirty="0"/>
          </a:p>
          <a:p>
            <a:pPr>
              <a:buFont typeface="Wingdings" pitchFamily="2" charset="2"/>
              <a:buChar char="Ø"/>
            </a:pPr>
            <a:r>
              <a:rPr lang="en-US" dirty="0"/>
              <a:t>Governments often impose restrictions</a:t>
            </a:r>
          </a:p>
          <a:p>
            <a:pPr>
              <a:buFont typeface="Wingdings" pitchFamily="2" charset="2"/>
              <a:buChar char="Ø"/>
            </a:pPr>
            <a:endParaRPr lang="en-US" dirty="0"/>
          </a:p>
          <a:p>
            <a:pPr>
              <a:buFont typeface="Wingdings" pitchFamily="2" charset="2"/>
              <a:buChar char="Ø"/>
            </a:pPr>
            <a:r>
              <a:rPr lang="en-US" dirty="0"/>
              <a:t>Tariffs and other trade barriers</a:t>
            </a:r>
          </a:p>
        </p:txBody>
      </p:sp>
      <p:pic>
        <p:nvPicPr>
          <p:cNvPr id="22530" name="Picture 2" descr="http://tk3.storage.msn.com/x1pGg9EMswqL-8Oz82VI_h2v6pXtEhNbiPiAOO__0JCND11xa8TQ4WNTeXXVvY9ckcnz3Tfmgs-rkm_6EY06P-s4UPSKxDAJAMrVy8R6pTYRW6I4PXLCwzoaqmXfOjbVcJ9vMcqGmVpVmuNS_8NNd18tliG4WsnuGlj"/>
          <p:cNvPicPr>
            <a:picLocks noChangeAspect="1" noChangeArrowheads="1"/>
          </p:cNvPicPr>
          <p:nvPr/>
        </p:nvPicPr>
        <p:blipFill>
          <a:blip r:embed="rId3"/>
          <a:srcRect/>
          <a:stretch>
            <a:fillRect/>
          </a:stretch>
        </p:blipFill>
        <p:spPr bwMode="auto">
          <a:xfrm rot="1134229">
            <a:off x="5675222" y="3885292"/>
            <a:ext cx="4225376" cy="280987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0" fill="hold"/>
                                        <p:tgtEl>
                                          <p:spTgt spid="11266"/>
                                        </p:tgtEl>
                                        <p:attrNameLst>
                                          <p:attrName>ppt_x</p:attrName>
                                        </p:attrNameLst>
                                      </p:cBhvr>
                                      <p:tavLst>
                                        <p:tav tm="0">
                                          <p:val>
                                            <p:strVal val="#ppt_x"/>
                                          </p:val>
                                        </p:tav>
                                        <p:tav tm="100000">
                                          <p:val>
                                            <p:strVal val="#ppt_x"/>
                                          </p:val>
                                        </p:tav>
                                      </p:tavLst>
                                    </p:anim>
                                    <p:anim calcmode="lin" valueType="num">
                                      <p:cBhvr additive="base">
                                        <p:cTn id="8" dur="50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0"/>
                                        </p:tgtEl>
                                        <p:attrNameLst>
                                          <p:attrName>style.visibility</p:attrName>
                                        </p:attrNameLst>
                                      </p:cBhvr>
                                      <p:to>
                                        <p:strVal val="visible"/>
                                      </p:to>
                                    </p:set>
                                  </p:childTnLst>
                                </p:cTn>
                              </p:par>
                            </p:childTnLst>
                          </p:cTn>
                        </p:par>
                        <p:par>
                          <p:cTn id="13" fill="hold">
                            <p:stCondLst>
                              <p:cond delay="0"/>
                            </p:stCondLst>
                            <p:childTnLst>
                              <p:par>
                                <p:cTn id="14" presetID="32" presetClass="emph" presetSubtype="0" fill="hold" nodeType="afterEffect">
                                  <p:stCondLst>
                                    <p:cond delay="0"/>
                                  </p:stCondLst>
                                  <p:childTnLst>
                                    <p:animClr clrSpc="rgb">
                                      <p:cBhvr override="childStyle">
                                        <p:cTn id="15" dur="100" fill="hold"/>
                                        <p:tgtEl>
                                          <p:spTgt spid="22530"/>
                                        </p:tgtEl>
                                        <p:attrNameLst>
                                          <p:attrName>style.color</p:attrName>
                                        </p:attrNameLst>
                                      </p:cBhvr>
                                      <p:to>
                                        <a:schemeClr val="accent2"/>
                                      </p:to>
                                    </p:animClr>
                                    <p:animClr clrSpc="rgb">
                                      <p:cBhvr>
                                        <p:cTn id="16" dur="100" fill="hold"/>
                                        <p:tgtEl>
                                          <p:spTgt spid="22530"/>
                                        </p:tgtEl>
                                        <p:attrNameLst>
                                          <p:attrName>fillcolor</p:attrName>
                                        </p:attrNameLst>
                                      </p:cBhvr>
                                      <p:to>
                                        <a:schemeClr val="accent2"/>
                                      </p:to>
                                    </p:animClr>
                                    <p:set>
                                      <p:cBhvr>
                                        <p:cTn id="17" dur="100" fill="hold"/>
                                        <p:tgtEl>
                                          <p:spTgt spid="22530"/>
                                        </p:tgtEl>
                                        <p:attrNameLst>
                                          <p:attrName>fill.type</p:attrName>
                                        </p:attrNameLst>
                                      </p:cBhvr>
                                      <p:to>
                                        <p:strVal val="solid"/>
                                      </p:to>
                                    </p:set>
                                    <p:set>
                                      <p:cBhvr>
                                        <p:cTn id="18" dur="100" fill="hold"/>
                                        <p:tgtEl>
                                          <p:spTgt spid="22530"/>
                                        </p:tgtEl>
                                        <p:attrNameLst>
                                          <p:attrName>fill.on</p:attrName>
                                        </p:attrNameLst>
                                      </p:cBhvr>
                                      <p:to>
                                        <p:strVal val="true"/>
                                      </p:to>
                                    </p:set>
                                    <p:animRot by="120000">
                                      <p:cBhvr>
                                        <p:cTn id="19" dur="100" fill="hold">
                                          <p:stCondLst>
                                            <p:cond delay="0"/>
                                          </p:stCondLst>
                                        </p:cTn>
                                        <p:tgtEl>
                                          <p:spTgt spid="22530"/>
                                        </p:tgtEl>
                                        <p:attrNameLst>
                                          <p:attrName>r</p:attrName>
                                        </p:attrNameLst>
                                      </p:cBhvr>
                                    </p:animRot>
                                    <p:animRot by="-240000">
                                      <p:cBhvr>
                                        <p:cTn id="20" dur="200" fill="hold">
                                          <p:stCondLst>
                                            <p:cond delay="200"/>
                                          </p:stCondLst>
                                        </p:cTn>
                                        <p:tgtEl>
                                          <p:spTgt spid="22530"/>
                                        </p:tgtEl>
                                        <p:attrNameLst>
                                          <p:attrName>r</p:attrName>
                                        </p:attrNameLst>
                                      </p:cBhvr>
                                    </p:animRot>
                                    <p:animRot by="240000">
                                      <p:cBhvr>
                                        <p:cTn id="21" dur="200" fill="hold">
                                          <p:stCondLst>
                                            <p:cond delay="400"/>
                                          </p:stCondLst>
                                        </p:cTn>
                                        <p:tgtEl>
                                          <p:spTgt spid="22530"/>
                                        </p:tgtEl>
                                        <p:attrNameLst>
                                          <p:attrName>r</p:attrName>
                                        </p:attrNameLst>
                                      </p:cBhvr>
                                    </p:animRot>
                                    <p:animRot by="-240000">
                                      <p:cBhvr>
                                        <p:cTn id="22" dur="200" fill="hold">
                                          <p:stCondLst>
                                            <p:cond delay="600"/>
                                          </p:stCondLst>
                                        </p:cTn>
                                        <p:tgtEl>
                                          <p:spTgt spid="22530"/>
                                        </p:tgtEl>
                                        <p:attrNameLst>
                                          <p:attrName>r</p:attrName>
                                        </p:attrNameLst>
                                      </p:cBhvr>
                                    </p:animRot>
                                    <p:animRot by="120000">
                                      <p:cBhvr>
                                        <p:cTn id="23" dur="200" fill="hold">
                                          <p:stCondLst>
                                            <p:cond delay="800"/>
                                          </p:stCondLst>
                                        </p:cTn>
                                        <p:tgtEl>
                                          <p:spTgt spid="22530"/>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grpId="0" nodeType="clickEffect">
                                  <p:stCondLst>
                                    <p:cond delay="0"/>
                                  </p:stCondLst>
                                  <p:childTnLst>
                                    <p:set>
                                      <p:cBhvr>
                                        <p:cTn id="27" dur="1" fill="hold">
                                          <p:stCondLst>
                                            <p:cond delay="0"/>
                                          </p:stCondLst>
                                        </p:cTn>
                                        <p:tgtEl>
                                          <p:spTgt spid="11267">
                                            <p:txEl>
                                              <p:pRg st="2" end="2"/>
                                            </p:txEl>
                                          </p:spTgt>
                                        </p:tgtEl>
                                        <p:attrNameLst>
                                          <p:attrName>style.visibility</p:attrName>
                                        </p:attrNameLst>
                                      </p:cBhvr>
                                      <p:to>
                                        <p:strVal val="visible"/>
                                      </p:to>
                                    </p:set>
                                    <p:animEffect transition="in" filter="fade">
                                      <p:cBhvr>
                                        <p:cTn id="28" dur="800" decel="100000"/>
                                        <p:tgtEl>
                                          <p:spTgt spid="11267">
                                            <p:txEl>
                                              <p:pRg st="2" end="2"/>
                                            </p:txEl>
                                          </p:spTgt>
                                        </p:tgtEl>
                                      </p:cBhvr>
                                    </p:animEffect>
                                    <p:anim calcmode="lin" valueType="num">
                                      <p:cBhvr>
                                        <p:cTn id="29" dur="800" decel="100000" fill="hold"/>
                                        <p:tgtEl>
                                          <p:spTgt spid="11267">
                                            <p:txEl>
                                              <p:pRg st="2" end="2"/>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11267">
                                            <p:txEl>
                                              <p:pRg st="2" end="2"/>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11267">
                                            <p:txEl>
                                              <p:pRg st="2" end="2"/>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1267">
                                            <p:txEl>
                                              <p:pRg st="2" end="2"/>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126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grpId="0" nodeType="clickEffect">
                                  <p:stCondLst>
                                    <p:cond delay="0"/>
                                  </p:stCondLst>
                                  <p:childTnLst>
                                    <p:set>
                                      <p:cBhvr>
                                        <p:cTn id="37" dur="1" fill="hold">
                                          <p:stCondLst>
                                            <p:cond delay="0"/>
                                          </p:stCondLst>
                                        </p:cTn>
                                        <p:tgtEl>
                                          <p:spTgt spid="11267">
                                            <p:txEl>
                                              <p:pRg st="4" end="4"/>
                                            </p:txEl>
                                          </p:spTgt>
                                        </p:tgtEl>
                                        <p:attrNameLst>
                                          <p:attrName>style.visibility</p:attrName>
                                        </p:attrNameLst>
                                      </p:cBhvr>
                                      <p:to>
                                        <p:strVal val="visible"/>
                                      </p:to>
                                    </p:set>
                                    <p:animEffect transition="in" filter="fade">
                                      <p:cBhvr>
                                        <p:cTn id="38" dur="800" decel="100000"/>
                                        <p:tgtEl>
                                          <p:spTgt spid="11267">
                                            <p:txEl>
                                              <p:pRg st="4" end="4"/>
                                            </p:txEl>
                                          </p:spTgt>
                                        </p:tgtEl>
                                      </p:cBhvr>
                                    </p:animEffect>
                                    <p:anim calcmode="lin" valueType="num">
                                      <p:cBhvr>
                                        <p:cTn id="39" dur="800" decel="100000" fill="hold"/>
                                        <p:tgtEl>
                                          <p:spTgt spid="11267">
                                            <p:txEl>
                                              <p:pRg st="4" end="4"/>
                                            </p:txEl>
                                          </p:spTgt>
                                        </p:tgtEl>
                                        <p:attrNameLst>
                                          <p:attrName>style.rotation</p:attrName>
                                        </p:attrNameLst>
                                      </p:cBhvr>
                                      <p:tavLst>
                                        <p:tav tm="0">
                                          <p:val>
                                            <p:fltVal val="-90"/>
                                          </p:val>
                                        </p:tav>
                                        <p:tav tm="100000">
                                          <p:val>
                                            <p:fltVal val="0"/>
                                          </p:val>
                                        </p:tav>
                                      </p:tavLst>
                                    </p:anim>
                                    <p:anim calcmode="lin" valueType="num">
                                      <p:cBhvr>
                                        <p:cTn id="40" dur="800" decel="100000" fill="hold"/>
                                        <p:tgtEl>
                                          <p:spTgt spid="11267">
                                            <p:txEl>
                                              <p:pRg st="4" end="4"/>
                                            </p:txEl>
                                          </p:spTgt>
                                        </p:tgtEl>
                                        <p:attrNameLst>
                                          <p:attrName>ppt_x</p:attrName>
                                        </p:attrNameLst>
                                      </p:cBhvr>
                                      <p:tavLst>
                                        <p:tav tm="0">
                                          <p:val>
                                            <p:strVal val="#ppt_x+0.4"/>
                                          </p:val>
                                        </p:tav>
                                        <p:tav tm="100000">
                                          <p:val>
                                            <p:strVal val="#ppt_x-0.05"/>
                                          </p:val>
                                        </p:tav>
                                      </p:tavLst>
                                    </p:anim>
                                    <p:anim calcmode="lin" valueType="num">
                                      <p:cBhvr>
                                        <p:cTn id="41" dur="800" decel="100000" fill="hold"/>
                                        <p:tgtEl>
                                          <p:spTgt spid="11267">
                                            <p:txEl>
                                              <p:pRg st="4" end="4"/>
                                            </p:txEl>
                                          </p:spTgt>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1267">
                                            <p:txEl>
                                              <p:pRg st="4" end="4"/>
                                            </p:txEl>
                                          </p:spTgt>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1267">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p:cNvSpPr>
            <a:spLocks noGrp="1" noChangeArrowheads="1"/>
          </p:cNvSpPr>
          <p:nvPr>
            <p:ph type="title"/>
          </p:nvPr>
        </p:nvSpPr>
        <p:spPr>
          <a:xfrm>
            <a:off x="228600" y="274638"/>
            <a:ext cx="8610600" cy="1143000"/>
          </a:xfrm>
        </p:spPr>
        <p:txBody>
          <a:bodyPr>
            <a:noAutofit/>
          </a:bodyPr>
          <a:lstStyle/>
          <a:p>
            <a:r>
              <a:rPr lang="en-US" sz="3600" dirty="0"/>
              <a:t>Political explanations for Protection</a:t>
            </a:r>
          </a:p>
        </p:txBody>
      </p:sp>
      <p:sp>
        <p:nvSpPr>
          <p:cNvPr id="65539" name="Rectangle 3"/>
          <p:cNvSpPr>
            <a:spLocks noGrp="1" noChangeArrowheads="1"/>
          </p:cNvSpPr>
          <p:nvPr>
            <p:ph sz="quarter" idx="1"/>
          </p:nvPr>
        </p:nvSpPr>
        <p:spPr/>
        <p:txBody>
          <a:bodyPr/>
          <a:lstStyle/>
          <a:p>
            <a:pPr>
              <a:lnSpc>
                <a:spcPct val="90000"/>
              </a:lnSpc>
              <a:buFont typeface="Wingdings" pitchFamily="2" charset="2"/>
              <a:buChar char="Ø"/>
            </a:pPr>
            <a:r>
              <a:rPr lang="en-US" dirty="0"/>
              <a:t>Unaware how protectionist policies reduce or eliminate gains from trade</a:t>
            </a:r>
          </a:p>
          <a:p>
            <a:pPr>
              <a:lnSpc>
                <a:spcPct val="90000"/>
              </a:lnSpc>
              <a:buFont typeface="Wingdings" pitchFamily="2" charset="2"/>
              <a:buChar char="Ø"/>
            </a:pPr>
            <a:endParaRPr lang="en-US" dirty="0"/>
          </a:p>
          <a:p>
            <a:pPr>
              <a:lnSpc>
                <a:spcPct val="90000"/>
              </a:lnSpc>
              <a:buFont typeface="Wingdings" pitchFamily="2" charset="2"/>
              <a:buChar char="Ø"/>
            </a:pPr>
            <a:r>
              <a:rPr lang="en-US" dirty="0"/>
              <a:t>Objectives other than maximizing economic welfare</a:t>
            </a:r>
          </a:p>
          <a:p>
            <a:pPr>
              <a:lnSpc>
                <a:spcPct val="90000"/>
              </a:lnSpc>
              <a:buFont typeface="Wingdings" pitchFamily="2" charset="2"/>
              <a:buChar char="Ø"/>
            </a:pPr>
            <a:endParaRPr lang="en-US" dirty="0"/>
          </a:p>
          <a:p>
            <a:pPr>
              <a:lnSpc>
                <a:spcPct val="90000"/>
              </a:lnSpc>
              <a:buFont typeface="Wingdings" pitchFamily="2" charset="2"/>
              <a:buChar char="Ø"/>
            </a:pPr>
            <a:r>
              <a:rPr lang="en-US" dirty="0"/>
              <a:t>Focus on who wins/loses versus overall gains from trade</a:t>
            </a:r>
          </a:p>
        </p:txBody>
      </p:sp>
      <p:pic>
        <p:nvPicPr>
          <p:cNvPr id="20482" name="Picture 2" descr="C:\Documents and Settings\amoore\Local Settings\Temporary Internet Files\Content.IE5\UKEHCM5C\MCj04315030000[1].png"/>
          <p:cNvPicPr>
            <a:picLocks noChangeAspect="1" noChangeArrowheads="1"/>
          </p:cNvPicPr>
          <p:nvPr/>
        </p:nvPicPr>
        <p:blipFill>
          <a:blip r:embed="rId3"/>
          <a:srcRect/>
          <a:stretch>
            <a:fillRect/>
          </a:stretch>
        </p:blipFill>
        <p:spPr bwMode="auto">
          <a:xfrm>
            <a:off x="5867400" y="4876800"/>
            <a:ext cx="1828572" cy="1828572"/>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wd">
                                    <p:tmPct val="10000"/>
                                  </p:iterate>
                                  <p:childTnLst>
                                    <p:set>
                                      <p:cBhvr>
                                        <p:cTn id="6" dur="1" fill="hold">
                                          <p:stCondLst>
                                            <p:cond delay="0"/>
                                          </p:stCondLst>
                                        </p:cTn>
                                        <p:tgtEl>
                                          <p:spTgt spid="65538"/>
                                        </p:tgtEl>
                                        <p:attrNameLst>
                                          <p:attrName>style.visibility</p:attrName>
                                        </p:attrNameLst>
                                      </p:cBhvr>
                                      <p:to>
                                        <p:strVal val="visible"/>
                                      </p:to>
                                    </p:set>
                                    <p:anim by="(-#ppt_w*2)" calcmode="lin" valueType="num">
                                      <p:cBhvr rctx="PPT">
                                        <p:cTn id="7" dur="500" autoRev="1" fill="hold">
                                          <p:stCondLst>
                                            <p:cond delay="0"/>
                                          </p:stCondLst>
                                        </p:cTn>
                                        <p:tgtEl>
                                          <p:spTgt spid="65538"/>
                                        </p:tgtEl>
                                        <p:attrNameLst>
                                          <p:attrName>ppt_w</p:attrName>
                                        </p:attrNameLst>
                                      </p:cBhvr>
                                    </p:anim>
                                    <p:anim by="(#ppt_w*0.50)" calcmode="lin" valueType="num">
                                      <p:cBhvr>
                                        <p:cTn id="8" dur="500" decel="50000" autoRev="1" fill="hold">
                                          <p:stCondLst>
                                            <p:cond delay="0"/>
                                          </p:stCondLst>
                                        </p:cTn>
                                        <p:tgtEl>
                                          <p:spTgt spid="65538"/>
                                        </p:tgtEl>
                                        <p:attrNameLst>
                                          <p:attrName>ppt_x</p:attrName>
                                        </p:attrNameLst>
                                      </p:cBhvr>
                                    </p:anim>
                                    <p:anim from="(-#ppt_h/2)" to="(#ppt_y)" calcmode="lin" valueType="num">
                                      <p:cBhvr>
                                        <p:cTn id="9" dur="1000" fill="hold">
                                          <p:stCondLst>
                                            <p:cond delay="0"/>
                                          </p:stCondLst>
                                        </p:cTn>
                                        <p:tgtEl>
                                          <p:spTgt spid="65538"/>
                                        </p:tgtEl>
                                        <p:attrNameLst>
                                          <p:attrName>ppt_y</p:attrName>
                                        </p:attrNameLst>
                                      </p:cBhvr>
                                    </p:anim>
                                    <p:animRot by="21600000">
                                      <p:cBhvr>
                                        <p:cTn id="10" dur="1000" fill="hold">
                                          <p:stCondLst>
                                            <p:cond delay="0"/>
                                          </p:stCondLst>
                                        </p:cTn>
                                        <p:tgtEl>
                                          <p:spTgt spid="6553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65539">
                                            <p:txEl>
                                              <p:pRg st="0" end="0"/>
                                            </p:txEl>
                                          </p:spTgt>
                                        </p:tgtEl>
                                        <p:attrNameLst>
                                          <p:attrName>style.visibility</p:attrName>
                                        </p:attrNameLst>
                                      </p:cBhvr>
                                      <p:to>
                                        <p:strVal val="visible"/>
                                      </p:to>
                                    </p:set>
                                    <p:anim calcmode="lin" valueType="num">
                                      <p:cBhvr>
                                        <p:cTn id="15" dur="1000" fill="hold"/>
                                        <p:tgtEl>
                                          <p:spTgt spid="65539">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5539">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5539">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553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65539">
                                            <p:txEl>
                                              <p:pRg st="2" end="2"/>
                                            </p:txEl>
                                          </p:spTgt>
                                        </p:tgtEl>
                                        <p:attrNameLst>
                                          <p:attrName>style.visibility</p:attrName>
                                        </p:attrNameLst>
                                      </p:cBhvr>
                                      <p:to>
                                        <p:strVal val="visible"/>
                                      </p:to>
                                    </p:set>
                                    <p:anim calcmode="lin" valueType="num">
                                      <p:cBhvr>
                                        <p:cTn id="23" dur="1000" fill="hold"/>
                                        <p:tgtEl>
                                          <p:spTgt spid="6553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553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5539">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6553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0482"/>
                                        </p:tgtEl>
                                        <p:attrNameLst>
                                          <p:attrName>style.visibility</p:attrName>
                                        </p:attrNameLst>
                                      </p:cBhvr>
                                      <p:to>
                                        <p:strVal val="visible"/>
                                      </p:to>
                                    </p:set>
                                    <p:animEffect transition="in" filter="circle(in)">
                                      <p:cBhvr>
                                        <p:cTn id="31" dur="2000"/>
                                        <p:tgtEl>
                                          <p:spTgt spid="2048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65539">
                                            <p:txEl>
                                              <p:pRg st="4" end="4"/>
                                            </p:txEl>
                                          </p:spTgt>
                                        </p:tgtEl>
                                        <p:attrNameLst>
                                          <p:attrName>style.visibility</p:attrName>
                                        </p:attrNameLst>
                                      </p:cBhvr>
                                      <p:to>
                                        <p:strVal val="visible"/>
                                      </p:to>
                                    </p:set>
                                    <p:anim calcmode="lin" valueType="num">
                                      <p:cBhvr>
                                        <p:cTn id="36" dur="1000" fill="hold"/>
                                        <p:tgtEl>
                                          <p:spTgt spid="65539">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65539">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65539">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655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p:cNvSpPr>
            <a:spLocks noGrp="1" noChangeArrowheads="1"/>
          </p:cNvSpPr>
          <p:nvPr>
            <p:ph type="title"/>
          </p:nvPr>
        </p:nvSpPr>
        <p:spPr>
          <a:xfrm>
            <a:off x="0" y="228600"/>
            <a:ext cx="8991600" cy="1143000"/>
          </a:xfrm>
        </p:spPr>
        <p:txBody>
          <a:bodyPr>
            <a:noAutofit/>
          </a:bodyPr>
          <a:lstStyle/>
          <a:p>
            <a:r>
              <a:rPr lang="en-US" sz="3600" dirty="0" smtClean="0"/>
              <a:t>   Losses </a:t>
            </a:r>
            <a:r>
              <a:rPr lang="en-US" sz="3600" dirty="0"/>
              <a:t>from Trade in Factor Markets</a:t>
            </a:r>
          </a:p>
        </p:txBody>
      </p:sp>
      <p:sp>
        <p:nvSpPr>
          <p:cNvPr id="66563" name="Rectangle 3"/>
          <p:cNvSpPr>
            <a:spLocks noGrp="1" noChangeArrowheads="1"/>
          </p:cNvSpPr>
          <p:nvPr>
            <p:ph sz="quarter" idx="1"/>
          </p:nvPr>
        </p:nvSpPr>
        <p:spPr/>
        <p:txBody>
          <a:bodyPr>
            <a:normAutofit/>
          </a:bodyPr>
          <a:lstStyle/>
          <a:p>
            <a:pPr>
              <a:lnSpc>
                <a:spcPct val="90000"/>
              </a:lnSpc>
              <a:buFont typeface="Wingdings" pitchFamily="2" charset="2"/>
              <a:buChar char="Ø"/>
            </a:pPr>
            <a:r>
              <a:rPr lang="en-US" sz="2400" dirty="0"/>
              <a:t>Unemployment—international trade can cause short-run dislocations as workers change jobs</a:t>
            </a:r>
          </a:p>
          <a:p>
            <a:pPr>
              <a:lnSpc>
                <a:spcPct val="90000"/>
              </a:lnSpc>
              <a:buFont typeface="Wingdings" pitchFamily="2" charset="2"/>
              <a:buChar char="Ø"/>
            </a:pPr>
            <a:endParaRPr lang="en-US" sz="2400" dirty="0"/>
          </a:p>
          <a:p>
            <a:pPr>
              <a:lnSpc>
                <a:spcPct val="90000"/>
              </a:lnSpc>
              <a:buFont typeface="Wingdings" pitchFamily="2" charset="2"/>
              <a:buChar char="Ø"/>
            </a:pPr>
            <a:r>
              <a:rPr lang="en-US" sz="2400" dirty="0"/>
              <a:t>Not everyone shares equally in gains from trade</a:t>
            </a:r>
          </a:p>
          <a:p>
            <a:pPr>
              <a:lnSpc>
                <a:spcPct val="90000"/>
              </a:lnSpc>
              <a:buFont typeface="Wingdings" pitchFamily="2" charset="2"/>
              <a:buChar char="Ø"/>
            </a:pPr>
            <a:endParaRPr lang="en-US" sz="2400" dirty="0"/>
          </a:p>
          <a:p>
            <a:pPr>
              <a:lnSpc>
                <a:spcPct val="90000"/>
              </a:lnSpc>
              <a:buFont typeface="Wingdings" pitchFamily="2" charset="2"/>
              <a:buChar char="Ø"/>
            </a:pPr>
            <a:r>
              <a:rPr lang="en-US" sz="2400" dirty="0"/>
              <a:t>Job displacement costs vary among workers</a:t>
            </a:r>
          </a:p>
          <a:p>
            <a:pPr>
              <a:lnSpc>
                <a:spcPct val="90000"/>
              </a:lnSpc>
              <a:buFont typeface="Wingdings" pitchFamily="2" charset="2"/>
              <a:buChar char="Ø"/>
            </a:pPr>
            <a:endParaRPr lang="en-US" sz="2400" dirty="0"/>
          </a:p>
          <a:p>
            <a:pPr>
              <a:lnSpc>
                <a:spcPct val="90000"/>
              </a:lnSpc>
              <a:buFont typeface="Wingdings" pitchFamily="2" charset="2"/>
              <a:buChar char="Ø"/>
            </a:pPr>
            <a:r>
              <a:rPr lang="en-US" sz="2400" dirty="0"/>
              <a:t>Federal assistance exists for workers displaced by import competition</a:t>
            </a:r>
          </a:p>
          <a:p>
            <a:pPr>
              <a:lnSpc>
                <a:spcPct val="90000"/>
              </a:lnSpc>
              <a:buFont typeface="Wingdings" pitchFamily="2" charset="2"/>
              <a:buChar char="Ø"/>
            </a:pPr>
            <a:endParaRPr lang="en-US" sz="2400" dirty="0"/>
          </a:p>
          <a:p>
            <a:pPr>
              <a:lnSpc>
                <a:spcPct val="90000"/>
              </a:lnSpc>
              <a:buFont typeface="Wingdings" pitchFamily="2" charset="2"/>
              <a:buChar char="Ø"/>
            </a:pPr>
            <a:r>
              <a:rPr lang="en-US" sz="2400" dirty="0"/>
              <a:t>Physical capital losses versus financial capital losses</a:t>
            </a:r>
          </a:p>
        </p:txBody>
      </p:sp>
      <p:pic>
        <p:nvPicPr>
          <p:cNvPr id="19457" name="Picture 1" descr="C:\Documents and Settings\amoore\Local Settings\Temporary Internet Files\Content.IE5\X0Y6N6PE\MCj03310710000[1].wmf"/>
          <p:cNvPicPr>
            <a:picLocks noChangeAspect="1" noChangeArrowheads="1"/>
          </p:cNvPicPr>
          <p:nvPr/>
        </p:nvPicPr>
        <p:blipFill>
          <a:blip r:embed="rId3"/>
          <a:srcRect/>
          <a:stretch>
            <a:fillRect/>
          </a:stretch>
        </p:blipFill>
        <p:spPr bwMode="auto">
          <a:xfrm>
            <a:off x="7010400" y="1752600"/>
            <a:ext cx="1816729" cy="1112067"/>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10000"/>
                                  </p:iterate>
                                  <p:childTnLst>
                                    <p:set>
                                      <p:cBhvr>
                                        <p:cTn id="6" dur="1" fill="hold">
                                          <p:stCondLst>
                                            <p:cond delay="0"/>
                                          </p:stCondLst>
                                        </p:cTn>
                                        <p:tgtEl>
                                          <p:spTgt spid="66562"/>
                                        </p:tgtEl>
                                        <p:attrNameLst>
                                          <p:attrName>style.visibility</p:attrName>
                                        </p:attrNameLst>
                                      </p:cBhvr>
                                      <p:to>
                                        <p:strVal val="visible"/>
                                      </p:to>
                                    </p:set>
                                    <p:animEffect transition="in" filter="wipe(down)">
                                      <p:cBhvr>
                                        <p:cTn id="7" dur="500"/>
                                        <p:tgtEl>
                                          <p:spTgt spid="6656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6563">
                                            <p:txEl>
                                              <p:pRg st="0" end="0"/>
                                            </p:txEl>
                                          </p:spTgt>
                                        </p:tgtEl>
                                        <p:attrNameLst>
                                          <p:attrName>style.visibility</p:attrName>
                                        </p:attrNameLst>
                                      </p:cBhvr>
                                      <p:to>
                                        <p:strVal val="visible"/>
                                      </p:to>
                                    </p:set>
                                    <p:anim calcmode="discrete" valueType="clr">
                                      <p:cBhvr override="childStyle">
                                        <p:cTn id="12" dur="80"/>
                                        <p:tgtEl>
                                          <p:spTgt spid="6656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656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66563">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6563">
                                            <p:txEl>
                                              <p:pRg st="2" end="2"/>
                                            </p:txEl>
                                          </p:spTgt>
                                        </p:tgtEl>
                                        <p:attrNameLst>
                                          <p:attrName>style.visibility</p:attrName>
                                        </p:attrNameLst>
                                      </p:cBhvr>
                                      <p:to>
                                        <p:strVal val="visible"/>
                                      </p:to>
                                    </p:set>
                                    <p:anim calcmode="discrete" valueType="clr">
                                      <p:cBhvr override="childStyle">
                                        <p:cTn id="19" dur="80"/>
                                        <p:tgtEl>
                                          <p:spTgt spid="6656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656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66563">
                                            <p:txEl>
                                              <p:pRg st="2" end="2"/>
                                            </p:txEl>
                                          </p:spTgt>
                                        </p:tgtEl>
                                        <p:attrNameLst>
                                          <p:attrName>fill.type</p:attrName>
                                        </p:attrNameLst>
                                      </p:cBhvr>
                                      <p:to>
                                        <p:strVal val="solid"/>
                                      </p:to>
                                    </p:set>
                                  </p:childTnLst>
                                </p:cTn>
                              </p:par>
                            </p:childTnLst>
                          </p:cTn>
                        </p:par>
                        <p:par>
                          <p:cTn id="22" fill="hold">
                            <p:stCondLst>
                              <p:cond delay="1640"/>
                            </p:stCondLst>
                            <p:childTnLst>
                              <p:par>
                                <p:cTn id="23" presetID="22" presetClass="entr" presetSubtype="4" fill="hold" nodeType="afterEffect">
                                  <p:stCondLst>
                                    <p:cond delay="0"/>
                                  </p:stCondLst>
                                  <p:childTnLst>
                                    <p:set>
                                      <p:cBhvr>
                                        <p:cTn id="24" dur="1" fill="hold">
                                          <p:stCondLst>
                                            <p:cond delay="0"/>
                                          </p:stCondLst>
                                        </p:cTn>
                                        <p:tgtEl>
                                          <p:spTgt spid="19457"/>
                                        </p:tgtEl>
                                        <p:attrNameLst>
                                          <p:attrName>style.visibility</p:attrName>
                                        </p:attrNameLst>
                                      </p:cBhvr>
                                      <p:to>
                                        <p:strVal val="visible"/>
                                      </p:to>
                                    </p:set>
                                    <p:animEffect transition="in" filter="wipe(down)">
                                      <p:cBhvr>
                                        <p:cTn id="25" dur="500"/>
                                        <p:tgtEl>
                                          <p:spTgt spid="19457"/>
                                        </p:tgtEl>
                                      </p:cBhvr>
                                    </p:animEffec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66563">
                                            <p:txEl>
                                              <p:pRg st="4" end="4"/>
                                            </p:txEl>
                                          </p:spTgt>
                                        </p:tgtEl>
                                        <p:attrNameLst>
                                          <p:attrName>style.visibility</p:attrName>
                                        </p:attrNameLst>
                                      </p:cBhvr>
                                      <p:to>
                                        <p:strVal val="visible"/>
                                      </p:to>
                                    </p:set>
                                    <p:anim calcmode="discrete" valueType="clr">
                                      <p:cBhvr override="childStyle">
                                        <p:cTn id="30" dur="80"/>
                                        <p:tgtEl>
                                          <p:spTgt spid="6656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66563">
                                            <p:txEl>
                                              <p:pRg st="4" end="4"/>
                                            </p:txEl>
                                          </p:spTgt>
                                        </p:tgtEl>
                                        <p:attrNameLst>
                                          <p:attrName>fillcolor</p:attrName>
                                        </p:attrNameLst>
                                      </p:cBhvr>
                                      <p:tavLst>
                                        <p:tav tm="0">
                                          <p:val>
                                            <p:clrVal>
                                              <a:schemeClr val="accent2"/>
                                            </p:clrVal>
                                          </p:val>
                                        </p:tav>
                                        <p:tav tm="50000">
                                          <p:val>
                                            <p:clrVal>
                                              <a:schemeClr val="hlink"/>
                                            </p:clrVal>
                                          </p:val>
                                        </p:tav>
                                      </p:tavLst>
                                    </p:anim>
                                    <p:set>
                                      <p:cBhvr>
                                        <p:cTn id="32" dur="80"/>
                                        <p:tgtEl>
                                          <p:spTgt spid="66563">
                                            <p:txEl>
                                              <p:pRg st="4" end="4"/>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66563">
                                            <p:txEl>
                                              <p:pRg st="6" end="6"/>
                                            </p:txEl>
                                          </p:spTgt>
                                        </p:tgtEl>
                                        <p:attrNameLst>
                                          <p:attrName>style.visibility</p:attrName>
                                        </p:attrNameLst>
                                      </p:cBhvr>
                                      <p:to>
                                        <p:strVal val="visible"/>
                                      </p:to>
                                    </p:set>
                                    <p:anim calcmode="discrete" valueType="clr">
                                      <p:cBhvr override="childStyle">
                                        <p:cTn id="37" dur="80"/>
                                        <p:tgtEl>
                                          <p:spTgt spid="6656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66563">
                                            <p:txEl>
                                              <p:pRg st="6" end="6"/>
                                            </p:txEl>
                                          </p:spTgt>
                                        </p:tgtEl>
                                        <p:attrNameLst>
                                          <p:attrName>fillcolor</p:attrName>
                                        </p:attrNameLst>
                                      </p:cBhvr>
                                      <p:tavLst>
                                        <p:tav tm="0">
                                          <p:val>
                                            <p:clrVal>
                                              <a:schemeClr val="accent2"/>
                                            </p:clrVal>
                                          </p:val>
                                        </p:tav>
                                        <p:tav tm="50000">
                                          <p:val>
                                            <p:clrVal>
                                              <a:schemeClr val="hlink"/>
                                            </p:clrVal>
                                          </p:val>
                                        </p:tav>
                                      </p:tavLst>
                                    </p:anim>
                                    <p:set>
                                      <p:cBhvr>
                                        <p:cTn id="39" dur="80"/>
                                        <p:tgtEl>
                                          <p:spTgt spid="66563">
                                            <p:txEl>
                                              <p:pRg st="6" end="6"/>
                                            </p:txEl>
                                          </p:spTgt>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66563">
                                            <p:txEl>
                                              <p:pRg st="8" end="8"/>
                                            </p:txEl>
                                          </p:spTgt>
                                        </p:tgtEl>
                                        <p:attrNameLst>
                                          <p:attrName>style.visibility</p:attrName>
                                        </p:attrNameLst>
                                      </p:cBhvr>
                                      <p:to>
                                        <p:strVal val="visible"/>
                                      </p:to>
                                    </p:set>
                                    <p:anim calcmode="discrete" valueType="clr">
                                      <p:cBhvr override="childStyle">
                                        <p:cTn id="44" dur="80"/>
                                        <p:tgtEl>
                                          <p:spTgt spid="6656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66563">
                                            <p:txEl>
                                              <p:pRg st="8" end="8"/>
                                            </p:txEl>
                                          </p:spTgt>
                                        </p:tgtEl>
                                        <p:attrNameLst>
                                          <p:attrName>fillcolor</p:attrName>
                                        </p:attrNameLst>
                                      </p:cBhvr>
                                      <p:tavLst>
                                        <p:tav tm="0">
                                          <p:val>
                                            <p:clrVal>
                                              <a:schemeClr val="accent2"/>
                                            </p:clrVal>
                                          </p:val>
                                        </p:tav>
                                        <p:tav tm="50000">
                                          <p:val>
                                            <p:clrVal>
                                              <a:schemeClr val="hlink"/>
                                            </p:clrVal>
                                          </p:val>
                                        </p:tav>
                                      </p:tavLst>
                                    </p:anim>
                                    <p:set>
                                      <p:cBhvr>
                                        <p:cTn id="46" dur="80"/>
                                        <p:tgtEl>
                                          <p:spTgt spid="66563">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title"/>
          </p:nvPr>
        </p:nvSpPr>
        <p:spPr/>
        <p:txBody>
          <a:bodyPr>
            <a:normAutofit/>
          </a:bodyPr>
          <a:lstStyle/>
          <a:p>
            <a:r>
              <a:rPr lang="en-US" sz="4400" dirty="0"/>
              <a:t>What is Globalization?</a:t>
            </a:r>
          </a:p>
        </p:txBody>
      </p:sp>
      <p:sp>
        <p:nvSpPr>
          <p:cNvPr id="3075" name="Rectangle 3"/>
          <p:cNvSpPr>
            <a:spLocks noGrp="1" noChangeArrowheads="1"/>
          </p:cNvSpPr>
          <p:nvPr>
            <p:ph sz="quarter" idx="1"/>
          </p:nvPr>
        </p:nvSpPr>
        <p:spPr/>
        <p:txBody>
          <a:bodyPr/>
          <a:lstStyle/>
          <a:p>
            <a:pPr>
              <a:buFont typeface="Wingdings" pitchFamily="2" charset="2"/>
              <a:buChar char="Ø"/>
            </a:pPr>
            <a:r>
              <a:rPr lang="en-US" dirty="0"/>
              <a:t>no commonly accepted definition</a:t>
            </a:r>
          </a:p>
          <a:p>
            <a:pPr>
              <a:buFont typeface="Wingdings" pitchFamily="2" charset="2"/>
              <a:buChar char="Ø"/>
            </a:pPr>
            <a:endParaRPr lang="en-US" dirty="0"/>
          </a:p>
          <a:p>
            <a:pPr>
              <a:buFont typeface="Wingdings" pitchFamily="2" charset="2"/>
              <a:buChar char="Ø"/>
            </a:pPr>
            <a:r>
              <a:rPr lang="en-US" dirty="0"/>
              <a:t>means different things to different people</a:t>
            </a:r>
          </a:p>
          <a:p>
            <a:pPr>
              <a:buFont typeface="Wingdings" pitchFamily="2" charset="2"/>
              <a:buChar char="Ø"/>
            </a:pPr>
            <a:endParaRPr lang="en-US" dirty="0"/>
          </a:p>
          <a:p>
            <a:pPr>
              <a:buFont typeface="Wingdings" pitchFamily="2" charset="2"/>
              <a:buChar char="Ø"/>
            </a:pPr>
            <a:r>
              <a:rPr lang="en-US" dirty="0"/>
              <a:t>a complex phenomenon which includes a variety of topics and issues</a:t>
            </a:r>
          </a:p>
          <a:p>
            <a:endParaRPr lang="en-US" dirty="0"/>
          </a:p>
          <a:p>
            <a:endParaRPr lang="en-US" dirty="0"/>
          </a:p>
        </p:txBody>
      </p:sp>
      <p:pic>
        <p:nvPicPr>
          <p:cNvPr id="1026" name="Picture 2" descr="C:\Documents and Settings\amoore\Local Settings\Temporary Internet Files\Content.IE5\85U7O1EB\MPj04278090000[1].jpg"/>
          <p:cNvPicPr>
            <a:picLocks noChangeAspect="1" noChangeArrowheads="1"/>
          </p:cNvPicPr>
          <p:nvPr/>
        </p:nvPicPr>
        <p:blipFill>
          <a:blip r:embed="rId3" cstate="print"/>
          <a:srcRect/>
          <a:stretch>
            <a:fillRect/>
          </a:stretch>
        </p:blipFill>
        <p:spPr bwMode="auto">
          <a:xfrm rot="1223323">
            <a:off x="5459830" y="4622162"/>
            <a:ext cx="3357966" cy="247650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iterate type="wd">
                                    <p:tmPct val="10000"/>
                                  </p:iterate>
                                  <p:childTnLst>
                                    <p:set>
                                      <p:cBhvr>
                                        <p:cTn id="6" dur="1" fill="hold">
                                          <p:stCondLst>
                                            <p:cond delay="0"/>
                                          </p:stCondLst>
                                        </p:cTn>
                                        <p:tgtEl>
                                          <p:spTgt spid="3074"/>
                                        </p:tgtEl>
                                        <p:attrNameLst>
                                          <p:attrName>style.visibility</p:attrName>
                                        </p:attrNameLst>
                                      </p:cBhvr>
                                      <p:to>
                                        <p:strVal val="visible"/>
                                      </p:to>
                                    </p:set>
                                    <p:animEffect transition="in" filter="plus(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20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20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500" fill="hold"/>
                                        <p:tgtEl>
                                          <p:spTgt spid="1026"/>
                                        </p:tgtEl>
                                        <p:attrNameLst>
                                          <p:attrName>ppt_w</p:attrName>
                                        </p:attrNameLst>
                                      </p:cBhvr>
                                      <p:tavLst>
                                        <p:tav tm="0">
                                          <p:val>
                                            <p:fltVal val="0"/>
                                          </p:val>
                                        </p:tav>
                                        <p:tav tm="100000">
                                          <p:val>
                                            <p:strVal val="#ppt_w"/>
                                          </p:val>
                                        </p:tav>
                                      </p:tavLst>
                                    </p:anim>
                                    <p:anim calcmode="lin" valueType="num">
                                      <p:cBhvr>
                                        <p:cTn id="23"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75">
                                            <p:txEl>
                                              <p:pRg st="4" end="4"/>
                                            </p:txEl>
                                          </p:spTgt>
                                        </p:tgtEl>
                                        <p:attrNameLst>
                                          <p:attrName>style.visibility</p:attrName>
                                        </p:attrNameLst>
                                      </p:cBhvr>
                                      <p:to>
                                        <p:strVal val="visible"/>
                                      </p:to>
                                    </p:set>
                                    <p:animEffect transition="in" filter="fade">
                                      <p:cBhvr>
                                        <p:cTn id="28" dur="20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p:cNvSpPr>
            <a:spLocks noGrp="1" noChangeArrowheads="1"/>
          </p:cNvSpPr>
          <p:nvPr>
            <p:ph type="title"/>
          </p:nvPr>
        </p:nvSpPr>
        <p:spPr/>
        <p:txBody>
          <a:bodyPr>
            <a:noAutofit/>
          </a:bodyPr>
          <a:lstStyle/>
          <a:p>
            <a:r>
              <a:rPr lang="en-US" sz="3600" dirty="0"/>
              <a:t>Trade and Returns to Education</a:t>
            </a:r>
          </a:p>
        </p:txBody>
      </p:sp>
      <p:sp>
        <p:nvSpPr>
          <p:cNvPr id="67587" name="Rectangle 3"/>
          <p:cNvSpPr>
            <a:spLocks noGrp="1" noChangeArrowheads="1"/>
          </p:cNvSpPr>
          <p:nvPr>
            <p:ph sz="quarter" idx="1"/>
          </p:nvPr>
        </p:nvSpPr>
        <p:spPr/>
        <p:txBody>
          <a:bodyPr/>
          <a:lstStyle/>
          <a:p>
            <a:pPr>
              <a:buFont typeface="Wingdings" pitchFamily="2" charset="2"/>
              <a:buChar char="Ø"/>
            </a:pPr>
            <a:r>
              <a:rPr lang="en-US" dirty="0"/>
              <a:t>Recent increase in “skill premium”</a:t>
            </a:r>
          </a:p>
          <a:p>
            <a:pPr>
              <a:buFont typeface="Wingdings" pitchFamily="2" charset="2"/>
              <a:buChar char="Ø"/>
            </a:pPr>
            <a:endParaRPr lang="en-US" dirty="0"/>
          </a:p>
          <a:p>
            <a:pPr>
              <a:buFont typeface="Wingdings" pitchFamily="2" charset="2"/>
              <a:buChar char="Ø"/>
            </a:pPr>
            <a:r>
              <a:rPr lang="en-US" dirty="0"/>
              <a:t>In 1973, college graduates earned 32% per year more than high school grads</a:t>
            </a:r>
          </a:p>
          <a:p>
            <a:pPr>
              <a:buFont typeface="Wingdings" pitchFamily="2" charset="2"/>
              <a:buChar char="Ø"/>
            </a:pPr>
            <a:endParaRPr lang="en-US" dirty="0"/>
          </a:p>
          <a:p>
            <a:pPr>
              <a:buFont typeface="Wingdings" pitchFamily="2" charset="2"/>
              <a:buChar char="Ø"/>
            </a:pPr>
            <a:r>
              <a:rPr lang="en-US" dirty="0"/>
              <a:t>By 1993, college graduates </a:t>
            </a:r>
            <a:r>
              <a:rPr lang="en-US" dirty="0" smtClean="0"/>
              <a:t>earned </a:t>
            </a:r>
            <a:r>
              <a:rPr lang="en-US" dirty="0"/>
              <a:t>56% per year more </a:t>
            </a:r>
            <a:r>
              <a:rPr lang="en-US" dirty="0" smtClean="0"/>
              <a:t>than </a:t>
            </a:r>
            <a:r>
              <a:rPr lang="en-US" dirty="0"/>
              <a:t>high school grads</a:t>
            </a:r>
          </a:p>
        </p:txBody>
      </p:sp>
      <p:pic>
        <p:nvPicPr>
          <p:cNvPr id="8196" name="Picture 4" descr="C:\Documents and Settings\amoore\Local Settings\Temporary Internet Files\Content.IE5\8XYR0LQ7\MCj04109570000[1].wmf"/>
          <p:cNvPicPr>
            <a:picLocks noChangeAspect="1" noChangeArrowheads="1"/>
          </p:cNvPicPr>
          <p:nvPr/>
        </p:nvPicPr>
        <p:blipFill>
          <a:blip r:embed="rId3"/>
          <a:srcRect/>
          <a:stretch>
            <a:fillRect/>
          </a:stretch>
        </p:blipFill>
        <p:spPr bwMode="auto">
          <a:xfrm>
            <a:off x="4572000" y="4648200"/>
            <a:ext cx="2598060" cy="2209800"/>
          </a:xfrm>
          <a:prstGeom prst="rect">
            <a:avLst/>
          </a:prstGeom>
          <a:noFill/>
        </p:spPr>
      </p:pic>
      <p:pic>
        <p:nvPicPr>
          <p:cNvPr id="8200" name="Picture 8" descr="C:\Documents and Settings\amoore\Local Settings\Temporary Internet Files\Content.IE5\RJ0NWO0F\MCj03983550000[1].wmf"/>
          <p:cNvPicPr>
            <a:picLocks noChangeAspect="1" noChangeArrowheads="1"/>
          </p:cNvPicPr>
          <p:nvPr/>
        </p:nvPicPr>
        <p:blipFill>
          <a:blip r:embed="rId4"/>
          <a:srcRect/>
          <a:stretch>
            <a:fillRect/>
          </a:stretch>
        </p:blipFill>
        <p:spPr bwMode="auto">
          <a:xfrm>
            <a:off x="6705600" y="990600"/>
            <a:ext cx="1827884" cy="1892198"/>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wd">
                                    <p:tmPct val="10000"/>
                                  </p:iterate>
                                  <p:childTnLst>
                                    <p:set>
                                      <p:cBhvr>
                                        <p:cTn id="6" dur="1" fill="hold">
                                          <p:stCondLst>
                                            <p:cond delay="0"/>
                                          </p:stCondLst>
                                        </p:cTn>
                                        <p:tgtEl>
                                          <p:spTgt spid="67586"/>
                                        </p:tgtEl>
                                        <p:attrNameLst>
                                          <p:attrName>style.visibility</p:attrName>
                                        </p:attrNameLst>
                                      </p:cBhvr>
                                      <p:to>
                                        <p:strVal val="visible"/>
                                      </p:to>
                                    </p:set>
                                    <p:anim calcmode="lin" valueType="num">
                                      <p:cBhvr>
                                        <p:cTn id="7" dur="1000" fill="hold"/>
                                        <p:tgtEl>
                                          <p:spTgt spid="67586"/>
                                        </p:tgtEl>
                                        <p:attrNameLst>
                                          <p:attrName>ppt_w</p:attrName>
                                        </p:attrNameLst>
                                      </p:cBhvr>
                                      <p:tavLst>
                                        <p:tav tm="0">
                                          <p:val>
                                            <p:strVal val="#ppt_w+.3"/>
                                          </p:val>
                                        </p:tav>
                                        <p:tav tm="100000">
                                          <p:val>
                                            <p:strVal val="#ppt_w"/>
                                          </p:val>
                                        </p:tav>
                                      </p:tavLst>
                                    </p:anim>
                                    <p:anim calcmode="lin" valueType="num">
                                      <p:cBhvr>
                                        <p:cTn id="8" dur="1000" fill="hold"/>
                                        <p:tgtEl>
                                          <p:spTgt spid="67586"/>
                                        </p:tgtEl>
                                        <p:attrNameLst>
                                          <p:attrName>ppt_h</p:attrName>
                                        </p:attrNameLst>
                                      </p:cBhvr>
                                      <p:tavLst>
                                        <p:tav tm="0">
                                          <p:val>
                                            <p:strVal val="#ppt_h"/>
                                          </p:val>
                                        </p:tav>
                                        <p:tav tm="100000">
                                          <p:val>
                                            <p:strVal val="#ppt_h"/>
                                          </p:val>
                                        </p:tav>
                                      </p:tavLst>
                                    </p:anim>
                                    <p:animEffect transition="in" filter="fade">
                                      <p:cBhvr>
                                        <p:cTn id="9" dur="1000"/>
                                        <p:tgtEl>
                                          <p:spTgt spid="67586"/>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iterate type="wd">
                                    <p:tmPct val="10000"/>
                                  </p:iterate>
                                  <p:childTnLst>
                                    <p:set>
                                      <p:cBhvr>
                                        <p:cTn id="13" dur="1" fill="hold">
                                          <p:stCondLst>
                                            <p:cond delay="0"/>
                                          </p:stCondLst>
                                        </p:cTn>
                                        <p:tgtEl>
                                          <p:spTgt spid="67587">
                                            <p:txEl>
                                              <p:pRg st="0" end="0"/>
                                            </p:txEl>
                                          </p:spTgt>
                                        </p:tgtEl>
                                        <p:attrNameLst>
                                          <p:attrName>style.visibility</p:attrName>
                                        </p:attrNameLst>
                                      </p:cBhvr>
                                      <p:to>
                                        <p:strVal val="visible"/>
                                      </p:to>
                                    </p:set>
                                    <p:anim calcmode="lin" valueType="num">
                                      <p:cBhvr>
                                        <p:cTn id="14" dur="500" fill="hold"/>
                                        <p:tgtEl>
                                          <p:spTgt spid="6758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75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iterate type="wd">
                                    <p:tmPct val="10000"/>
                                  </p:iterate>
                                  <p:childTnLst>
                                    <p:set>
                                      <p:cBhvr>
                                        <p:cTn id="19" dur="1" fill="hold">
                                          <p:stCondLst>
                                            <p:cond delay="0"/>
                                          </p:stCondLst>
                                        </p:cTn>
                                        <p:tgtEl>
                                          <p:spTgt spid="67587">
                                            <p:txEl>
                                              <p:pRg st="2" end="2"/>
                                            </p:txEl>
                                          </p:spTgt>
                                        </p:tgtEl>
                                        <p:attrNameLst>
                                          <p:attrName>style.visibility</p:attrName>
                                        </p:attrNameLst>
                                      </p:cBhvr>
                                      <p:to>
                                        <p:strVal val="visible"/>
                                      </p:to>
                                    </p:set>
                                    <p:anim calcmode="lin" valueType="num">
                                      <p:cBhvr>
                                        <p:cTn id="20" dur="500" fill="hold"/>
                                        <p:tgtEl>
                                          <p:spTgt spid="67587">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6758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nodeType="clickEffect">
                                  <p:stCondLst>
                                    <p:cond delay="0"/>
                                  </p:stCondLst>
                                  <p:childTnLst>
                                    <p:set>
                                      <p:cBhvr>
                                        <p:cTn id="25" dur="1" fill="hold">
                                          <p:stCondLst>
                                            <p:cond delay="0"/>
                                          </p:stCondLst>
                                        </p:cTn>
                                        <p:tgtEl>
                                          <p:spTgt spid="8200"/>
                                        </p:tgtEl>
                                        <p:attrNameLst>
                                          <p:attrName>style.visibility</p:attrName>
                                        </p:attrNameLst>
                                      </p:cBhvr>
                                      <p:to>
                                        <p:strVal val="visible"/>
                                      </p:to>
                                    </p:set>
                                    <p:anim from="(-#ppt_w/2)" to="(#ppt_x)" calcmode="lin" valueType="num">
                                      <p:cBhvr>
                                        <p:cTn id="26" dur="600" fill="hold">
                                          <p:stCondLst>
                                            <p:cond delay="0"/>
                                          </p:stCondLst>
                                        </p:cTn>
                                        <p:tgtEl>
                                          <p:spTgt spid="8200"/>
                                        </p:tgtEl>
                                        <p:attrNameLst>
                                          <p:attrName>ppt_x</p:attrName>
                                        </p:attrNameLst>
                                      </p:cBhvr>
                                    </p:anim>
                                    <p:anim from="0" to="-1.0" calcmode="lin" valueType="num">
                                      <p:cBhvr>
                                        <p:cTn id="27" dur="200" decel="50000" autoRev="1" fill="hold">
                                          <p:stCondLst>
                                            <p:cond delay="600"/>
                                          </p:stCondLst>
                                        </p:cTn>
                                        <p:tgtEl>
                                          <p:spTgt spid="8200"/>
                                        </p:tgtEl>
                                        <p:attrNameLst>
                                          <p:attrName>xshear</p:attrName>
                                        </p:attrNameLst>
                                      </p:cBhvr>
                                    </p:anim>
                                    <p:animScale>
                                      <p:cBhvr>
                                        <p:cTn id="28" dur="200" decel="100000" autoRev="1" fill="hold">
                                          <p:stCondLst>
                                            <p:cond delay="600"/>
                                          </p:stCondLst>
                                        </p:cTn>
                                        <p:tgtEl>
                                          <p:spTgt spid="8200"/>
                                        </p:tgtEl>
                                      </p:cBhvr>
                                      <p:from x="100000" y="100000"/>
                                      <p:to x="80000" y="100000"/>
                                    </p:animScale>
                                    <p:anim by="(#ppt_h/3+#ppt_w*0.1)" calcmode="lin" valueType="num">
                                      <p:cBhvr additive="sum">
                                        <p:cTn id="29" dur="200" decel="100000" autoRev="1" fill="hold">
                                          <p:stCondLst>
                                            <p:cond delay="600"/>
                                          </p:stCondLst>
                                        </p:cTn>
                                        <p:tgtEl>
                                          <p:spTgt spid="8200"/>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iterate type="wd">
                                    <p:tmPct val="10000"/>
                                  </p:iterate>
                                  <p:childTnLst>
                                    <p:set>
                                      <p:cBhvr>
                                        <p:cTn id="33" dur="1" fill="hold">
                                          <p:stCondLst>
                                            <p:cond delay="0"/>
                                          </p:stCondLst>
                                        </p:cTn>
                                        <p:tgtEl>
                                          <p:spTgt spid="67587">
                                            <p:txEl>
                                              <p:pRg st="4" end="4"/>
                                            </p:txEl>
                                          </p:spTgt>
                                        </p:tgtEl>
                                        <p:attrNameLst>
                                          <p:attrName>style.visibility</p:attrName>
                                        </p:attrNameLst>
                                      </p:cBhvr>
                                      <p:to>
                                        <p:strVal val="visible"/>
                                      </p:to>
                                    </p:set>
                                    <p:anim calcmode="lin" valueType="num">
                                      <p:cBhvr>
                                        <p:cTn id="34" dur="500" fill="hold"/>
                                        <p:tgtEl>
                                          <p:spTgt spid="67587">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6758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8196"/>
                                        </p:tgtEl>
                                        <p:attrNameLst>
                                          <p:attrName>style.visibility</p:attrName>
                                        </p:attrNameLst>
                                      </p:cBhvr>
                                      <p:to>
                                        <p:strVal val="visible"/>
                                      </p:to>
                                    </p:set>
                                    <p:anim calcmode="lin" valueType="num">
                                      <p:cBhvr>
                                        <p:cTn id="40" dur="500" fill="hold"/>
                                        <p:tgtEl>
                                          <p:spTgt spid="8196"/>
                                        </p:tgtEl>
                                        <p:attrNameLst>
                                          <p:attrName>ppt_w</p:attrName>
                                        </p:attrNameLst>
                                      </p:cBhvr>
                                      <p:tavLst>
                                        <p:tav tm="0">
                                          <p:val>
                                            <p:fltVal val="0"/>
                                          </p:val>
                                        </p:tav>
                                        <p:tav tm="100000">
                                          <p:val>
                                            <p:strVal val="#ppt_w"/>
                                          </p:val>
                                        </p:tav>
                                      </p:tavLst>
                                    </p:anim>
                                    <p:anim calcmode="lin" valueType="num">
                                      <p:cBhvr>
                                        <p:cTn id="41" dur="500" fill="hold"/>
                                        <p:tgtEl>
                                          <p:spTgt spid="81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457200" y="274638"/>
            <a:ext cx="8458200" cy="944562"/>
          </a:xfrm>
        </p:spPr>
        <p:txBody>
          <a:bodyPr>
            <a:noAutofit/>
          </a:bodyPr>
          <a:lstStyle/>
          <a:p>
            <a:r>
              <a:rPr lang="en-US" sz="4000" dirty="0"/>
              <a:t>V.  Trade and International Institutions</a:t>
            </a:r>
          </a:p>
        </p:txBody>
      </p:sp>
      <p:sp>
        <p:nvSpPr>
          <p:cNvPr id="12291" name="Rectangle 3"/>
          <p:cNvSpPr>
            <a:spLocks noGrp="1" noChangeArrowheads="1"/>
          </p:cNvSpPr>
          <p:nvPr>
            <p:ph sz="quarter" idx="1"/>
          </p:nvPr>
        </p:nvSpPr>
        <p:spPr/>
        <p:txBody>
          <a:bodyPr/>
          <a:lstStyle/>
          <a:p>
            <a:pPr>
              <a:lnSpc>
                <a:spcPct val="90000"/>
              </a:lnSpc>
              <a:buFont typeface="Wingdings" pitchFamily="2" charset="2"/>
              <a:buNone/>
            </a:pPr>
            <a:endParaRPr lang="en-US" dirty="0"/>
          </a:p>
          <a:p>
            <a:pPr>
              <a:lnSpc>
                <a:spcPct val="90000"/>
              </a:lnSpc>
              <a:buFont typeface="Wingdings" pitchFamily="2" charset="2"/>
              <a:buChar char="Ø"/>
            </a:pPr>
            <a:endParaRPr lang="en-US" dirty="0"/>
          </a:p>
          <a:p>
            <a:pPr>
              <a:lnSpc>
                <a:spcPct val="90000"/>
              </a:lnSpc>
              <a:buFont typeface="Wingdings" pitchFamily="2" charset="2"/>
              <a:buChar char="Ø"/>
            </a:pPr>
            <a:r>
              <a:rPr lang="en-US" dirty="0"/>
              <a:t>WTO—formerly GATT</a:t>
            </a:r>
          </a:p>
          <a:p>
            <a:pPr>
              <a:lnSpc>
                <a:spcPct val="90000"/>
              </a:lnSpc>
              <a:buFont typeface="Wingdings" pitchFamily="2" charset="2"/>
              <a:buChar char="Ø"/>
            </a:pPr>
            <a:endParaRPr lang="en-US" dirty="0"/>
          </a:p>
          <a:p>
            <a:pPr>
              <a:lnSpc>
                <a:spcPct val="90000"/>
              </a:lnSpc>
              <a:buFont typeface="Wingdings" pitchFamily="2" charset="2"/>
              <a:buChar char="Ø"/>
            </a:pPr>
            <a:r>
              <a:rPr lang="en-US" dirty="0"/>
              <a:t>Regional agreements such as NAFTA, EU, ASEAN, MERCOSUR, CAFTA, etc.</a:t>
            </a:r>
          </a:p>
          <a:p>
            <a:pPr>
              <a:lnSpc>
                <a:spcPct val="90000"/>
              </a:lnSpc>
              <a:buFont typeface="Wingdings" pitchFamily="2" charset="2"/>
              <a:buChar char="Ø"/>
            </a:pPr>
            <a:endParaRPr lang="en-US" dirty="0"/>
          </a:p>
          <a:p>
            <a:pPr>
              <a:lnSpc>
                <a:spcPct val="90000"/>
              </a:lnSpc>
              <a:buFont typeface="Wingdings" pitchFamily="2" charset="2"/>
              <a:buChar char="Ø"/>
            </a:pPr>
            <a:r>
              <a:rPr lang="en-US" dirty="0"/>
              <a:t>General focus on tariff reduction</a:t>
            </a:r>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p:txBody>
      </p:sp>
      <p:pic>
        <p:nvPicPr>
          <p:cNvPr id="7170" name="Picture 2" descr="C:\Documents and Settings\amoore\Local Settings\Temporary Internet Files\Content.IE5\X0Y6N6PE\MCj03979750000[1].wmf"/>
          <p:cNvPicPr>
            <a:picLocks noChangeAspect="1" noChangeArrowheads="1"/>
          </p:cNvPicPr>
          <p:nvPr/>
        </p:nvPicPr>
        <p:blipFill>
          <a:blip r:embed="rId3"/>
          <a:srcRect/>
          <a:stretch>
            <a:fillRect/>
          </a:stretch>
        </p:blipFill>
        <p:spPr bwMode="auto">
          <a:xfrm>
            <a:off x="6096000" y="914400"/>
            <a:ext cx="2581961" cy="2584192"/>
          </a:xfrm>
          <a:prstGeom prst="rect">
            <a:avLst/>
          </a:prstGeom>
          <a:noFill/>
        </p:spPr>
      </p:pic>
      <p:pic>
        <p:nvPicPr>
          <p:cNvPr id="7172" name="Picture 4" descr="C:\Documents and Settings\amoore\Local Settings\Temporary Internet Files\Content.IE5\8XYR0LQ7\MCj02500430000[1].wmf"/>
          <p:cNvPicPr>
            <a:picLocks noChangeAspect="1" noChangeArrowheads="1"/>
          </p:cNvPicPr>
          <p:nvPr/>
        </p:nvPicPr>
        <p:blipFill>
          <a:blip r:embed="rId4"/>
          <a:srcRect/>
          <a:stretch>
            <a:fillRect/>
          </a:stretch>
        </p:blipFill>
        <p:spPr bwMode="auto">
          <a:xfrm>
            <a:off x="2667000" y="5257800"/>
            <a:ext cx="1315016" cy="132706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decel="50000" fill="hold">
                                          <p:stCondLst>
                                            <p:cond delay="0"/>
                                          </p:stCondLst>
                                        </p:cTn>
                                        <p:tgtEl>
                                          <p:spTgt spid="1229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29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290"/>
                                        </p:tgtEl>
                                        <p:attrNameLst>
                                          <p:attrName>ppt_w</p:attrName>
                                        </p:attrNameLst>
                                      </p:cBhvr>
                                      <p:tavLst>
                                        <p:tav tm="0">
                                          <p:val>
                                            <p:strVal val="#ppt_w*.05"/>
                                          </p:val>
                                        </p:tav>
                                        <p:tav tm="100000">
                                          <p:val>
                                            <p:strVal val="#ppt_w"/>
                                          </p:val>
                                        </p:tav>
                                      </p:tavLst>
                                    </p:anim>
                                    <p:anim calcmode="lin" valueType="num">
                                      <p:cBhvr>
                                        <p:cTn id="10" dur="1000" fill="hold"/>
                                        <p:tgtEl>
                                          <p:spTgt spid="1229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29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29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29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29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p:cTn id="19" dur="500" decel="50000" fill="hold">
                                          <p:stCondLst>
                                            <p:cond delay="0"/>
                                          </p:stCondLst>
                                        </p:cTn>
                                        <p:tgtEl>
                                          <p:spTgt spid="717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17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170"/>
                                        </p:tgtEl>
                                        <p:attrNameLst>
                                          <p:attrName>ppt_w</p:attrName>
                                        </p:attrNameLst>
                                      </p:cBhvr>
                                      <p:tavLst>
                                        <p:tav tm="0">
                                          <p:val>
                                            <p:strVal val="#ppt_w*.05"/>
                                          </p:val>
                                        </p:tav>
                                        <p:tav tm="100000">
                                          <p:val>
                                            <p:strVal val="#ppt_w"/>
                                          </p:val>
                                        </p:tav>
                                      </p:tavLst>
                                    </p:anim>
                                    <p:anim calcmode="lin" valueType="num">
                                      <p:cBhvr>
                                        <p:cTn id="22" dur="1000" fill="hold"/>
                                        <p:tgtEl>
                                          <p:spTgt spid="717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17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17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17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17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2291">
                                            <p:txEl>
                                              <p:pRg st="2" end="2"/>
                                            </p:txEl>
                                          </p:spTgt>
                                        </p:tgtEl>
                                        <p:attrNameLst>
                                          <p:attrName>style.visibility</p:attrName>
                                        </p:attrNameLst>
                                      </p:cBhvr>
                                      <p:to>
                                        <p:strVal val="visible"/>
                                      </p:to>
                                    </p:set>
                                    <p:animEffect transition="in" filter="randombar(horizontal)">
                                      <p:cBhvr>
                                        <p:cTn id="31" dur="500"/>
                                        <p:tgtEl>
                                          <p:spTgt spid="12291">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2291">
                                            <p:txEl>
                                              <p:pRg st="4" end="4"/>
                                            </p:txEl>
                                          </p:spTgt>
                                        </p:tgtEl>
                                        <p:attrNameLst>
                                          <p:attrName>style.visibility</p:attrName>
                                        </p:attrNameLst>
                                      </p:cBhvr>
                                      <p:to>
                                        <p:strVal val="visible"/>
                                      </p:to>
                                    </p:set>
                                    <p:animEffect transition="in" filter="randombar(horizontal)">
                                      <p:cBhvr>
                                        <p:cTn id="36" dur="500"/>
                                        <p:tgtEl>
                                          <p:spTgt spid="12291">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2291">
                                            <p:txEl>
                                              <p:pRg st="6" end="6"/>
                                            </p:txEl>
                                          </p:spTgt>
                                        </p:tgtEl>
                                        <p:attrNameLst>
                                          <p:attrName>style.visibility</p:attrName>
                                        </p:attrNameLst>
                                      </p:cBhvr>
                                      <p:to>
                                        <p:strVal val="visible"/>
                                      </p:to>
                                    </p:set>
                                    <p:animEffect transition="in" filter="randombar(horizontal)">
                                      <p:cBhvr>
                                        <p:cTn id="41" dur="500"/>
                                        <p:tgtEl>
                                          <p:spTgt spid="12291">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7172"/>
                                        </p:tgtEl>
                                        <p:attrNameLst>
                                          <p:attrName>style.visibility</p:attrName>
                                        </p:attrNameLst>
                                      </p:cBhvr>
                                      <p:to>
                                        <p:strVal val="visible"/>
                                      </p:to>
                                    </p:set>
                                    <p:anim calcmode="lin" valueType="num">
                                      <p:cBhvr>
                                        <p:cTn id="46" dur="500" decel="50000" fill="hold">
                                          <p:stCondLst>
                                            <p:cond delay="0"/>
                                          </p:stCondLst>
                                        </p:cTn>
                                        <p:tgtEl>
                                          <p:spTgt spid="717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717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7172"/>
                                        </p:tgtEl>
                                        <p:attrNameLst>
                                          <p:attrName>ppt_w</p:attrName>
                                        </p:attrNameLst>
                                      </p:cBhvr>
                                      <p:tavLst>
                                        <p:tav tm="0">
                                          <p:val>
                                            <p:strVal val="#ppt_w*.05"/>
                                          </p:val>
                                        </p:tav>
                                        <p:tav tm="100000">
                                          <p:val>
                                            <p:strVal val="#ppt_w"/>
                                          </p:val>
                                        </p:tav>
                                      </p:tavLst>
                                    </p:anim>
                                    <p:anim calcmode="lin" valueType="num">
                                      <p:cBhvr>
                                        <p:cTn id="49" dur="1000" fill="hold"/>
                                        <p:tgtEl>
                                          <p:spTgt spid="717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717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717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717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228600" y="274638"/>
            <a:ext cx="8610600" cy="1143000"/>
          </a:xfrm>
        </p:spPr>
        <p:txBody>
          <a:bodyPr>
            <a:noAutofit/>
          </a:bodyPr>
          <a:lstStyle/>
          <a:p>
            <a:r>
              <a:rPr lang="en-US" sz="3600" dirty="0"/>
              <a:t>Trade and International Institutions</a:t>
            </a:r>
          </a:p>
        </p:txBody>
      </p:sp>
      <p:sp>
        <p:nvSpPr>
          <p:cNvPr id="29699" name="Rectangle 3"/>
          <p:cNvSpPr>
            <a:spLocks noGrp="1" noChangeArrowheads="1"/>
          </p:cNvSpPr>
          <p:nvPr>
            <p:ph sz="quarter" idx="1"/>
          </p:nvPr>
        </p:nvSpPr>
        <p:spPr/>
        <p:txBody>
          <a:bodyPr/>
          <a:lstStyle/>
          <a:p>
            <a:pPr>
              <a:buFont typeface="Wingdings" pitchFamily="2" charset="2"/>
              <a:buChar char="Ø"/>
            </a:pPr>
            <a:endParaRPr lang="en-US" dirty="0"/>
          </a:p>
          <a:p>
            <a:pPr>
              <a:buFont typeface="Wingdings" pitchFamily="2" charset="2"/>
              <a:buChar char="Ø"/>
            </a:pPr>
            <a:r>
              <a:rPr lang="en-US" dirty="0"/>
              <a:t>International Monetary Fund</a:t>
            </a:r>
          </a:p>
          <a:p>
            <a:pPr>
              <a:buFont typeface="Wingdings" pitchFamily="2" charset="2"/>
              <a:buChar char="Ø"/>
            </a:pPr>
            <a:endParaRPr lang="en-US" dirty="0"/>
          </a:p>
          <a:p>
            <a:pPr>
              <a:buFont typeface="Wingdings" pitchFamily="2" charset="2"/>
              <a:buChar char="Ø"/>
            </a:pPr>
            <a:r>
              <a:rPr lang="en-US" dirty="0"/>
              <a:t>World Bank</a:t>
            </a:r>
          </a:p>
        </p:txBody>
      </p:sp>
      <p:pic>
        <p:nvPicPr>
          <p:cNvPr id="1026" name="Picture 2" descr="C:\Documents and Settings\amoore\Local Settings\Temporary Internet Files\Content.IE5\STUV4T6F\MCj02345260000[1].wmf"/>
          <p:cNvPicPr>
            <a:picLocks noChangeAspect="1" noChangeArrowheads="1"/>
          </p:cNvPicPr>
          <p:nvPr/>
        </p:nvPicPr>
        <p:blipFill>
          <a:blip r:embed="rId3"/>
          <a:srcRect/>
          <a:stretch>
            <a:fillRect/>
          </a:stretch>
        </p:blipFill>
        <p:spPr bwMode="auto">
          <a:xfrm>
            <a:off x="2667000" y="3429000"/>
            <a:ext cx="3208907" cy="3049361"/>
          </a:xfrm>
          <a:prstGeom prst="rect">
            <a:avLst/>
          </a:prstGeom>
          <a:noFill/>
        </p:spPr>
      </p:pic>
      <p:pic>
        <p:nvPicPr>
          <p:cNvPr id="1027" name="Picture 3" descr="C:\Documents and Settings\amoore\Local Settings\Temporary Internet Files\Content.IE5\E34XAVGL\MCj04316310000[1].png"/>
          <p:cNvPicPr>
            <a:picLocks noChangeAspect="1" noChangeArrowheads="1"/>
          </p:cNvPicPr>
          <p:nvPr/>
        </p:nvPicPr>
        <p:blipFill>
          <a:blip r:embed="rId4"/>
          <a:srcRect/>
          <a:stretch>
            <a:fillRect/>
          </a:stretch>
        </p:blipFill>
        <p:spPr bwMode="auto">
          <a:xfrm>
            <a:off x="6705600" y="1143000"/>
            <a:ext cx="1238250" cy="123825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0"/>
                                  </p:iterate>
                                  <p:childTnLst>
                                    <p:set>
                                      <p:cBhvr>
                                        <p:cTn id="6" dur="1" fill="hold">
                                          <p:stCondLst>
                                            <p:cond delay="0"/>
                                          </p:stCondLst>
                                        </p:cTn>
                                        <p:tgtEl>
                                          <p:spTgt spid="29698"/>
                                        </p:tgtEl>
                                        <p:attrNameLst>
                                          <p:attrName>style.visibility</p:attrName>
                                        </p:attrNameLst>
                                      </p:cBhvr>
                                      <p:to>
                                        <p:strVal val="visible"/>
                                      </p:to>
                                    </p:set>
                                  </p:childTnLst>
                                </p:cTn>
                              </p:par>
                            </p:childTnLst>
                          </p:cTn>
                        </p:par>
                        <p:par>
                          <p:cTn id="7" fill="hold">
                            <p:stCondLst>
                              <p:cond delay="0"/>
                            </p:stCondLst>
                            <p:childTnLst>
                              <p:par>
                                <p:cTn id="8" presetID="32" presetClass="emph" presetSubtype="0" fill="hold" grpId="1" nodeType="afterEffect">
                                  <p:stCondLst>
                                    <p:cond delay="0"/>
                                  </p:stCondLst>
                                  <p:iterate type="wd">
                                    <p:tmPct val="10000"/>
                                  </p:iterate>
                                  <p:childTnLst>
                                    <p:animClr clrSpc="rgb">
                                      <p:cBhvr override="childStyle">
                                        <p:cTn id="9" dur="100" fill="hold"/>
                                        <p:tgtEl>
                                          <p:spTgt spid="29698"/>
                                        </p:tgtEl>
                                        <p:attrNameLst>
                                          <p:attrName>style.color</p:attrName>
                                        </p:attrNameLst>
                                      </p:cBhvr>
                                      <p:to>
                                        <a:schemeClr val="accent2"/>
                                      </p:to>
                                    </p:animClr>
                                    <p:animClr clrSpc="rgb">
                                      <p:cBhvr>
                                        <p:cTn id="10" dur="100" fill="hold"/>
                                        <p:tgtEl>
                                          <p:spTgt spid="29698"/>
                                        </p:tgtEl>
                                        <p:attrNameLst>
                                          <p:attrName>fillcolor</p:attrName>
                                        </p:attrNameLst>
                                      </p:cBhvr>
                                      <p:to>
                                        <a:schemeClr val="accent2"/>
                                      </p:to>
                                    </p:animClr>
                                    <p:set>
                                      <p:cBhvr>
                                        <p:cTn id="11" dur="100" fill="hold"/>
                                        <p:tgtEl>
                                          <p:spTgt spid="29698"/>
                                        </p:tgtEl>
                                        <p:attrNameLst>
                                          <p:attrName>fill.type</p:attrName>
                                        </p:attrNameLst>
                                      </p:cBhvr>
                                      <p:to>
                                        <p:strVal val="solid"/>
                                      </p:to>
                                    </p:set>
                                    <p:set>
                                      <p:cBhvr>
                                        <p:cTn id="12" dur="100" fill="hold"/>
                                        <p:tgtEl>
                                          <p:spTgt spid="29698"/>
                                        </p:tgtEl>
                                        <p:attrNameLst>
                                          <p:attrName>fill.on</p:attrName>
                                        </p:attrNameLst>
                                      </p:cBhvr>
                                      <p:to>
                                        <p:strVal val="true"/>
                                      </p:to>
                                    </p:set>
                                    <p:animRot by="120000">
                                      <p:cBhvr>
                                        <p:cTn id="13" dur="100" fill="hold">
                                          <p:stCondLst>
                                            <p:cond delay="0"/>
                                          </p:stCondLst>
                                        </p:cTn>
                                        <p:tgtEl>
                                          <p:spTgt spid="29698"/>
                                        </p:tgtEl>
                                        <p:attrNameLst>
                                          <p:attrName>r</p:attrName>
                                        </p:attrNameLst>
                                      </p:cBhvr>
                                    </p:animRot>
                                    <p:animRot by="-240000">
                                      <p:cBhvr>
                                        <p:cTn id="14" dur="200" fill="hold">
                                          <p:stCondLst>
                                            <p:cond delay="200"/>
                                          </p:stCondLst>
                                        </p:cTn>
                                        <p:tgtEl>
                                          <p:spTgt spid="29698"/>
                                        </p:tgtEl>
                                        <p:attrNameLst>
                                          <p:attrName>r</p:attrName>
                                        </p:attrNameLst>
                                      </p:cBhvr>
                                    </p:animRot>
                                    <p:animRot by="240000">
                                      <p:cBhvr>
                                        <p:cTn id="15" dur="200" fill="hold">
                                          <p:stCondLst>
                                            <p:cond delay="400"/>
                                          </p:stCondLst>
                                        </p:cTn>
                                        <p:tgtEl>
                                          <p:spTgt spid="29698"/>
                                        </p:tgtEl>
                                        <p:attrNameLst>
                                          <p:attrName>r</p:attrName>
                                        </p:attrNameLst>
                                      </p:cBhvr>
                                    </p:animRot>
                                    <p:animRot by="-240000">
                                      <p:cBhvr>
                                        <p:cTn id="16" dur="200" fill="hold">
                                          <p:stCondLst>
                                            <p:cond delay="600"/>
                                          </p:stCondLst>
                                        </p:cTn>
                                        <p:tgtEl>
                                          <p:spTgt spid="29698"/>
                                        </p:tgtEl>
                                        <p:attrNameLst>
                                          <p:attrName>r</p:attrName>
                                        </p:attrNameLst>
                                      </p:cBhvr>
                                    </p:animRot>
                                    <p:animRot by="120000">
                                      <p:cBhvr>
                                        <p:cTn id="17" dur="200" fill="hold">
                                          <p:stCondLst>
                                            <p:cond delay="800"/>
                                          </p:stCondLst>
                                        </p:cTn>
                                        <p:tgtEl>
                                          <p:spTgt spid="2969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1027"/>
                                        </p:tgtEl>
                                        <p:attrNameLst>
                                          <p:attrName>style.visibility</p:attrName>
                                        </p:attrNameLst>
                                      </p:cBhvr>
                                      <p:to>
                                        <p:strVal val="visible"/>
                                      </p:to>
                                    </p:set>
                                    <p:anim calcmode="lin" valueType="num">
                                      <p:cBhvr>
                                        <p:cTn id="22" dur="1000" fill="hold"/>
                                        <p:tgtEl>
                                          <p:spTgt spid="1027"/>
                                        </p:tgtEl>
                                        <p:attrNameLst>
                                          <p:attrName>ppt_w</p:attrName>
                                        </p:attrNameLst>
                                      </p:cBhvr>
                                      <p:tavLst>
                                        <p:tav tm="0">
                                          <p:val>
                                            <p:fltVal val="0"/>
                                          </p:val>
                                        </p:tav>
                                        <p:tav tm="100000">
                                          <p:val>
                                            <p:strVal val="#ppt_w"/>
                                          </p:val>
                                        </p:tav>
                                      </p:tavLst>
                                    </p:anim>
                                    <p:anim calcmode="lin" valueType="num">
                                      <p:cBhvr>
                                        <p:cTn id="23" dur="1000" fill="hold"/>
                                        <p:tgtEl>
                                          <p:spTgt spid="1027"/>
                                        </p:tgtEl>
                                        <p:attrNameLst>
                                          <p:attrName>ppt_h</p:attrName>
                                        </p:attrNameLst>
                                      </p:cBhvr>
                                      <p:tavLst>
                                        <p:tav tm="0">
                                          <p:val>
                                            <p:fltVal val="0"/>
                                          </p:val>
                                        </p:tav>
                                        <p:tav tm="100000">
                                          <p:val>
                                            <p:strVal val="#ppt_h"/>
                                          </p:val>
                                        </p:tav>
                                      </p:tavLst>
                                    </p:anim>
                                    <p:anim calcmode="lin" valueType="num">
                                      <p:cBhvr>
                                        <p:cTn id="24" dur="1000" fill="hold"/>
                                        <p:tgtEl>
                                          <p:spTgt spid="1027"/>
                                        </p:tgtEl>
                                        <p:attrNameLst>
                                          <p:attrName>style.rotation</p:attrName>
                                        </p:attrNameLst>
                                      </p:cBhvr>
                                      <p:tavLst>
                                        <p:tav tm="0">
                                          <p:val>
                                            <p:fltVal val="90"/>
                                          </p:val>
                                        </p:tav>
                                        <p:tav tm="100000">
                                          <p:val>
                                            <p:fltVal val="0"/>
                                          </p:val>
                                        </p:tav>
                                      </p:tavLst>
                                    </p:anim>
                                    <p:animEffect transition="in" filter="fade">
                                      <p:cBhvr>
                                        <p:cTn id="25" dur="1000"/>
                                        <p:tgtEl>
                                          <p:spTgt spid="1027"/>
                                        </p:tgtEl>
                                      </p:cBhvr>
                                    </p:animEffec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29699">
                                            <p:txEl>
                                              <p:pRg st="1" end="1"/>
                                            </p:txEl>
                                          </p:spTgt>
                                        </p:tgtEl>
                                        <p:attrNameLst>
                                          <p:attrName>style.visibility</p:attrName>
                                        </p:attrNameLst>
                                      </p:cBhvr>
                                      <p:to>
                                        <p:strVal val="visible"/>
                                      </p:to>
                                    </p:set>
                                    <p:anim by="(-#ppt_w*2)" calcmode="lin" valueType="num">
                                      <p:cBhvr rctx="PPT">
                                        <p:cTn id="30" dur="500" autoRev="1" fill="hold">
                                          <p:stCondLst>
                                            <p:cond delay="0"/>
                                          </p:stCondLst>
                                        </p:cTn>
                                        <p:tgtEl>
                                          <p:spTgt spid="29699">
                                            <p:txEl>
                                              <p:pRg st="1" end="1"/>
                                            </p:txEl>
                                          </p:spTgt>
                                        </p:tgtEl>
                                        <p:attrNameLst>
                                          <p:attrName>ppt_w</p:attrName>
                                        </p:attrNameLst>
                                      </p:cBhvr>
                                    </p:anim>
                                    <p:anim by="(#ppt_w*0.50)" calcmode="lin" valueType="num">
                                      <p:cBhvr>
                                        <p:cTn id="31" dur="500" decel="50000" autoRev="1" fill="hold">
                                          <p:stCondLst>
                                            <p:cond delay="0"/>
                                          </p:stCondLst>
                                        </p:cTn>
                                        <p:tgtEl>
                                          <p:spTgt spid="29699">
                                            <p:txEl>
                                              <p:pRg st="1" end="1"/>
                                            </p:txEl>
                                          </p:spTgt>
                                        </p:tgtEl>
                                        <p:attrNameLst>
                                          <p:attrName>ppt_x</p:attrName>
                                        </p:attrNameLst>
                                      </p:cBhvr>
                                    </p:anim>
                                    <p:anim from="(-#ppt_h/2)" to="(#ppt_y)" calcmode="lin" valueType="num">
                                      <p:cBhvr>
                                        <p:cTn id="32" dur="1000" fill="hold">
                                          <p:stCondLst>
                                            <p:cond delay="0"/>
                                          </p:stCondLst>
                                        </p:cTn>
                                        <p:tgtEl>
                                          <p:spTgt spid="29699">
                                            <p:txEl>
                                              <p:pRg st="1" end="1"/>
                                            </p:txEl>
                                          </p:spTgt>
                                        </p:tgtEl>
                                        <p:attrNameLst>
                                          <p:attrName>ppt_y</p:attrName>
                                        </p:attrNameLst>
                                      </p:cBhvr>
                                    </p:anim>
                                    <p:animRot by="21600000">
                                      <p:cBhvr>
                                        <p:cTn id="33" dur="1000" fill="hold">
                                          <p:stCondLst>
                                            <p:cond delay="0"/>
                                          </p:stCondLst>
                                        </p:cTn>
                                        <p:tgtEl>
                                          <p:spTgt spid="29699">
                                            <p:txEl>
                                              <p:pRg st="1" end="1"/>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29699">
                                            <p:txEl>
                                              <p:pRg st="3" end="3"/>
                                            </p:txEl>
                                          </p:spTgt>
                                        </p:tgtEl>
                                        <p:attrNameLst>
                                          <p:attrName>style.visibility</p:attrName>
                                        </p:attrNameLst>
                                      </p:cBhvr>
                                      <p:to>
                                        <p:strVal val="visible"/>
                                      </p:to>
                                    </p:set>
                                    <p:anim by="(-#ppt_w*2)" calcmode="lin" valueType="num">
                                      <p:cBhvr rctx="PPT">
                                        <p:cTn id="38" dur="500" autoRev="1" fill="hold">
                                          <p:stCondLst>
                                            <p:cond delay="0"/>
                                          </p:stCondLst>
                                        </p:cTn>
                                        <p:tgtEl>
                                          <p:spTgt spid="29699">
                                            <p:txEl>
                                              <p:pRg st="3" end="3"/>
                                            </p:txEl>
                                          </p:spTgt>
                                        </p:tgtEl>
                                        <p:attrNameLst>
                                          <p:attrName>ppt_w</p:attrName>
                                        </p:attrNameLst>
                                      </p:cBhvr>
                                    </p:anim>
                                    <p:anim by="(#ppt_w*0.50)" calcmode="lin" valueType="num">
                                      <p:cBhvr>
                                        <p:cTn id="39" dur="500" decel="50000" autoRev="1" fill="hold">
                                          <p:stCondLst>
                                            <p:cond delay="0"/>
                                          </p:stCondLst>
                                        </p:cTn>
                                        <p:tgtEl>
                                          <p:spTgt spid="29699">
                                            <p:txEl>
                                              <p:pRg st="3" end="3"/>
                                            </p:txEl>
                                          </p:spTgt>
                                        </p:tgtEl>
                                        <p:attrNameLst>
                                          <p:attrName>ppt_x</p:attrName>
                                        </p:attrNameLst>
                                      </p:cBhvr>
                                    </p:anim>
                                    <p:anim from="(-#ppt_h/2)" to="(#ppt_y)" calcmode="lin" valueType="num">
                                      <p:cBhvr>
                                        <p:cTn id="40" dur="1000" fill="hold">
                                          <p:stCondLst>
                                            <p:cond delay="0"/>
                                          </p:stCondLst>
                                        </p:cTn>
                                        <p:tgtEl>
                                          <p:spTgt spid="29699">
                                            <p:txEl>
                                              <p:pRg st="3" end="3"/>
                                            </p:txEl>
                                          </p:spTgt>
                                        </p:tgtEl>
                                        <p:attrNameLst>
                                          <p:attrName>ppt_y</p:attrName>
                                        </p:attrNameLst>
                                      </p:cBhvr>
                                    </p:anim>
                                    <p:animRot by="21600000">
                                      <p:cBhvr>
                                        <p:cTn id="41" dur="1000" fill="hold">
                                          <p:stCondLst>
                                            <p:cond delay="0"/>
                                          </p:stCondLst>
                                        </p:cTn>
                                        <p:tgtEl>
                                          <p:spTgt spid="29699">
                                            <p:txEl>
                                              <p:pRg st="3" end="3"/>
                                            </p:txEl>
                                          </p:spTgt>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54" presetClass="entr" presetSubtype="0" accel="100000"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anim calcmode="lin" valueType="num">
                                      <p:cBhvr>
                                        <p:cTn id="46" dur="500" fill="hold"/>
                                        <p:tgtEl>
                                          <p:spTgt spid="1026"/>
                                        </p:tgtEl>
                                        <p:attrNameLst>
                                          <p:attrName>ppt_w</p:attrName>
                                        </p:attrNameLst>
                                      </p:cBhvr>
                                      <p:tavLst>
                                        <p:tav tm="0">
                                          <p:val>
                                            <p:strVal val="#ppt_w*0.05"/>
                                          </p:val>
                                        </p:tav>
                                        <p:tav tm="100000">
                                          <p:val>
                                            <p:strVal val="#ppt_w"/>
                                          </p:val>
                                        </p:tav>
                                      </p:tavLst>
                                    </p:anim>
                                    <p:anim calcmode="lin" valueType="num">
                                      <p:cBhvr>
                                        <p:cTn id="47" dur="500" fill="hold"/>
                                        <p:tgtEl>
                                          <p:spTgt spid="1026"/>
                                        </p:tgtEl>
                                        <p:attrNameLst>
                                          <p:attrName>ppt_h</p:attrName>
                                        </p:attrNameLst>
                                      </p:cBhvr>
                                      <p:tavLst>
                                        <p:tav tm="0">
                                          <p:val>
                                            <p:strVal val="#ppt_h"/>
                                          </p:val>
                                        </p:tav>
                                        <p:tav tm="100000">
                                          <p:val>
                                            <p:strVal val="#ppt_h"/>
                                          </p:val>
                                        </p:tav>
                                      </p:tavLst>
                                    </p:anim>
                                    <p:anim calcmode="lin" valueType="num">
                                      <p:cBhvr>
                                        <p:cTn id="48" dur="500" fill="hold"/>
                                        <p:tgtEl>
                                          <p:spTgt spid="1026"/>
                                        </p:tgtEl>
                                        <p:attrNameLst>
                                          <p:attrName>ppt_x</p:attrName>
                                        </p:attrNameLst>
                                      </p:cBhvr>
                                      <p:tavLst>
                                        <p:tav tm="0">
                                          <p:val>
                                            <p:strVal val="#ppt_x-.2"/>
                                          </p:val>
                                        </p:tav>
                                        <p:tav tm="100000">
                                          <p:val>
                                            <p:strVal val="#ppt_x"/>
                                          </p:val>
                                        </p:tav>
                                      </p:tavLst>
                                    </p:anim>
                                    <p:anim calcmode="lin" valueType="num">
                                      <p:cBhvr>
                                        <p:cTn id="49" dur="500" fill="hold"/>
                                        <p:tgtEl>
                                          <p:spTgt spid="1026"/>
                                        </p:tgtEl>
                                        <p:attrNameLst>
                                          <p:attrName>ppt_y</p:attrName>
                                        </p:attrNameLst>
                                      </p:cBhvr>
                                      <p:tavLst>
                                        <p:tav tm="0">
                                          <p:val>
                                            <p:strVal val="#ppt_y"/>
                                          </p:val>
                                        </p:tav>
                                        <p:tav tm="100000">
                                          <p:val>
                                            <p:strVal val="#ppt_y"/>
                                          </p:val>
                                        </p:tav>
                                      </p:tavLst>
                                    </p:anim>
                                    <p:animEffect transition="in" filter="fade">
                                      <p:cBhvr>
                                        <p:cTn id="5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8" grpId="1"/>
      <p:bldP spid="2969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Grp="1" noChangeArrowheads="1"/>
          </p:cNvSpPr>
          <p:nvPr>
            <p:ph type="title"/>
          </p:nvPr>
        </p:nvSpPr>
        <p:spPr/>
        <p:txBody>
          <a:bodyPr>
            <a:normAutofit/>
          </a:bodyPr>
          <a:lstStyle/>
          <a:p>
            <a:r>
              <a:rPr lang="en-US" sz="4400" dirty="0"/>
              <a:t>Agriculture and Textiles</a:t>
            </a:r>
          </a:p>
        </p:txBody>
      </p:sp>
      <p:sp>
        <p:nvSpPr>
          <p:cNvPr id="68611" name="Rectangle 3"/>
          <p:cNvSpPr>
            <a:spLocks noGrp="1" noChangeArrowheads="1"/>
          </p:cNvSpPr>
          <p:nvPr>
            <p:ph sz="quarter" idx="1"/>
          </p:nvPr>
        </p:nvSpPr>
        <p:spPr/>
        <p:txBody>
          <a:bodyPr/>
          <a:lstStyle/>
          <a:p>
            <a:pPr>
              <a:buFont typeface="Wingdings" pitchFamily="2" charset="2"/>
              <a:buChar char="Ø"/>
            </a:pPr>
            <a:r>
              <a:rPr lang="en-US" sz="2400" dirty="0"/>
              <a:t>Historical protection with tariffs, quotas and subsidies among high income nations for agricultural and textile/apparel products denies access to their markets by lower income nations</a:t>
            </a:r>
          </a:p>
          <a:p>
            <a:pPr>
              <a:buFont typeface="Wingdings" pitchFamily="2" charset="2"/>
              <a:buChar char="Ø"/>
            </a:pPr>
            <a:endParaRPr lang="en-US" sz="2400" dirty="0"/>
          </a:p>
          <a:p>
            <a:pPr>
              <a:buFont typeface="Wingdings" pitchFamily="2" charset="2"/>
              <a:buChar char="Ø"/>
            </a:pPr>
            <a:r>
              <a:rPr lang="en-US" sz="2400" dirty="0"/>
              <a:t>Multi-Fiber Accord</a:t>
            </a:r>
          </a:p>
          <a:p>
            <a:pPr>
              <a:buFont typeface="Wingdings" pitchFamily="2" charset="2"/>
              <a:buChar char="Ø"/>
            </a:pPr>
            <a:endParaRPr lang="en-US" sz="2400" dirty="0"/>
          </a:p>
          <a:p>
            <a:pPr>
              <a:buFont typeface="Wingdings" pitchFamily="2" charset="2"/>
              <a:buChar char="Ø"/>
            </a:pPr>
            <a:r>
              <a:rPr lang="en-US" sz="2400" dirty="0"/>
              <a:t>WTO</a:t>
            </a:r>
          </a:p>
          <a:p>
            <a:endParaRPr lang="en-US" sz="2400" dirty="0"/>
          </a:p>
        </p:txBody>
      </p:sp>
      <p:pic>
        <p:nvPicPr>
          <p:cNvPr id="2052" name="Picture 4" descr="C:\Program Files\Microsoft Office\MEDIA\CAGCAT10\j0233312.wmf"/>
          <p:cNvPicPr>
            <a:picLocks noChangeAspect="1" noChangeArrowheads="1"/>
          </p:cNvPicPr>
          <p:nvPr/>
        </p:nvPicPr>
        <p:blipFill>
          <a:blip r:embed="rId3"/>
          <a:srcRect/>
          <a:stretch>
            <a:fillRect/>
          </a:stretch>
        </p:blipFill>
        <p:spPr bwMode="auto">
          <a:xfrm>
            <a:off x="6019800" y="3124200"/>
            <a:ext cx="2381061" cy="2426329"/>
          </a:xfrm>
          <a:prstGeom prst="rect">
            <a:avLst/>
          </a:prstGeom>
          <a:noFill/>
        </p:spPr>
      </p:pic>
      <p:pic>
        <p:nvPicPr>
          <p:cNvPr id="2053" name="Picture 5" descr="C:\Documents and Settings\amoore\Local Settings\Temporary Internet Files\Content.IE5\KLIBOLM3\MPj04116670000[1].jpg"/>
          <p:cNvPicPr>
            <a:picLocks noChangeAspect="1" noChangeArrowheads="1"/>
          </p:cNvPicPr>
          <p:nvPr/>
        </p:nvPicPr>
        <p:blipFill>
          <a:blip r:embed="rId4" cstate="print"/>
          <a:srcRect/>
          <a:stretch>
            <a:fillRect/>
          </a:stretch>
        </p:blipFill>
        <p:spPr bwMode="auto">
          <a:xfrm>
            <a:off x="2514600" y="4495800"/>
            <a:ext cx="1524000" cy="152400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iterate type="lt">
                                    <p:tmPct val="10000"/>
                                  </p:iterate>
                                  <p:childTnLst>
                                    <p:set>
                                      <p:cBhvr>
                                        <p:cTn id="6" dur="1" fill="hold">
                                          <p:stCondLst>
                                            <p:cond delay="0"/>
                                          </p:stCondLst>
                                        </p:cTn>
                                        <p:tgtEl>
                                          <p:spTgt spid="68610"/>
                                        </p:tgtEl>
                                        <p:attrNameLst>
                                          <p:attrName>style.visibility</p:attrName>
                                        </p:attrNameLst>
                                      </p:cBhvr>
                                      <p:to>
                                        <p:strVal val="visible"/>
                                      </p:to>
                                    </p:set>
                                    <p:anim calcmode="lin" valueType="num">
                                      <p:cBhvr>
                                        <p:cTn id="7" dur="500" fill="hold"/>
                                        <p:tgtEl>
                                          <p:spTgt spid="6861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861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861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8610"/>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8611">
                                            <p:txEl>
                                              <p:pRg st="0" end="0"/>
                                            </p:txEl>
                                          </p:spTgt>
                                        </p:tgtEl>
                                        <p:attrNameLst>
                                          <p:attrName>style.visibility</p:attrName>
                                        </p:attrNameLst>
                                      </p:cBhvr>
                                      <p:to>
                                        <p:strVal val="visible"/>
                                      </p:to>
                                    </p:set>
                                    <p:anim calcmode="lin" valueType="num">
                                      <p:cBhvr>
                                        <p:cTn id="15" dur="500" fill="hold"/>
                                        <p:tgtEl>
                                          <p:spTgt spid="6861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861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861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2052"/>
                                        </p:tgtEl>
                                        <p:attrNameLst>
                                          <p:attrName>style.visibility</p:attrName>
                                        </p:attrNameLst>
                                      </p:cBhvr>
                                      <p:to>
                                        <p:strVal val="visible"/>
                                      </p:to>
                                    </p:set>
                                    <p:anim calcmode="lin" valueType="num">
                                      <p:cBhvr>
                                        <p:cTn id="23" dur="1000" fill="hold"/>
                                        <p:tgtEl>
                                          <p:spTgt spid="2052"/>
                                        </p:tgtEl>
                                        <p:attrNameLst>
                                          <p:attrName>ppt_w</p:attrName>
                                        </p:attrNameLst>
                                      </p:cBhvr>
                                      <p:tavLst>
                                        <p:tav tm="0">
                                          <p:val>
                                            <p:fltVal val="0"/>
                                          </p:val>
                                        </p:tav>
                                        <p:tav tm="100000">
                                          <p:val>
                                            <p:strVal val="#ppt_w"/>
                                          </p:val>
                                        </p:tav>
                                      </p:tavLst>
                                    </p:anim>
                                    <p:anim calcmode="lin" valueType="num">
                                      <p:cBhvr>
                                        <p:cTn id="24" dur="1000" fill="hold"/>
                                        <p:tgtEl>
                                          <p:spTgt spid="2052"/>
                                        </p:tgtEl>
                                        <p:attrNameLst>
                                          <p:attrName>ppt_h</p:attrName>
                                        </p:attrNameLst>
                                      </p:cBhvr>
                                      <p:tavLst>
                                        <p:tav tm="0">
                                          <p:val>
                                            <p:fltVal val="0"/>
                                          </p:val>
                                        </p:tav>
                                        <p:tav tm="100000">
                                          <p:val>
                                            <p:strVal val="#ppt_h"/>
                                          </p:val>
                                        </p:tav>
                                      </p:tavLst>
                                    </p:anim>
                                    <p:anim calcmode="lin" valueType="num">
                                      <p:cBhvr>
                                        <p:cTn id="25" dur="1000" fill="hold"/>
                                        <p:tgtEl>
                                          <p:spTgt spid="2052"/>
                                        </p:tgtEl>
                                        <p:attrNameLst>
                                          <p:attrName>style.rotation</p:attrName>
                                        </p:attrNameLst>
                                      </p:cBhvr>
                                      <p:tavLst>
                                        <p:tav tm="0">
                                          <p:val>
                                            <p:fltVal val="90"/>
                                          </p:val>
                                        </p:tav>
                                        <p:tav tm="100000">
                                          <p:val>
                                            <p:fltVal val="0"/>
                                          </p:val>
                                        </p:tav>
                                      </p:tavLst>
                                    </p:anim>
                                    <p:animEffect transition="in" filter="fade">
                                      <p:cBhvr>
                                        <p:cTn id="26" dur="1000"/>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68611">
                                            <p:txEl>
                                              <p:pRg st="2" end="2"/>
                                            </p:txEl>
                                          </p:spTgt>
                                        </p:tgtEl>
                                        <p:attrNameLst>
                                          <p:attrName>style.visibility</p:attrName>
                                        </p:attrNameLst>
                                      </p:cBhvr>
                                      <p:to>
                                        <p:strVal val="visible"/>
                                      </p:to>
                                    </p:set>
                                    <p:anim calcmode="lin" valueType="num">
                                      <p:cBhvr>
                                        <p:cTn id="31" dur="500" fill="hold"/>
                                        <p:tgtEl>
                                          <p:spTgt spid="6861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6861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6861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686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68611">
                                            <p:txEl>
                                              <p:pRg st="4" end="4"/>
                                            </p:txEl>
                                          </p:spTgt>
                                        </p:tgtEl>
                                        <p:attrNameLst>
                                          <p:attrName>style.visibility</p:attrName>
                                        </p:attrNameLst>
                                      </p:cBhvr>
                                      <p:to>
                                        <p:strVal val="visible"/>
                                      </p:to>
                                    </p:set>
                                    <p:anim calcmode="lin" valueType="num">
                                      <p:cBhvr>
                                        <p:cTn id="39" dur="500" fill="hold"/>
                                        <p:tgtEl>
                                          <p:spTgt spid="6861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6861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6861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686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nodeType="clickEffect">
                                  <p:stCondLst>
                                    <p:cond delay="0"/>
                                  </p:stCondLst>
                                  <p:childTnLst>
                                    <p:set>
                                      <p:cBhvr>
                                        <p:cTn id="46" dur="1" fill="hold">
                                          <p:stCondLst>
                                            <p:cond delay="0"/>
                                          </p:stCondLst>
                                        </p:cTn>
                                        <p:tgtEl>
                                          <p:spTgt spid="2053"/>
                                        </p:tgtEl>
                                        <p:attrNameLst>
                                          <p:attrName>style.visibility</p:attrName>
                                        </p:attrNameLst>
                                      </p:cBhvr>
                                      <p:to>
                                        <p:strVal val="visible"/>
                                      </p:to>
                                    </p:set>
                                    <p:animEffect transition="in" filter="plus(in)">
                                      <p:cBhvr>
                                        <p:cTn id="47"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a:spLocks noGrp="1" noChangeArrowheads="1"/>
          </p:cNvSpPr>
          <p:nvPr>
            <p:ph type="title"/>
          </p:nvPr>
        </p:nvSpPr>
        <p:spPr/>
        <p:txBody>
          <a:bodyPr>
            <a:normAutofit/>
          </a:bodyPr>
          <a:lstStyle/>
          <a:p>
            <a:r>
              <a:rPr lang="en-US" sz="4400" dirty="0"/>
              <a:t>Environmental Standards</a:t>
            </a:r>
          </a:p>
        </p:txBody>
      </p:sp>
      <p:sp>
        <p:nvSpPr>
          <p:cNvPr id="69635" name="Rectangle 3"/>
          <p:cNvSpPr>
            <a:spLocks noGrp="1" noChangeArrowheads="1"/>
          </p:cNvSpPr>
          <p:nvPr>
            <p:ph sz="quarter" idx="1"/>
          </p:nvPr>
        </p:nvSpPr>
        <p:spPr/>
        <p:txBody>
          <a:bodyPr/>
          <a:lstStyle/>
          <a:p>
            <a:pPr>
              <a:buFont typeface="Wingdings" pitchFamily="2" charset="2"/>
              <a:buChar char="Ø"/>
            </a:pPr>
            <a:r>
              <a:rPr lang="en-US" sz="2400" dirty="0"/>
              <a:t>Regulation can become a source of comparative advantage</a:t>
            </a:r>
          </a:p>
          <a:p>
            <a:pPr>
              <a:buFont typeface="Wingdings" pitchFamily="2" charset="2"/>
              <a:buChar char="Ø"/>
            </a:pPr>
            <a:endParaRPr lang="en-US" sz="2400" dirty="0"/>
          </a:p>
          <a:p>
            <a:pPr>
              <a:buFont typeface="Wingdings" pitchFamily="2" charset="2"/>
              <a:buChar char="Ø"/>
            </a:pPr>
            <a:r>
              <a:rPr lang="en-US" sz="2400" dirty="0"/>
              <a:t>Environmental </a:t>
            </a:r>
            <a:r>
              <a:rPr lang="en-US" sz="2400" dirty="0" smtClean="0"/>
              <a:t>standards </a:t>
            </a:r>
            <a:r>
              <a:rPr lang="en-US" sz="2400" dirty="0"/>
              <a:t>uneven among countries</a:t>
            </a:r>
          </a:p>
          <a:p>
            <a:pPr>
              <a:buFont typeface="Wingdings" pitchFamily="2" charset="2"/>
              <a:buChar char="Ø"/>
            </a:pPr>
            <a:endParaRPr lang="en-US" sz="2400" dirty="0"/>
          </a:p>
          <a:p>
            <a:pPr>
              <a:buFont typeface="Wingdings" pitchFamily="2" charset="2"/>
              <a:buChar char="Ø"/>
            </a:pPr>
            <a:r>
              <a:rPr lang="en-US" sz="2400" dirty="0"/>
              <a:t>Some pollution problems are global</a:t>
            </a:r>
          </a:p>
          <a:p>
            <a:pPr>
              <a:buFont typeface="Wingdings" pitchFamily="2" charset="2"/>
              <a:buChar char="Ø"/>
            </a:pPr>
            <a:endParaRPr lang="en-US" sz="2400" dirty="0"/>
          </a:p>
          <a:p>
            <a:pPr>
              <a:buFont typeface="Wingdings" pitchFamily="2" charset="2"/>
              <a:buChar char="Ø"/>
            </a:pPr>
            <a:r>
              <a:rPr lang="en-US" sz="2400" dirty="0"/>
              <a:t>“Pollution havens”</a:t>
            </a:r>
          </a:p>
        </p:txBody>
      </p:sp>
      <p:pic>
        <p:nvPicPr>
          <p:cNvPr id="3075" name="Picture 3" descr="C:\Documents and Settings\amoore\Local Settings\Temporary Internet Files\Content.IE5\E34XAVGL\MPj0430847000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43600" y="3623000"/>
            <a:ext cx="2372543" cy="323500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strips(downLeft)">
                                      <p:cBhvr>
                                        <p:cTn id="7" dur="2000"/>
                                        <p:tgtEl>
                                          <p:spTgt spid="696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635">
                                            <p:txEl>
                                              <p:pRg st="0" end="0"/>
                                            </p:txEl>
                                          </p:spTgt>
                                        </p:tgtEl>
                                        <p:attrNameLst>
                                          <p:attrName>style.visibility</p:attrName>
                                        </p:attrNameLst>
                                      </p:cBhvr>
                                      <p:to>
                                        <p:strVal val="visible"/>
                                      </p:to>
                                    </p:set>
                                    <p:animEffect transition="in" filter="dissolve">
                                      <p:cBhvr>
                                        <p:cTn id="12" dur="500"/>
                                        <p:tgtEl>
                                          <p:spTgt spid="696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dissolve">
                                      <p:cBhvr>
                                        <p:cTn id="17" dur="500"/>
                                        <p:tgtEl>
                                          <p:spTgt spid="696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fade">
                                      <p:cBhvr>
                                        <p:cTn id="22" dur="2000"/>
                                        <p:tgtEl>
                                          <p:spTgt spid="3075"/>
                                        </p:tgtEl>
                                      </p:cBhvr>
                                    </p:animEffect>
                                    <p:anim calcmode="lin" valueType="num">
                                      <p:cBhvr>
                                        <p:cTn id="23" dur="2000" fill="hold"/>
                                        <p:tgtEl>
                                          <p:spTgt spid="3075"/>
                                        </p:tgtEl>
                                        <p:attrNameLst>
                                          <p:attrName>style.rotation</p:attrName>
                                        </p:attrNameLst>
                                      </p:cBhvr>
                                      <p:tavLst>
                                        <p:tav tm="0">
                                          <p:val>
                                            <p:fltVal val="720"/>
                                          </p:val>
                                        </p:tav>
                                        <p:tav tm="100000">
                                          <p:val>
                                            <p:fltVal val="0"/>
                                          </p:val>
                                        </p:tav>
                                      </p:tavLst>
                                    </p:anim>
                                    <p:anim calcmode="lin" valueType="num">
                                      <p:cBhvr>
                                        <p:cTn id="24" dur="2000" fill="hold"/>
                                        <p:tgtEl>
                                          <p:spTgt spid="3075"/>
                                        </p:tgtEl>
                                        <p:attrNameLst>
                                          <p:attrName>ppt_h</p:attrName>
                                        </p:attrNameLst>
                                      </p:cBhvr>
                                      <p:tavLst>
                                        <p:tav tm="0">
                                          <p:val>
                                            <p:fltVal val="0"/>
                                          </p:val>
                                        </p:tav>
                                        <p:tav tm="100000">
                                          <p:val>
                                            <p:strVal val="#ppt_h"/>
                                          </p:val>
                                        </p:tav>
                                      </p:tavLst>
                                    </p:anim>
                                    <p:anim calcmode="lin" valueType="num">
                                      <p:cBhvr>
                                        <p:cTn id="25" dur="2000" fill="hold"/>
                                        <p:tgtEl>
                                          <p:spTgt spid="3075"/>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9635">
                                            <p:txEl>
                                              <p:pRg st="4" end="4"/>
                                            </p:txEl>
                                          </p:spTgt>
                                        </p:tgtEl>
                                        <p:attrNameLst>
                                          <p:attrName>style.visibility</p:attrName>
                                        </p:attrNameLst>
                                      </p:cBhvr>
                                      <p:to>
                                        <p:strVal val="visible"/>
                                      </p:to>
                                    </p:set>
                                    <p:animEffect transition="in" filter="dissolve">
                                      <p:cBhvr>
                                        <p:cTn id="30" dur="500"/>
                                        <p:tgtEl>
                                          <p:spTgt spid="6963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69635">
                                            <p:txEl>
                                              <p:pRg st="6" end="6"/>
                                            </p:txEl>
                                          </p:spTgt>
                                        </p:tgtEl>
                                        <p:attrNameLst>
                                          <p:attrName>style.visibility</p:attrName>
                                        </p:attrNameLst>
                                      </p:cBhvr>
                                      <p:to>
                                        <p:strVal val="visible"/>
                                      </p:to>
                                    </p:set>
                                    <p:animEffect transition="in" filter="dissolve">
                                      <p:cBhvr>
                                        <p:cTn id="35" dur="500"/>
                                        <p:tgtEl>
                                          <p:spTgt spid="696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Grp="1" noChangeArrowheads="1"/>
          </p:cNvSpPr>
          <p:nvPr>
            <p:ph type="title"/>
          </p:nvPr>
        </p:nvSpPr>
        <p:spPr/>
        <p:txBody>
          <a:bodyPr>
            <a:normAutofit/>
          </a:bodyPr>
          <a:lstStyle/>
          <a:p>
            <a:r>
              <a:rPr lang="en-US" sz="4400" dirty="0"/>
              <a:t>Labor Standards</a:t>
            </a:r>
          </a:p>
        </p:txBody>
      </p:sp>
      <p:sp>
        <p:nvSpPr>
          <p:cNvPr id="70659" name="Rectangle 3"/>
          <p:cNvSpPr>
            <a:spLocks noGrp="1" noChangeArrowheads="1"/>
          </p:cNvSpPr>
          <p:nvPr>
            <p:ph sz="quarter" idx="1"/>
          </p:nvPr>
        </p:nvSpPr>
        <p:spPr/>
        <p:txBody>
          <a:bodyPr/>
          <a:lstStyle/>
          <a:p>
            <a:pPr>
              <a:lnSpc>
                <a:spcPct val="90000"/>
              </a:lnSpc>
              <a:buFont typeface="Wingdings" pitchFamily="2" charset="2"/>
              <a:buChar char="Ø"/>
            </a:pPr>
            <a:r>
              <a:rPr lang="en-US" sz="2400" dirty="0"/>
              <a:t>Laws and regulations on treatment of workers vary widely across countries</a:t>
            </a:r>
          </a:p>
          <a:p>
            <a:pPr>
              <a:lnSpc>
                <a:spcPct val="90000"/>
              </a:lnSpc>
              <a:buFont typeface="Wingdings" pitchFamily="2" charset="2"/>
              <a:buChar char="Ø"/>
            </a:pPr>
            <a:endParaRPr lang="en-US" sz="2400" dirty="0"/>
          </a:p>
          <a:p>
            <a:pPr>
              <a:lnSpc>
                <a:spcPct val="90000"/>
              </a:lnSpc>
              <a:buFont typeface="Wingdings" pitchFamily="2" charset="2"/>
              <a:buChar char="Ø"/>
            </a:pPr>
            <a:r>
              <a:rPr lang="en-US" sz="2400" dirty="0"/>
              <a:t>Wages vary across countries</a:t>
            </a:r>
          </a:p>
          <a:p>
            <a:pPr>
              <a:lnSpc>
                <a:spcPct val="90000"/>
              </a:lnSpc>
              <a:buFont typeface="Wingdings" pitchFamily="2" charset="2"/>
              <a:buChar char="Ø"/>
            </a:pPr>
            <a:endParaRPr lang="en-US" sz="2400" dirty="0"/>
          </a:p>
          <a:p>
            <a:pPr>
              <a:lnSpc>
                <a:spcPct val="90000"/>
              </a:lnSpc>
              <a:buFont typeface="Wingdings" pitchFamily="2" charset="2"/>
              <a:buChar char="Ø"/>
            </a:pPr>
            <a:r>
              <a:rPr lang="en-US" sz="2400" dirty="0"/>
              <a:t>Productivity and standard of living</a:t>
            </a:r>
          </a:p>
          <a:p>
            <a:pPr>
              <a:lnSpc>
                <a:spcPct val="90000"/>
              </a:lnSpc>
              <a:buFont typeface="Wingdings" pitchFamily="2" charset="2"/>
              <a:buChar char="Ø"/>
            </a:pPr>
            <a:endParaRPr lang="en-US" sz="2400" dirty="0"/>
          </a:p>
          <a:p>
            <a:pPr>
              <a:lnSpc>
                <a:spcPct val="90000"/>
              </a:lnSpc>
              <a:buFont typeface="Wingdings" pitchFamily="2" charset="2"/>
              <a:buChar char="Ø"/>
            </a:pPr>
            <a:r>
              <a:rPr lang="en-US" sz="2400" dirty="0"/>
              <a:t>Trade policies can increase </a:t>
            </a:r>
            <a:r>
              <a:rPr lang="en-US" sz="2400" dirty="0" smtClean="0"/>
              <a:t>productivity, income </a:t>
            </a:r>
            <a:r>
              <a:rPr lang="en-US" sz="2400" dirty="0"/>
              <a:t>and standards of living</a:t>
            </a:r>
          </a:p>
        </p:txBody>
      </p:sp>
      <p:pic>
        <p:nvPicPr>
          <p:cNvPr id="4" name="Picture 3" descr="C:\Documents and Settings\amoore\Local Settings\Temporary Internet Files\Content.IE5\X0Y6N6PE\MCj03971980000[1].wmf"/>
          <p:cNvPicPr>
            <a:picLocks noChangeAspect="1" noChangeArrowheads="1"/>
          </p:cNvPicPr>
          <p:nvPr/>
        </p:nvPicPr>
        <p:blipFill>
          <a:blip r:embed="rId3"/>
          <a:srcRect/>
          <a:stretch>
            <a:fillRect/>
          </a:stretch>
        </p:blipFill>
        <p:spPr bwMode="auto">
          <a:xfrm rot="554103">
            <a:off x="6457728" y="2185294"/>
            <a:ext cx="1739189" cy="1799539"/>
          </a:xfrm>
          <a:prstGeom prst="rect">
            <a:avLst/>
          </a:prstGeom>
          <a:noFill/>
        </p:spPr>
      </p:pic>
      <p:pic>
        <p:nvPicPr>
          <p:cNvPr id="4098" name="Picture 2" descr="C:\Documents and Settings\amoore\Local Settings\Temporary Internet Files\Content.IE5\IDAVGBY1\MCBD06552_0000[1].wmf"/>
          <p:cNvPicPr>
            <a:picLocks noChangeAspect="1" noChangeArrowheads="1"/>
          </p:cNvPicPr>
          <p:nvPr/>
        </p:nvPicPr>
        <p:blipFill>
          <a:blip r:embed="rId4"/>
          <a:srcRect/>
          <a:stretch>
            <a:fillRect/>
          </a:stretch>
        </p:blipFill>
        <p:spPr bwMode="auto">
          <a:xfrm>
            <a:off x="4038600" y="5181600"/>
            <a:ext cx="1487424" cy="1354618"/>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p:cTn id="7" dur="500" fill="hold"/>
                                        <p:tgtEl>
                                          <p:spTgt spid="70658"/>
                                        </p:tgtEl>
                                        <p:attrNameLst>
                                          <p:attrName>ppt_w</p:attrName>
                                        </p:attrNameLst>
                                      </p:cBhvr>
                                      <p:tavLst>
                                        <p:tav tm="0">
                                          <p:val>
                                            <p:strVal val="#ppt_w*0.05"/>
                                          </p:val>
                                        </p:tav>
                                        <p:tav tm="100000">
                                          <p:val>
                                            <p:strVal val="#ppt_w"/>
                                          </p:val>
                                        </p:tav>
                                      </p:tavLst>
                                    </p:anim>
                                    <p:anim calcmode="lin" valueType="num">
                                      <p:cBhvr>
                                        <p:cTn id="8" dur="500" fill="hold"/>
                                        <p:tgtEl>
                                          <p:spTgt spid="70658"/>
                                        </p:tgtEl>
                                        <p:attrNameLst>
                                          <p:attrName>ppt_h</p:attrName>
                                        </p:attrNameLst>
                                      </p:cBhvr>
                                      <p:tavLst>
                                        <p:tav tm="0">
                                          <p:val>
                                            <p:strVal val="#ppt_h"/>
                                          </p:val>
                                        </p:tav>
                                        <p:tav tm="100000">
                                          <p:val>
                                            <p:strVal val="#ppt_h"/>
                                          </p:val>
                                        </p:tav>
                                      </p:tavLst>
                                    </p:anim>
                                    <p:anim calcmode="lin" valueType="num">
                                      <p:cBhvr>
                                        <p:cTn id="9" dur="500" fill="hold"/>
                                        <p:tgtEl>
                                          <p:spTgt spid="70658"/>
                                        </p:tgtEl>
                                        <p:attrNameLst>
                                          <p:attrName>ppt_x</p:attrName>
                                        </p:attrNameLst>
                                      </p:cBhvr>
                                      <p:tavLst>
                                        <p:tav tm="0">
                                          <p:val>
                                            <p:strVal val="#ppt_x-.2"/>
                                          </p:val>
                                        </p:tav>
                                        <p:tav tm="100000">
                                          <p:val>
                                            <p:strVal val="#ppt_x"/>
                                          </p:val>
                                        </p:tav>
                                      </p:tavLst>
                                    </p:anim>
                                    <p:anim calcmode="lin" valueType="num">
                                      <p:cBhvr>
                                        <p:cTn id="10" dur="500" fill="hold"/>
                                        <p:tgtEl>
                                          <p:spTgt spid="70658"/>
                                        </p:tgtEl>
                                        <p:attrNameLst>
                                          <p:attrName>ppt_y</p:attrName>
                                        </p:attrNameLst>
                                      </p:cBhvr>
                                      <p:tavLst>
                                        <p:tav tm="0">
                                          <p:val>
                                            <p:strVal val="#ppt_y"/>
                                          </p:val>
                                        </p:tav>
                                        <p:tav tm="100000">
                                          <p:val>
                                            <p:strVal val="#ppt_y"/>
                                          </p:val>
                                        </p:tav>
                                      </p:tavLst>
                                    </p:anim>
                                    <p:animEffect transition="in" filter="fade">
                                      <p:cBhvr>
                                        <p:cTn id="11" dur="500"/>
                                        <p:tgtEl>
                                          <p:spTgt spid="70658"/>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70659">
                                            <p:txEl>
                                              <p:pRg st="0" end="0"/>
                                            </p:txEl>
                                          </p:spTgt>
                                        </p:tgtEl>
                                        <p:attrNameLst>
                                          <p:attrName>style.visibility</p:attrName>
                                        </p:attrNameLst>
                                      </p:cBhvr>
                                      <p:to>
                                        <p:strVal val="visible"/>
                                      </p:to>
                                    </p:set>
                                    <p:animEffect transition="in" filter="fade">
                                      <p:cBhvr>
                                        <p:cTn id="16" dur="1000"/>
                                        <p:tgtEl>
                                          <p:spTgt spid="70659">
                                            <p:txEl>
                                              <p:pRg st="0" end="0"/>
                                            </p:txEl>
                                          </p:spTgt>
                                        </p:tgtEl>
                                      </p:cBhvr>
                                    </p:animEffect>
                                    <p:anim calcmode="lin" valueType="num">
                                      <p:cBhvr>
                                        <p:cTn id="17" dur="10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706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70659">
                                            <p:txEl>
                                              <p:pRg st="2" end="2"/>
                                            </p:txEl>
                                          </p:spTgt>
                                        </p:tgtEl>
                                        <p:attrNameLst>
                                          <p:attrName>style.visibility</p:attrName>
                                        </p:attrNameLst>
                                      </p:cBhvr>
                                      <p:to>
                                        <p:strVal val="visible"/>
                                      </p:to>
                                    </p:set>
                                    <p:animEffect transition="in" filter="fade">
                                      <p:cBhvr>
                                        <p:cTn id="23" dur="1000"/>
                                        <p:tgtEl>
                                          <p:spTgt spid="70659">
                                            <p:txEl>
                                              <p:pRg st="2" end="2"/>
                                            </p:txEl>
                                          </p:spTgt>
                                        </p:tgtEl>
                                      </p:cBhvr>
                                    </p:animEffect>
                                    <p:anim calcmode="lin" valueType="num">
                                      <p:cBhvr>
                                        <p:cTn id="24" dur="10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706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70659">
                                            <p:txEl>
                                              <p:pRg st="4" end="4"/>
                                            </p:txEl>
                                          </p:spTgt>
                                        </p:tgtEl>
                                        <p:attrNameLst>
                                          <p:attrName>style.visibility</p:attrName>
                                        </p:attrNameLst>
                                      </p:cBhvr>
                                      <p:to>
                                        <p:strVal val="visible"/>
                                      </p:to>
                                    </p:set>
                                    <p:animEffect transition="in" filter="fade">
                                      <p:cBhvr>
                                        <p:cTn id="30" dur="1000"/>
                                        <p:tgtEl>
                                          <p:spTgt spid="70659">
                                            <p:txEl>
                                              <p:pRg st="4" end="4"/>
                                            </p:txEl>
                                          </p:spTgt>
                                        </p:tgtEl>
                                      </p:cBhvr>
                                    </p:animEffect>
                                    <p:anim calcmode="lin" valueType="num">
                                      <p:cBhvr>
                                        <p:cTn id="31" dur="1000" fill="hold"/>
                                        <p:tgtEl>
                                          <p:spTgt spid="70659">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706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70659">
                                            <p:txEl>
                                              <p:pRg st="6" end="6"/>
                                            </p:txEl>
                                          </p:spTgt>
                                        </p:tgtEl>
                                        <p:attrNameLst>
                                          <p:attrName>style.visibility</p:attrName>
                                        </p:attrNameLst>
                                      </p:cBhvr>
                                      <p:to>
                                        <p:strVal val="visible"/>
                                      </p:to>
                                    </p:set>
                                    <p:animEffect transition="in" filter="fade">
                                      <p:cBhvr>
                                        <p:cTn id="37" dur="1000"/>
                                        <p:tgtEl>
                                          <p:spTgt spid="70659">
                                            <p:txEl>
                                              <p:pRg st="6" end="6"/>
                                            </p:txEl>
                                          </p:spTgt>
                                        </p:tgtEl>
                                      </p:cBhvr>
                                    </p:animEffect>
                                    <p:anim calcmode="lin" valueType="num">
                                      <p:cBhvr>
                                        <p:cTn id="38" dur="1000" fill="hold"/>
                                        <p:tgtEl>
                                          <p:spTgt spid="70659">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7065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linds(horizontal)">
                                      <p:cBhvr>
                                        <p:cTn id="44" dur="500"/>
                                        <p:tgtEl>
                                          <p:spTgt spid="4"/>
                                        </p:tgtEl>
                                      </p:cBhvr>
                                    </p:animEffect>
                                  </p:childTnLst>
                                </p:cTn>
                              </p:par>
                            </p:childTnLst>
                          </p:cTn>
                        </p:par>
                        <p:par>
                          <p:cTn id="45" fill="hold">
                            <p:stCondLst>
                              <p:cond delay="500"/>
                            </p:stCondLst>
                            <p:childTnLst>
                              <p:par>
                                <p:cTn id="46" presetID="3" presetClass="entr" presetSubtype="10" fill="hold" nodeType="afterEffect">
                                  <p:stCondLst>
                                    <p:cond delay="0"/>
                                  </p:stCondLst>
                                  <p:childTnLst>
                                    <p:set>
                                      <p:cBhvr>
                                        <p:cTn id="47" dur="1" fill="hold">
                                          <p:stCondLst>
                                            <p:cond delay="0"/>
                                          </p:stCondLst>
                                        </p:cTn>
                                        <p:tgtEl>
                                          <p:spTgt spid="4098"/>
                                        </p:tgtEl>
                                        <p:attrNameLst>
                                          <p:attrName>style.visibility</p:attrName>
                                        </p:attrNameLst>
                                      </p:cBhvr>
                                      <p:to>
                                        <p:strVal val="visible"/>
                                      </p:to>
                                    </p:set>
                                    <p:animEffect transition="in" filter="blinds(horizontal)">
                                      <p:cBhvr>
                                        <p:cTn id="4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p:cNvSpPr>
            <a:spLocks noGrp="1" noChangeArrowheads="1"/>
          </p:cNvSpPr>
          <p:nvPr>
            <p:ph type="title"/>
          </p:nvPr>
        </p:nvSpPr>
        <p:spPr/>
        <p:txBody>
          <a:bodyPr>
            <a:normAutofit/>
          </a:bodyPr>
          <a:lstStyle/>
          <a:p>
            <a:r>
              <a:rPr lang="en-US" sz="4400" dirty="0"/>
              <a:t>Product Standards</a:t>
            </a:r>
          </a:p>
        </p:txBody>
      </p:sp>
      <p:sp>
        <p:nvSpPr>
          <p:cNvPr id="71683" name="Rectangle 3"/>
          <p:cNvSpPr>
            <a:spLocks noGrp="1" noChangeArrowheads="1"/>
          </p:cNvSpPr>
          <p:nvPr>
            <p:ph sz="quarter" idx="1"/>
          </p:nvPr>
        </p:nvSpPr>
        <p:spPr/>
        <p:txBody>
          <a:bodyPr/>
          <a:lstStyle/>
          <a:p>
            <a:pPr>
              <a:buFont typeface="Wingdings" pitchFamily="2" charset="2"/>
              <a:buChar char="Ø"/>
            </a:pPr>
            <a:r>
              <a:rPr lang="en-US" dirty="0"/>
              <a:t>Globalization has implications for </a:t>
            </a:r>
            <a:r>
              <a:rPr lang="en-US" dirty="0" smtClean="0"/>
              <a:t>countries’:</a:t>
            </a:r>
            <a:endParaRPr lang="en-US" dirty="0"/>
          </a:p>
          <a:p>
            <a:pPr lvl="1"/>
            <a:r>
              <a:rPr lang="en-US" dirty="0"/>
              <a:t>Health </a:t>
            </a:r>
            <a:r>
              <a:rPr lang="en-US" dirty="0" smtClean="0"/>
              <a:t>standards</a:t>
            </a:r>
            <a:endParaRPr lang="en-US" dirty="0"/>
          </a:p>
          <a:p>
            <a:pPr lvl="1"/>
            <a:r>
              <a:rPr lang="en-US" dirty="0"/>
              <a:t>Safety </a:t>
            </a:r>
            <a:r>
              <a:rPr lang="en-US" dirty="0" smtClean="0"/>
              <a:t>standards</a:t>
            </a:r>
            <a:endParaRPr lang="en-US" dirty="0"/>
          </a:p>
          <a:p>
            <a:pPr lvl="1"/>
            <a:r>
              <a:rPr lang="en-US" dirty="0"/>
              <a:t>Food regulations</a:t>
            </a:r>
          </a:p>
          <a:p>
            <a:pPr lvl="1"/>
            <a:endParaRPr lang="en-US" dirty="0"/>
          </a:p>
          <a:p>
            <a:pPr lvl="1">
              <a:buFontTx/>
              <a:buNone/>
            </a:pPr>
            <a:r>
              <a:rPr lang="en-US" dirty="0"/>
              <a:t>Globalization creates incentives for harmonization of regulations and policies</a:t>
            </a:r>
          </a:p>
        </p:txBody>
      </p:sp>
      <p:pic>
        <p:nvPicPr>
          <p:cNvPr id="5122" name="Picture 2" descr="C:\Documents and Settings\amoore\Local Settings\Temporary Internet Files\Content.IE5\X0Y6N6PE\MPj04014680000[1].jpg"/>
          <p:cNvPicPr>
            <a:picLocks noChangeAspect="1" noChangeArrowheads="1"/>
          </p:cNvPicPr>
          <p:nvPr/>
        </p:nvPicPr>
        <p:blipFill>
          <a:blip r:embed="rId3" cstate="print"/>
          <a:srcRect/>
          <a:stretch>
            <a:fillRect/>
          </a:stretch>
        </p:blipFill>
        <p:spPr bwMode="auto">
          <a:xfrm>
            <a:off x="4572000" y="2057400"/>
            <a:ext cx="1460245" cy="1825752"/>
          </a:xfrm>
          <a:prstGeom prst="rect">
            <a:avLst/>
          </a:prstGeom>
          <a:noFill/>
        </p:spPr>
      </p:pic>
      <p:pic>
        <p:nvPicPr>
          <p:cNvPr id="5125" name="Picture 5" descr="C:\Documents and Settings\amoore\Local Settings\Temporary Internet Files\Content.IE5\X0Y6N6PE\MPj03142770000[1].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410200" y="4419600"/>
            <a:ext cx="2117344" cy="2438400"/>
          </a:xfrm>
          <a:prstGeom prst="rect">
            <a:avLst/>
          </a:prstGeom>
          <a:noFill/>
        </p:spPr>
      </p:pic>
      <p:pic>
        <p:nvPicPr>
          <p:cNvPr id="5129" name="Picture 9" descr="C:\Documents and Settings\amoore\Local Settings\Temporary Internet Files\Content.IE5\8XYR0LQ7\MPj04117010000[1].jpg"/>
          <p:cNvPicPr>
            <a:picLocks noChangeAspect="1" noChangeArrowheads="1"/>
          </p:cNvPicPr>
          <p:nvPr/>
        </p:nvPicPr>
        <p:blipFill>
          <a:blip r:embed="rId5" cstate="print"/>
          <a:srcRect/>
          <a:stretch>
            <a:fillRect/>
          </a:stretch>
        </p:blipFill>
        <p:spPr bwMode="auto">
          <a:xfrm>
            <a:off x="1219200" y="4800600"/>
            <a:ext cx="2667000" cy="19002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71682"/>
                                        </p:tgtEl>
                                        <p:attrNameLst>
                                          <p:attrName>style.visibility</p:attrName>
                                        </p:attrNameLst>
                                      </p:cBhvr>
                                      <p:to>
                                        <p:strVal val="visible"/>
                                      </p:to>
                                    </p:set>
                                    <p:animEffect transition="in" filter="wipe(down)">
                                      <p:cBhvr>
                                        <p:cTn id="7" dur="580">
                                          <p:stCondLst>
                                            <p:cond delay="0"/>
                                          </p:stCondLst>
                                        </p:cTn>
                                        <p:tgtEl>
                                          <p:spTgt spid="71682"/>
                                        </p:tgtEl>
                                      </p:cBhvr>
                                    </p:animEffect>
                                    <p:anim calcmode="lin" valueType="num">
                                      <p:cBhvr>
                                        <p:cTn id="8" dur="1822" tmFilter="0,0; 0.14,0.36; 0.43,0.73; 0.71,0.91; 1.0,1.0">
                                          <p:stCondLst>
                                            <p:cond delay="0"/>
                                          </p:stCondLst>
                                        </p:cTn>
                                        <p:tgtEl>
                                          <p:spTgt spid="7168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68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68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68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682"/>
                                        </p:tgtEl>
                                        <p:attrNameLst>
                                          <p:attrName>ppt_y</p:attrName>
                                        </p:attrNameLst>
                                      </p:cBhvr>
                                      <p:tavLst>
                                        <p:tav tm="0" fmla="#ppt_y-sin(pi*$)/81">
                                          <p:val>
                                            <p:fltVal val="0"/>
                                          </p:val>
                                        </p:tav>
                                        <p:tav tm="100000">
                                          <p:val>
                                            <p:fltVal val="1"/>
                                          </p:val>
                                        </p:tav>
                                      </p:tavLst>
                                    </p:anim>
                                    <p:animScale>
                                      <p:cBhvr>
                                        <p:cTn id="13" dur="26">
                                          <p:stCondLst>
                                            <p:cond delay="650"/>
                                          </p:stCondLst>
                                        </p:cTn>
                                        <p:tgtEl>
                                          <p:spTgt spid="71682"/>
                                        </p:tgtEl>
                                      </p:cBhvr>
                                      <p:to x="100000" y="60000"/>
                                    </p:animScale>
                                    <p:animScale>
                                      <p:cBhvr>
                                        <p:cTn id="14" dur="166" decel="50000">
                                          <p:stCondLst>
                                            <p:cond delay="676"/>
                                          </p:stCondLst>
                                        </p:cTn>
                                        <p:tgtEl>
                                          <p:spTgt spid="71682"/>
                                        </p:tgtEl>
                                      </p:cBhvr>
                                      <p:to x="100000" y="100000"/>
                                    </p:animScale>
                                    <p:animScale>
                                      <p:cBhvr>
                                        <p:cTn id="15" dur="26">
                                          <p:stCondLst>
                                            <p:cond delay="1312"/>
                                          </p:stCondLst>
                                        </p:cTn>
                                        <p:tgtEl>
                                          <p:spTgt spid="71682"/>
                                        </p:tgtEl>
                                      </p:cBhvr>
                                      <p:to x="100000" y="80000"/>
                                    </p:animScale>
                                    <p:animScale>
                                      <p:cBhvr>
                                        <p:cTn id="16" dur="166" decel="50000">
                                          <p:stCondLst>
                                            <p:cond delay="1338"/>
                                          </p:stCondLst>
                                        </p:cTn>
                                        <p:tgtEl>
                                          <p:spTgt spid="71682"/>
                                        </p:tgtEl>
                                      </p:cBhvr>
                                      <p:to x="100000" y="100000"/>
                                    </p:animScale>
                                    <p:animScale>
                                      <p:cBhvr>
                                        <p:cTn id="17" dur="26">
                                          <p:stCondLst>
                                            <p:cond delay="1642"/>
                                          </p:stCondLst>
                                        </p:cTn>
                                        <p:tgtEl>
                                          <p:spTgt spid="71682"/>
                                        </p:tgtEl>
                                      </p:cBhvr>
                                      <p:to x="100000" y="90000"/>
                                    </p:animScale>
                                    <p:animScale>
                                      <p:cBhvr>
                                        <p:cTn id="18" dur="166" decel="50000">
                                          <p:stCondLst>
                                            <p:cond delay="1668"/>
                                          </p:stCondLst>
                                        </p:cTn>
                                        <p:tgtEl>
                                          <p:spTgt spid="71682"/>
                                        </p:tgtEl>
                                      </p:cBhvr>
                                      <p:to x="100000" y="100000"/>
                                    </p:animScale>
                                    <p:animScale>
                                      <p:cBhvr>
                                        <p:cTn id="19" dur="26">
                                          <p:stCondLst>
                                            <p:cond delay="1808"/>
                                          </p:stCondLst>
                                        </p:cTn>
                                        <p:tgtEl>
                                          <p:spTgt spid="71682"/>
                                        </p:tgtEl>
                                      </p:cBhvr>
                                      <p:to x="100000" y="95000"/>
                                    </p:animScale>
                                    <p:animScale>
                                      <p:cBhvr>
                                        <p:cTn id="20" dur="166" decel="50000">
                                          <p:stCondLst>
                                            <p:cond delay="1834"/>
                                          </p:stCondLst>
                                        </p:cTn>
                                        <p:tgtEl>
                                          <p:spTgt spid="7168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71683">
                                            <p:txEl>
                                              <p:pRg st="0" end="0"/>
                                            </p:txEl>
                                          </p:spTgt>
                                        </p:tgtEl>
                                        <p:attrNameLst>
                                          <p:attrName>style.visibility</p:attrName>
                                        </p:attrNameLst>
                                      </p:cBhvr>
                                      <p:to>
                                        <p:strVal val="visible"/>
                                      </p:to>
                                    </p:set>
                                    <p:animScale>
                                      <p:cBhvr>
                                        <p:cTn id="25" dur="1000" decel="50000" fill="hold">
                                          <p:stCondLst>
                                            <p:cond delay="0"/>
                                          </p:stCondLst>
                                        </p:cTn>
                                        <p:tgtEl>
                                          <p:spTgt spid="7168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1683">
                                            <p:txEl>
                                              <p:pRg st="0" end="0"/>
                                            </p:txEl>
                                          </p:spTgt>
                                        </p:tgtEl>
                                        <p:attrNameLst>
                                          <p:attrName>ppt_x</p:attrName>
                                          <p:attrName>ppt_y</p:attrName>
                                        </p:attrNameLst>
                                      </p:cBhvr>
                                    </p:animMotion>
                                    <p:animEffect transition="in" filter="fade">
                                      <p:cBhvr>
                                        <p:cTn id="27" dur="1000"/>
                                        <p:tgtEl>
                                          <p:spTgt spid="7168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71683">
                                            <p:txEl>
                                              <p:pRg st="1" end="1"/>
                                            </p:txEl>
                                          </p:spTgt>
                                        </p:tgtEl>
                                        <p:attrNameLst>
                                          <p:attrName>style.visibility</p:attrName>
                                        </p:attrNameLst>
                                      </p:cBhvr>
                                      <p:to>
                                        <p:strVal val="visible"/>
                                      </p:to>
                                    </p:set>
                                    <p:animScale>
                                      <p:cBhvr>
                                        <p:cTn id="32" dur="1000" decel="50000" fill="hold">
                                          <p:stCondLst>
                                            <p:cond delay="0"/>
                                          </p:stCondLst>
                                        </p:cTn>
                                        <p:tgtEl>
                                          <p:spTgt spid="7168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71683">
                                            <p:txEl>
                                              <p:pRg st="1" end="1"/>
                                            </p:txEl>
                                          </p:spTgt>
                                        </p:tgtEl>
                                        <p:attrNameLst>
                                          <p:attrName>ppt_x</p:attrName>
                                          <p:attrName>ppt_y</p:attrName>
                                        </p:attrNameLst>
                                      </p:cBhvr>
                                    </p:animMotion>
                                    <p:animEffect transition="in" filter="fade">
                                      <p:cBhvr>
                                        <p:cTn id="34" dur="1000"/>
                                        <p:tgtEl>
                                          <p:spTgt spid="7168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5122"/>
                                        </p:tgtEl>
                                        <p:attrNameLst>
                                          <p:attrName>style.visibility</p:attrName>
                                        </p:attrNameLst>
                                      </p:cBhvr>
                                      <p:to>
                                        <p:strVal val="visible"/>
                                      </p:to>
                                    </p:set>
                                    <p:animEffect transition="in" filter="checkerboard(across)">
                                      <p:cBhvr>
                                        <p:cTn id="39" dur="500"/>
                                        <p:tgtEl>
                                          <p:spTgt spid="5122"/>
                                        </p:tgtEl>
                                      </p:cBhvr>
                                    </p:animEffect>
                                  </p:childTnLst>
                                </p:cTn>
                              </p:par>
                            </p:childTnLst>
                          </p:cTn>
                        </p:par>
                      </p:childTnLst>
                    </p:cTn>
                  </p:par>
                  <p:par>
                    <p:cTn id="40" fill="hold">
                      <p:stCondLst>
                        <p:cond delay="indefinite"/>
                      </p:stCondLst>
                      <p:childTnLst>
                        <p:par>
                          <p:cTn id="41" fill="hold">
                            <p:stCondLst>
                              <p:cond delay="0"/>
                            </p:stCondLst>
                            <p:childTnLst>
                              <p:par>
                                <p:cTn id="42" presetID="52" presetClass="entr" presetSubtype="0" fill="hold" grpId="0" nodeType="clickEffect">
                                  <p:stCondLst>
                                    <p:cond delay="0"/>
                                  </p:stCondLst>
                                  <p:childTnLst>
                                    <p:set>
                                      <p:cBhvr>
                                        <p:cTn id="43" dur="1" fill="hold">
                                          <p:stCondLst>
                                            <p:cond delay="0"/>
                                          </p:stCondLst>
                                        </p:cTn>
                                        <p:tgtEl>
                                          <p:spTgt spid="71683">
                                            <p:txEl>
                                              <p:pRg st="2" end="2"/>
                                            </p:txEl>
                                          </p:spTgt>
                                        </p:tgtEl>
                                        <p:attrNameLst>
                                          <p:attrName>style.visibility</p:attrName>
                                        </p:attrNameLst>
                                      </p:cBhvr>
                                      <p:to>
                                        <p:strVal val="visible"/>
                                      </p:to>
                                    </p:set>
                                    <p:animScale>
                                      <p:cBhvr>
                                        <p:cTn id="44" dur="1000" decel="50000" fill="hold">
                                          <p:stCondLst>
                                            <p:cond delay="0"/>
                                          </p:stCondLst>
                                        </p:cTn>
                                        <p:tgtEl>
                                          <p:spTgt spid="7168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71683">
                                            <p:txEl>
                                              <p:pRg st="2" end="2"/>
                                            </p:txEl>
                                          </p:spTgt>
                                        </p:tgtEl>
                                        <p:attrNameLst>
                                          <p:attrName>ppt_x</p:attrName>
                                          <p:attrName>ppt_y</p:attrName>
                                        </p:attrNameLst>
                                      </p:cBhvr>
                                    </p:animMotion>
                                    <p:animEffect transition="in" filter="fade">
                                      <p:cBhvr>
                                        <p:cTn id="46" dur="1000"/>
                                        <p:tgtEl>
                                          <p:spTgt spid="7168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5125"/>
                                        </p:tgtEl>
                                        <p:attrNameLst>
                                          <p:attrName>style.visibility</p:attrName>
                                        </p:attrNameLst>
                                      </p:cBhvr>
                                      <p:to>
                                        <p:strVal val="visible"/>
                                      </p:to>
                                    </p:set>
                                    <p:animEffect transition="in" filter="checkerboard(across)">
                                      <p:cBhvr>
                                        <p:cTn id="51" dur="500"/>
                                        <p:tgtEl>
                                          <p:spTgt spid="5125"/>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71683">
                                            <p:txEl>
                                              <p:pRg st="3" end="3"/>
                                            </p:txEl>
                                          </p:spTgt>
                                        </p:tgtEl>
                                        <p:attrNameLst>
                                          <p:attrName>style.visibility</p:attrName>
                                        </p:attrNameLst>
                                      </p:cBhvr>
                                      <p:to>
                                        <p:strVal val="visible"/>
                                      </p:to>
                                    </p:set>
                                    <p:animScale>
                                      <p:cBhvr>
                                        <p:cTn id="56" dur="1000" decel="50000" fill="hold">
                                          <p:stCondLst>
                                            <p:cond delay="0"/>
                                          </p:stCondLst>
                                        </p:cTn>
                                        <p:tgtEl>
                                          <p:spTgt spid="7168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71683">
                                            <p:txEl>
                                              <p:pRg st="3" end="3"/>
                                            </p:txEl>
                                          </p:spTgt>
                                        </p:tgtEl>
                                        <p:attrNameLst>
                                          <p:attrName>ppt_x</p:attrName>
                                          <p:attrName>ppt_y</p:attrName>
                                        </p:attrNameLst>
                                      </p:cBhvr>
                                    </p:animMotion>
                                    <p:animEffect transition="in" filter="fade">
                                      <p:cBhvr>
                                        <p:cTn id="58" dur="1000"/>
                                        <p:tgtEl>
                                          <p:spTgt spid="7168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5129"/>
                                        </p:tgtEl>
                                        <p:attrNameLst>
                                          <p:attrName>style.visibility</p:attrName>
                                        </p:attrNameLst>
                                      </p:cBhvr>
                                      <p:to>
                                        <p:strVal val="visible"/>
                                      </p:to>
                                    </p:set>
                                    <p:animEffect transition="in" filter="checkerboard(across)">
                                      <p:cBhvr>
                                        <p:cTn id="63" dur="500"/>
                                        <p:tgtEl>
                                          <p:spTgt spid="5129"/>
                                        </p:tgtEl>
                                      </p:cBhvr>
                                    </p:animEffect>
                                  </p:childTnLst>
                                </p:cTn>
                              </p:par>
                            </p:childTnLst>
                          </p:cTn>
                        </p:par>
                      </p:childTnLst>
                    </p:cTn>
                  </p:par>
                  <p:par>
                    <p:cTn id="64" fill="hold">
                      <p:stCondLst>
                        <p:cond delay="indefinite"/>
                      </p:stCondLst>
                      <p:childTnLst>
                        <p:par>
                          <p:cTn id="65" fill="hold">
                            <p:stCondLst>
                              <p:cond delay="0"/>
                            </p:stCondLst>
                            <p:childTnLst>
                              <p:par>
                                <p:cTn id="66" presetID="52" presetClass="entr" presetSubtype="0" fill="hold" grpId="0" nodeType="clickEffect">
                                  <p:stCondLst>
                                    <p:cond delay="0"/>
                                  </p:stCondLst>
                                  <p:childTnLst>
                                    <p:set>
                                      <p:cBhvr>
                                        <p:cTn id="67" dur="1" fill="hold">
                                          <p:stCondLst>
                                            <p:cond delay="0"/>
                                          </p:stCondLst>
                                        </p:cTn>
                                        <p:tgtEl>
                                          <p:spTgt spid="71683">
                                            <p:txEl>
                                              <p:pRg st="5" end="5"/>
                                            </p:txEl>
                                          </p:spTgt>
                                        </p:tgtEl>
                                        <p:attrNameLst>
                                          <p:attrName>style.visibility</p:attrName>
                                        </p:attrNameLst>
                                      </p:cBhvr>
                                      <p:to>
                                        <p:strVal val="visible"/>
                                      </p:to>
                                    </p:set>
                                    <p:animScale>
                                      <p:cBhvr>
                                        <p:cTn id="68" dur="1000" decel="50000" fill="hold">
                                          <p:stCondLst>
                                            <p:cond delay="0"/>
                                          </p:stCondLst>
                                        </p:cTn>
                                        <p:tgtEl>
                                          <p:spTgt spid="7168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683">
                                            <p:txEl>
                                              <p:pRg st="5" end="5"/>
                                            </p:txEl>
                                          </p:spTgt>
                                        </p:tgtEl>
                                        <p:attrNameLst>
                                          <p:attrName>ppt_x</p:attrName>
                                          <p:attrName>ppt_y</p:attrName>
                                        </p:attrNameLst>
                                      </p:cBhvr>
                                    </p:animMotion>
                                    <p:animEffect transition="in" filter="fade">
                                      <p:cBhvr>
                                        <p:cTn id="70" dur="1000"/>
                                        <p:tgtEl>
                                          <p:spTgt spid="716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normAutofit/>
          </a:bodyPr>
          <a:lstStyle/>
          <a:p>
            <a:r>
              <a:rPr lang="en-US" sz="4400" dirty="0"/>
              <a:t>Conclusion</a:t>
            </a:r>
          </a:p>
        </p:txBody>
      </p:sp>
      <p:sp>
        <p:nvSpPr>
          <p:cNvPr id="13315" name="Rectangle 3"/>
          <p:cNvSpPr>
            <a:spLocks noGrp="1" noChangeArrowheads="1"/>
          </p:cNvSpPr>
          <p:nvPr>
            <p:ph sz="quarter" idx="1"/>
          </p:nvPr>
        </p:nvSpPr>
        <p:spPr/>
        <p:txBody>
          <a:bodyPr/>
          <a:lstStyle/>
          <a:p>
            <a:pPr>
              <a:lnSpc>
                <a:spcPct val="90000"/>
              </a:lnSpc>
              <a:buFont typeface="Wingdings" pitchFamily="2" charset="2"/>
              <a:buChar char="Ø"/>
            </a:pPr>
            <a:r>
              <a:rPr lang="en-US" sz="2000" dirty="0"/>
              <a:t>Globalization presents a paradox</a:t>
            </a:r>
          </a:p>
          <a:p>
            <a:pPr>
              <a:lnSpc>
                <a:spcPct val="90000"/>
              </a:lnSpc>
              <a:buFont typeface="Wingdings" pitchFamily="2" charset="2"/>
              <a:buChar char="Ø"/>
            </a:pPr>
            <a:endParaRPr lang="en-US" sz="2000" dirty="0"/>
          </a:p>
          <a:p>
            <a:pPr>
              <a:lnSpc>
                <a:spcPct val="90000"/>
              </a:lnSpc>
              <a:buFont typeface="Wingdings" pitchFamily="2" charset="2"/>
              <a:buChar char="Ø"/>
            </a:pPr>
            <a:r>
              <a:rPr lang="en-US" sz="2000" dirty="0"/>
              <a:t>We trade because we are different, yet trading makes us more alike!</a:t>
            </a:r>
          </a:p>
          <a:p>
            <a:pPr>
              <a:lnSpc>
                <a:spcPct val="90000"/>
              </a:lnSpc>
              <a:buFont typeface="Wingdings" pitchFamily="2" charset="2"/>
              <a:buChar char="Ø"/>
            </a:pPr>
            <a:endParaRPr lang="en-US" sz="2000" dirty="0"/>
          </a:p>
          <a:p>
            <a:pPr>
              <a:lnSpc>
                <a:spcPct val="90000"/>
              </a:lnSpc>
              <a:buFont typeface="Wingdings" pitchFamily="2" charset="2"/>
              <a:buChar char="Ø"/>
            </a:pPr>
            <a:r>
              <a:rPr lang="en-US" sz="2000" dirty="0"/>
              <a:t>Trade increases product diversity and differentiation.</a:t>
            </a:r>
          </a:p>
          <a:p>
            <a:pPr>
              <a:lnSpc>
                <a:spcPct val="90000"/>
              </a:lnSpc>
              <a:buFont typeface="Wingdings" pitchFamily="2" charset="2"/>
              <a:buChar char="Ø"/>
            </a:pPr>
            <a:endParaRPr lang="en-US" sz="2000" dirty="0"/>
          </a:p>
          <a:p>
            <a:pPr>
              <a:lnSpc>
                <a:spcPct val="90000"/>
              </a:lnSpc>
              <a:buFont typeface="Wingdings" pitchFamily="2" charset="2"/>
              <a:buChar char="Ø"/>
            </a:pPr>
            <a:r>
              <a:rPr lang="en-US" sz="2000" dirty="0"/>
              <a:t>Globalization creates pressure on policy makers to make policies more similar.</a:t>
            </a:r>
          </a:p>
          <a:p>
            <a:pPr>
              <a:lnSpc>
                <a:spcPct val="90000"/>
              </a:lnSpc>
              <a:buFont typeface="Wingdings" pitchFamily="2" charset="2"/>
              <a:buChar char="Ø"/>
            </a:pPr>
            <a:endParaRPr lang="en-US" sz="2000" dirty="0"/>
          </a:p>
          <a:p>
            <a:pPr>
              <a:lnSpc>
                <a:spcPct val="90000"/>
              </a:lnSpc>
              <a:buFont typeface="Wingdings" pitchFamily="2" charset="2"/>
              <a:buChar char="Ø"/>
            </a:pPr>
            <a:r>
              <a:rPr lang="en-US" sz="2000" dirty="0"/>
              <a:t>Cultural convergence or divergence?</a:t>
            </a:r>
          </a:p>
        </p:txBody>
      </p:sp>
      <p:pic>
        <p:nvPicPr>
          <p:cNvPr id="6146" name="Picture 2" descr="C:\Documents and Settings\amoore\Local Settings\Temporary Internet Files\Content.IE5\CN80MTKL\MCj01163620000[1].wmf"/>
          <p:cNvPicPr>
            <a:picLocks noChangeAspect="1" noChangeArrowheads="1"/>
          </p:cNvPicPr>
          <p:nvPr/>
        </p:nvPicPr>
        <p:blipFill>
          <a:blip r:embed="rId3"/>
          <a:srcRect/>
          <a:stretch>
            <a:fillRect/>
          </a:stretch>
        </p:blipFill>
        <p:spPr bwMode="auto">
          <a:xfrm>
            <a:off x="3276600" y="5486400"/>
            <a:ext cx="2541309" cy="114300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Effect transition="in" filter="fade">
                                      <p:cBhvr>
                                        <p:cTn id="9" dur="500"/>
                                        <p:tgtEl>
                                          <p:spTgt spid="1331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3315">
                                            <p:txEl>
                                              <p:pRg st="0" end="0"/>
                                            </p:txEl>
                                          </p:spTgt>
                                        </p:tgtEl>
                                        <p:attrNameLst>
                                          <p:attrName>style.visibility</p:attrName>
                                        </p:attrNameLst>
                                      </p:cBhvr>
                                      <p:to>
                                        <p:strVal val="visible"/>
                                      </p:to>
                                    </p:set>
                                    <p:anim calcmode="lin" valueType="num">
                                      <p:cBhvr>
                                        <p:cTn id="14" dur="1000" fill="hold"/>
                                        <p:tgtEl>
                                          <p:spTgt spid="13315">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1331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331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 calcmode="lin" valueType="num">
                                      <p:cBhvr>
                                        <p:cTn id="21" dur="1000" fill="hold"/>
                                        <p:tgtEl>
                                          <p:spTgt spid="1331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1331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33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3315">
                                            <p:txEl>
                                              <p:pRg st="4" end="4"/>
                                            </p:txEl>
                                          </p:spTgt>
                                        </p:tgtEl>
                                        <p:attrNameLst>
                                          <p:attrName>style.visibility</p:attrName>
                                        </p:attrNameLst>
                                      </p:cBhvr>
                                      <p:to>
                                        <p:strVal val="visible"/>
                                      </p:to>
                                    </p:set>
                                    <p:anim calcmode="lin" valueType="num">
                                      <p:cBhvr>
                                        <p:cTn id="28" dur="1000" fill="hold"/>
                                        <p:tgtEl>
                                          <p:spTgt spid="13315">
                                            <p:txEl>
                                              <p:pRg st="4" end="4"/>
                                            </p:txEl>
                                          </p:spTgt>
                                        </p:tgtEl>
                                        <p:attrNameLst>
                                          <p:attrName>ppt_x</p:attrName>
                                        </p:attrNameLst>
                                      </p:cBhvr>
                                      <p:tavLst>
                                        <p:tav tm="0">
                                          <p:val>
                                            <p:strVal val="#ppt_x-.2"/>
                                          </p:val>
                                        </p:tav>
                                        <p:tav tm="100000">
                                          <p:val>
                                            <p:strVal val="#ppt_x"/>
                                          </p:val>
                                        </p:tav>
                                      </p:tavLst>
                                    </p:anim>
                                    <p:anim calcmode="lin" valueType="num">
                                      <p:cBhvr>
                                        <p:cTn id="29" dur="1000" fill="hold"/>
                                        <p:tgtEl>
                                          <p:spTgt spid="1331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331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3315">
                                            <p:txEl>
                                              <p:pRg st="6" end="6"/>
                                            </p:txEl>
                                          </p:spTgt>
                                        </p:tgtEl>
                                        <p:attrNameLst>
                                          <p:attrName>style.visibility</p:attrName>
                                        </p:attrNameLst>
                                      </p:cBhvr>
                                      <p:to>
                                        <p:strVal val="visible"/>
                                      </p:to>
                                    </p:set>
                                    <p:anim calcmode="lin" valueType="num">
                                      <p:cBhvr>
                                        <p:cTn id="35" dur="1000" fill="hold"/>
                                        <p:tgtEl>
                                          <p:spTgt spid="13315">
                                            <p:txEl>
                                              <p:pRg st="6" end="6"/>
                                            </p:txEl>
                                          </p:spTgt>
                                        </p:tgtEl>
                                        <p:attrNameLst>
                                          <p:attrName>ppt_x</p:attrName>
                                        </p:attrNameLst>
                                      </p:cBhvr>
                                      <p:tavLst>
                                        <p:tav tm="0">
                                          <p:val>
                                            <p:strVal val="#ppt_x-.2"/>
                                          </p:val>
                                        </p:tav>
                                        <p:tav tm="100000">
                                          <p:val>
                                            <p:strVal val="#ppt_x"/>
                                          </p:val>
                                        </p:tav>
                                      </p:tavLst>
                                    </p:anim>
                                    <p:anim calcmode="lin" valueType="num">
                                      <p:cBhvr>
                                        <p:cTn id="36" dur="1000" fill="hold"/>
                                        <p:tgtEl>
                                          <p:spTgt spid="13315">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33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3315">
                                            <p:txEl>
                                              <p:pRg st="8" end="8"/>
                                            </p:txEl>
                                          </p:spTgt>
                                        </p:tgtEl>
                                        <p:attrNameLst>
                                          <p:attrName>style.visibility</p:attrName>
                                        </p:attrNameLst>
                                      </p:cBhvr>
                                      <p:to>
                                        <p:strVal val="visible"/>
                                      </p:to>
                                    </p:set>
                                    <p:anim calcmode="lin" valueType="num">
                                      <p:cBhvr>
                                        <p:cTn id="42" dur="1000" fill="hold"/>
                                        <p:tgtEl>
                                          <p:spTgt spid="13315">
                                            <p:txEl>
                                              <p:pRg st="8" end="8"/>
                                            </p:txEl>
                                          </p:spTgt>
                                        </p:tgtEl>
                                        <p:attrNameLst>
                                          <p:attrName>ppt_x</p:attrName>
                                        </p:attrNameLst>
                                      </p:cBhvr>
                                      <p:tavLst>
                                        <p:tav tm="0">
                                          <p:val>
                                            <p:strVal val="#ppt_x-.2"/>
                                          </p:val>
                                        </p:tav>
                                        <p:tav tm="100000">
                                          <p:val>
                                            <p:strVal val="#ppt_x"/>
                                          </p:val>
                                        </p:tav>
                                      </p:tavLst>
                                    </p:anim>
                                    <p:anim calcmode="lin" valueType="num">
                                      <p:cBhvr>
                                        <p:cTn id="43" dur="1000" fill="hold"/>
                                        <p:tgtEl>
                                          <p:spTgt spid="13315">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3315">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6146"/>
                                        </p:tgtEl>
                                        <p:attrNameLst>
                                          <p:attrName>style.visibility</p:attrName>
                                        </p:attrNameLst>
                                      </p:cBhvr>
                                      <p:to>
                                        <p:strVal val="visible"/>
                                      </p:to>
                                    </p:set>
                                    <p:anim calcmode="lin" valueType="num">
                                      <p:cBhvr>
                                        <p:cTn id="49" dur="1000" fill="hold"/>
                                        <p:tgtEl>
                                          <p:spTgt spid="6146"/>
                                        </p:tgtEl>
                                        <p:attrNameLst>
                                          <p:attrName>ppt_x</p:attrName>
                                        </p:attrNameLst>
                                      </p:cBhvr>
                                      <p:tavLst>
                                        <p:tav tm="0">
                                          <p:val>
                                            <p:strVal val="#ppt_x-.2"/>
                                          </p:val>
                                        </p:tav>
                                        <p:tav tm="100000">
                                          <p:val>
                                            <p:strVal val="#ppt_x"/>
                                          </p:val>
                                        </p:tav>
                                      </p:tavLst>
                                    </p:anim>
                                    <p:anim calcmode="lin" valueType="num">
                                      <p:cBhvr>
                                        <p:cTn id="50" dur="1000" fill="hold"/>
                                        <p:tgtEl>
                                          <p:spTgt spid="6146"/>
                                        </p:tgtEl>
                                        <p:attrNameLst>
                                          <p:attrName>ppt_y</p:attrName>
                                        </p:attrNameLst>
                                      </p:cBhvr>
                                      <p:tavLst>
                                        <p:tav tm="0">
                                          <p:val>
                                            <p:strVal val="#ppt_y"/>
                                          </p:val>
                                        </p:tav>
                                        <p:tav tm="100000">
                                          <p:val>
                                            <p:strVal val="#ppt_y"/>
                                          </p:val>
                                        </p:tav>
                                      </p:tavLst>
                                    </p:anim>
                                    <p:animEffect transition="in" filter="wipe(right)" prLst="gradientSize: 0.1">
                                      <p:cBhvr>
                                        <p:cTn id="51"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normAutofit/>
          </a:bodyPr>
          <a:lstStyle/>
          <a:p>
            <a:r>
              <a:rPr lang="en-US" sz="4400" dirty="0"/>
              <a:t>Focus:  Globalization</a:t>
            </a:r>
          </a:p>
        </p:txBody>
      </p:sp>
      <p:sp>
        <p:nvSpPr>
          <p:cNvPr id="25603" name="Rectangle 3"/>
          <p:cNvSpPr>
            <a:spLocks noGrp="1" noChangeArrowheads="1"/>
          </p:cNvSpPr>
          <p:nvPr>
            <p:ph sz="quarter" idx="1"/>
          </p:nvPr>
        </p:nvSpPr>
        <p:spPr/>
        <p:txBody>
          <a:bodyPr/>
          <a:lstStyle/>
          <a:p>
            <a:pPr>
              <a:buFont typeface="Wingdings" pitchFamily="2" charset="2"/>
              <a:buChar char="Ø"/>
            </a:pPr>
            <a:r>
              <a:rPr lang="en-US" dirty="0"/>
              <a:t>NCEE publication, fall 2006</a:t>
            </a:r>
          </a:p>
          <a:p>
            <a:pPr>
              <a:buFont typeface="Wingdings" pitchFamily="2" charset="2"/>
              <a:buChar char="Ø"/>
            </a:pPr>
            <a:endParaRPr lang="en-US" dirty="0"/>
          </a:p>
          <a:p>
            <a:pPr>
              <a:buFont typeface="Wingdings" pitchFamily="2" charset="2"/>
              <a:buChar char="Ø"/>
            </a:pPr>
            <a:r>
              <a:rPr lang="en-US" dirty="0"/>
              <a:t>300 pages</a:t>
            </a:r>
          </a:p>
          <a:p>
            <a:pPr>
              <a:buFont typeface="Wingdings" pitchFamily="2" charset="2"/>
              <a:buChar char="Ø"/>
            </a:pPr>
            <a:endParaRPr lang="en-US" dirty="0"/>
          </a:p>
          <a:p>
            <a:pPr>
              <a:buFont typeface="Wingdings" pitchFamily="2" charset="2"/>
              <a:buChar char="Ø"/>
            </a:pPr>
            <a:r>
              <a:rPr lang="en-US" dirty="0"/>
              <a:t>Introductory essay</a:t>
            </a:r>
          </a:p>
          <a:p>
            <a:pPr>
              <a:buFont typeface="Wingdings" pitchFamily="2" charset="2"/>
              <a:buChar char="Ø"/>
            </a:pPr>
            <a:endParaRPr lang="en-US" dirty="0"/>
          </a:p>
          <a:p>
            <a:pPr>
              <a:buFont typeface="Wingdings" pitchFamily="2" charset="2"/>
              <a:buChar char="Ø"/>
            </a:pPr>
            <a:r>
              <a:rPr lang="en-US" dirty="0"/>
              <a:t>12 student-centered lessons</a:t>
            </a:r>
          </a:p>
        </p:txBody>
      </p:sp>
      <p:pic>
        <p:nvPicPr>
          <p:cNvPr id="5122" name="Picture 2" descr="Focus: Globalization"/>
          <p:cNvPicPr>
            <a:picLocks noChangeAspect="1" noChangeArrowheads="1"/>
          </p:cNvPicPr>
          <p:nvPr/>
        </p:nvPicPr>
        <p:blipFill>
          <a:blip r:embed="rId3">
            <a:clrChange>
              <a:clrFrom>
                <a:srgbClr val="FFFFFF"/>
              </a:clrFrom>
              <a:clrTo>
                <a:srgbClr val="FFFFFF">
                  <a:alpha val="0"/>
                </a:srgbClr>
              </a:clrTo>
            </a:clrChange>
          </a:blip>
          <a:srcRect l="15151"/>
          <a:stretch>
            <a:fillRect/>
          </a:stretch>
        </p:blipFill>
        <p:spPr bwMode="auto">
          <a:xfrm>
            <a:off x="6248400" y="2286000"/>
            <a:ext cx="2057400" cy="25146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lt">
                                    <p:tmPct val="10000"/>
                                  </p:iterate>
                                  <p:childTnLst>
                                    <p:set>
                                      <p:cBhvr>
                                        <p:cTn id="6" dur="1" fill="hold">
                                          <p:stCondLst>
                                            <p:cond delay="0"/>
                                          </p:stCondLst>
                                        </p:cTn>
                                        <p:tgtEl>
                                          <p:spTgt spid="25602"/>
                                        </p:tgtEl>
                                        <p:attrNameLst>
                                          <p:attrName>style.visibility</p:attrName>
                                        </p:attrNameLst>
                                      </p:cBhvr>
                                      <p:to>
                                        <p:strVal val="visible"/>
                                      </p:to>
                                    </p:set>
                                    <p:animEffect transition="in" filter="blinds(horizontal)">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lt">
                                    <p:tmPct val="10000"/>
                                  </p:iterate>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dissolve">
                                      <p:cBhvr>
                                        <p:cTn id="12" dur="500"/>
                                        <p:tgtEl>
                                          <p:spTgt spid="256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iterate type="lt">
                                    <p:tmPct val="10000"/>
                                  </p:iterate>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dissolve">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iterate type="lt">
                                    <p:tmPct val="10000"/>
                                  </p:iterate>
                                  <p:childTnLst>
                                    <p:set>
                                      <p:cBhvr>
                                        <p:cTn id="21" dur="1" fill="hold">
                                          <p:stCondLst>
                                            <p:cond delay="0"/>
                                          </p:stCondLst>
                                        </p:cTn>
                                        <p:tgtEl>
                                          <p:spTgt spid="25603">
                                            <p:txEl>
                                              <p:pRg st="4" end="4"/>
                                            </p:txEl>
                                          </p:spTgt>
                                        </p:tgtEl>
                                        <p:attrNameLst>
                                          <p:attrName>style.visibility</p:attrName>
                                        </p:attrNameLst>
                                      </p:cBhvr>
                                      <p:to>
                                        <p:strVal val="visible"/>
                                      </p:to>
                                    </p:set>
                                    <p:animEffect transition="in" filter="dissolve">
                                      <p:cBhvr>
                                        <p:cTn id="22" dur="500"/>
                                        <p:tgtEl>
                                          <p:spTgt spid="256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iterate type="lt">
                                    <p:tmPct val="10000"/>
                                  </p:iterate>
                                  <p:childTnLst>
                                    <p:set>
                                      <p:cBhvr>
                                        <p:cTn id="26" dur="1" fill="hold">
                                          <p:stCondLst>
                                            <p:cond delay="0"/>
                                          </p:stCondLst>
                                        </p:cTn>
                                        <p:tgtEl>
                                          <p:spTgt spid="25603">
                                            <p:txEl>
                                              <p:pRg st="6" end="6"/>
                                            </p:txEl>
                                          </p:spTgt>
                                        </p:tgtEl>
                                        <p:attrNameLst>
                                          <p:attrName>style.visibility</p:attrName>
                                        </p:attrNameLst>
                                      </p:cBhvr>
                                      <p:to>
                                        <p:strVal val="visible"/>
                                      </p:to>
                                    </p:set>
                                    <p:animEffect transition="in" filter="dissolve">
                                      <p:cBhvr>
                                        <p:cTn id="27" dur="500"/>
                                        <p:tgtEl>
                                          <p:spTgt spid="2560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box(in)">
                                      <p:cBhvr>
                                        <p:cTn id="3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Grp="1" noChangeArrowheads="1"/>
          </p:cNvSpPr>
          <p:nvPr>
            <p:ph type="title"/>
          </p:nvPr>
        </p:nvSpPr>
        <p:spPr/>
        <p:txBody>
          <a:bodyPr>
            <a:normAutofit/>
          </a:bodyPr>
          <a:lstStyle/>
          <a:p>
            <a:r>
              <a:rPr lang="en-US" sz="4400" dirty="0"/>
              <a:t>Focus: Globalization</a:t>
            </a:r>
          </a:p>
        </p:txBody>
      </p:sp>
      <p:sp>
        <p:nvSpPr>
          <p:cNvPr id="88067" name="Rectangle 3"/>
          <p:cNvSpPr>
            <a:spLocks noGrp="1" noChangeArrowheads="1"/>
          </p:cNvSpPr>
          <p:nvPr>
            <p:ph sz="quarter" idx="1"/>
          </p:nvPr>
        </p:nvSpPr>
        <p:spPr/>
        <p:txBody>
          <a:bodyPr/>
          <a:lstStyle/>
          <a:p>
            <a:pPr>
              <a:lnSpc>
                <a:spcPct val="80000"/>
              </a:lnSpc>
              <a:buFont typeface="Wingdings" pitchFamily="2" charset="2"/>
              <a:buChar char="Ø"/>
            </a:pPr>
            <a:r>
              <a:rPr lang="en-US" sz="2400" dirty="0"/>
              <a:t>All lessons include:</a:t>
            </a:r>
          </a:p>
          <a:p>
            <a:pPr lvl="1">
              <a:lnSpc>
                <a:spcPct val="80000"/>
              </a:lnSpc>
            </a:pPr>
            <a:r>
              <a:rPr lang="en-US" sz="2000" dirty="0"/>
              <a:t>Lesson description</a:t>
            </a:r>
          </a:p>
          <a:p>
            <a:pPr lvl="1">
              <a:lnSpc>
                <a:spcPct val="80000"/>
              </a:lnSpc>
            </a:pPr>
            <a:r>
              <a:rPr lang="en-US" sz="2000" dirty="0"/>
              <a:t>Introductory paragraph</a:t>
            </a:r>
          </a:p>
          <a:p>
            <a:pPr lvl="1">
              <a:lnSpc>
                <a:spcPct val="80000"/>
              </a:lnSpc>
            </a:pPr>
            <a:r>
              <a:rPr lang="en-US" sz="2000" dirty="0"/>
              <a:t>List of concepts</a:t>
            </a:r>
          </a:p>
          <a:p>
            <a:pPr lvl="1">
              <a:lnSpc>
                <a:spcPct val="80000"/>
              </a:lnSpc>
            </a:pPr>
            <a:r>
              <a:rPr lang="en-US" sz="2000" dirty="0"/>
              <a:t>Voluntary National Content Standards in Economics</a:t>
            </a:r>
          </a:p>
          <a:p>
            <a:pPr lvl="1">
              <a:lnSpc>
                <a:spcPct val="80000"/>
              </a:lnSpc>
            </a:pPr>
            <a:r>
              <a:rPr lang="en-US" sz="2000" dirty="0"/>
              <a:t>Benchmarks</a:t>
            </a:r>
          </a:p>
          <a:p>
            <a:pPr lvl="1">
              <a:lnSpc>
                <a:spcPct val="80000"/>
              </a:lnSpc>
            </a:pPr>
            <a:r>
              <a:rPr lang="en-US" sz="2000" dirty="0"/>
              <a:t>Learning Objectives</a:t>
            </a:r>
          </a:p>
          <a:p>
            <a:pPr lvl="1">
              <a:lnSpc>
                <a:spcPct val="80000"/>
              </a:lnSpc>
            </a:pPr>
            <a:r>
              <a:rPr lang="en-US" sz="2000" dirty="0"/>
              <a:t>Estimated time required</a:t>
            </a:r>
          </a:p>
          <a:p>
            <a:pPr lvl="1">
              <a:lnSpc>
                <a:spcPct val="80000"/>
              </a:lnSpc>
            </a:pPr>
            <a:r>
              <a:rPr lang="en-US" sz="2000" dirty="0"/>
              <a:t>Materials—Visuals and handouts</a:t>
            </a:r>
          </a:p>
          <a:p>
            <a:pPr lvl="1">
              <a:lnSpc>
                <a:spcPct val="80000"/>
              </a:lnSpc>
            </a:pPr>
            <a:r>
              <a:rPr lang="en-US" sz="2000" dirty="0"/>
              <a:t>Procedures</a:t>
            </a:r>
          </a:p>
          <a:p>
            <a:pPr lvl="1">
              <a:lnSpc>
                <a:spcPct val="80000"/>
              </a:lnSpc>
            </a:pPr>
            <a:r>
              <a:rPr lang="en-US" sz="2000" dirty="0"/>
              <a:t>Assessment activities</a:t>
            </a:r>
          </a:p>
        </p:txBody>
      </p:sp>
      <p:pic>
        <p:nvPicPr>
          <p:cNvPr id="5121" name="Picture 1" descr="C:\Documents and Settings\amoore\Local Settings\Temporary Internet Files\Content.IE5\IDAVGBY1\MPj03877900000[1].jpg"/>
          <p:cNvPicPr>
            <a:picLocks noChangeAspect="1" noChangeArrowheads="1"/>
          </p:cNvPicPr>
          <p:nvPr/>
        </p:nvPicPr>
        <p:blipFill>
          <a:blip r:embed="rId3"/>
          <a:srcRect/>
          <a:stretch>
            <a:fillRect/>
          </a:stretch>
        </p:blipFill>
        <p:spPr bwMode="auto">
          <a:xfrm>
            <a:off x="5638800" y="3200400"/>
            <a:ext cx="2609088" cy="365760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strips(upLeft)">
                                      <p:cBhvr>
                                        <p:cTn id="7" dur="3000"/>
                                        <p:tgtEl>
                                          <p:spTgt spid="880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1"/>
                                        </p:tgtEl>
                                        <p:attrNameLst>
                                          <p:attrName>style.visibility</p:attrName>
                                        </p:attrNameLst>
                                      </p:cBhvr>
                                      <p:to>
                                        <p:strVal val="visible"/>
                                      </p:to>
                                    </p:set>
                                    <p:animEffect transition="in" filter="blinds(horizontal)">
                                      <p:cBhvr>
                                        <p:cTn id="12" dur="500"/>
                                        <p:tgtEl>
                                          <p:spTgt spid="512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88067">
                                            <p:txEl>
                                              <p:pRg st="0" end="0"/>
                                            </p:txEl>
                                          </p:spTgt>
                                        </p:tgtEl>
                                        <p:attrNameLst>
                                          <p:attrName>style.visibility</p:attrName>
                                        </p:attrNameLst>
                                      </p:cBhvr>
                                      <p:to>
                                        <p:strVal val="visible"/>
                                      </p:to>
                                    </p:set>
                                    <p:animEffect transition="in" filter="wedge">
                                      <p:cBhvr>
                                        <p:cTn id="17" dur="2000"/>
                                        <p:tgtEl>
                                          <p:spTgt spid="88067">
                                            <p:txEl>
                                              <p:pRg st="0" end="0"/>
                                            </p:txEl>
                                          </p:spTgt>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88067">
                                            <p:txEl>
                                              <p:pRg st="1" end="1"/>
                                            </p:txEl>
                                          </p:spTgt>
                                        </p:tgtEl>
                                        <p:attrNameLst>
                                          <p:attrName>style.visibility</p:attrName>
                                        </p:attrNameLst>
                                      </p:cBhvr>
                                      <p:to>
                                        <p:strVal val="visible"/>
                                      </p:to>
                                    </p:set>
                                    <p:animEffect transition="in" filter="wedge">
                                      <p:cBhvr>
                                        <p:cTn id="20" dur="2000"/>
                                        <p:tgtEl>
                                          <p:spTgt spid="88067">
                                            <p:txEl>
                                              <p:pRg st="1" end="1"/>
                                            </p:txEl>
                                          </p:spTgt>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88067">
                                            <p:txEl>
                                              <p:pRg st="2" end="2"/>
                                            </p:txEl>
                                          </p:spTgt>
                                        </p:tgtEl>
                                        <p:attrNameLst>
                                          <p:attrName>style.visibility</p:attrName>
                                        </p:attrNameLst>
                                      </p:cBhvr>
                                      <p:to>
                                        <p:strVal val="visible"/>
                                      </p:to>
                                    </p:set>
                                    <p:animEffect transition="in" filter="wedge">
                                      <p:cBhvr>
                                        <p:cTn id="23" dur="2000"/>
                                        <p:tgtEl>
                                          <p:spTgt spid="88067">
                                            <p:txEl>
                                              <p:pRg st="2" end="2"/>
                                            </p:txEl>
                                          </p:spTgt>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88067">
                                            <p:txEl>
                                              <p:pRg st="3" end="3"/>
                                            </p:txEl>
                                          </p:spTgt>
                                        </p:tgtEl>
                                        <p:attrNameLst>
                                          <p:attrName>style.visibility</p:attrName>
                                        </p:attrNameLst>
                                      </p:cBhvr>
                                      <p:to>
                                        <p:strVal val="visible"/>
                                      </p:to>
                                    </p:set>
                                    <p:animEffect transition="in" filter="wedge">
                                      <p:cBhvr>
                                        <p:cTn id="26" dur="2000"/>
                                        <p:tgtEl>
                                          <p:spTgt spid="88067">
                                            <p:txEl>
                                              <p:pRg st="3" end="3"/>
                                            </p:txEl>
                                          </p:spTgt>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88067">
                                            <p:txEl>
                                              <p:pRg st="4" end="4"/>
                                            </p:txEl>
                                          </p:spTgt>
                                        </p:tgtEl>
                                        <p:attrNameLst>
                                          <p:attrName>style.visibility</p:attrName>
                                        </p:attrNameLst>
                                      </p:cBhvr>
                                      <p:to>
                                        <p:strVal val="visible"/>
                                      </p:to>
                                    </p:set>
                                    <p:animEffect transition="in" filter="wedge">
                                      <p:cBhvr>
                                        <p:cTn id="29" dur="2000"/>
                                        <p:tgtEl>
                                          <p:spTgt spid="88067">
                                            <p:txEl>
                                              <p:pRg st="4" end="4"/>
                                            </p:txEl>
                                          </p:spTgt>
                                        </p:tgtEl>
                                      </p:cBhvr>
                                    </p:animEffect>
                                  </p:childTnLst>
                                </p:cTn>
                              </p:par>
                              <p:par>
                                <p:cTn id="30" presetID="20" presetClass="entr" presetSubtype="0" fill="hold" grpId="0" nodeType="withEffect">
                                  <p:stCondLst>
                                    <p:cond delay="0"/>
                                  </p:stCondLst>
                                  <p:childTnLst>
                                    <p:set>
                                      <p:cBhvr>
                                        <p:cTn id="31" dur="1" fill="hold">
                                          <p:stCondLst>
                                            <p:cond delay="0"/>
                                          </p:stCondLst>
                                        </p:cTn>
                                        <p:tgtEl>
                                          <p:spTgt spid="88067">
                                            <p:txEl>
                                              <p:pRg st="5" end="5"/>
                                            </p:txEl>
                                          </p:spTgt>
                                        </p:tgtEl>
                                        <p:attrNameLst>
                                          <p:attrName>style.visibility</p:attrName>
                                        </p:attrNameLst>
                                      </p:cBhvr>
                                      <p:to>
                                        <p:strVal val="visible"/>
                                      </p:to>
                                    </p:set>
                                    <p:animEffect transition="in" filter="wedge">
                                      <p:cBhvr>
                                        <p:cTn id="32" dur="2000"/>
                                        <p:tgtEl>
                                          <p:spTgt spid="88067">
                                            <p:txEl>
                                              <p:pRg st="5" end="5"/>
                                            </p:txEl>
                                          </p:spTgt>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88067">
                                            <p:txEl>
                                              <p:pRg st="6" end="6"/>
                                            </p:txEl>
                                          </p:spTgt>
                                        </p:tgtEl>
                                        <p:attrNameLst>
                                          <p:attrName>style.visibility</p:attrName>
                                        </p:attrNameLst>
                                      </p:cBhvr>
                                      <p:to>
                                        <p:strVal val="visible"/>
                                      </p:to>
                                    </p:set>
                                    <p:animEffect transition="in" filter="wedge">
                                      <p:cBhvr>
                                        <p:cTn id="35" dur="2000"/>
                                        <p:tgtEl>
                                          <p:spTgt spid="88067">
                                            <p:txEl>
                                              <p:pRg st="6" end="6"/>
                                            </p:txEl>
                                          </p:spTgt>
                                        </p:tgtEl>
                                      </p:cBhvr>
                                    </p:animEffect>
                                  </p:childTnLst>
                                </p:cTn>
                              </p:par>
                              <p:par>
                                <p:cTn id="36" presetID="20" presetClass="entr" presetSubtype="0" fill="hold" grpId="0" nodeType="withEffect">
                                  <p:stCondLst>
                                    <p:cond delay="0"/>
                                  </p:stCondLst>
                                  <p:childTnLst>
                                    <p:set>
                                      <p:cBhvr>
                                        <p:cTn id="37" dur="1" fill="hold">
                                          <p:stCondLst>
                                            <p:cond delay="0"/>
                                          </p:stCondLst>
                                        </p:cTn>
                                        <p:tgtEl>
                                          <p:spTgt spid="88067">
                                            <p:txEl>
                                              <p:pRg st="7" end="7"/>
                                            </p:txEl>
                                          </p:spTgt>
                                        </p:tgtEl>
                                        <p:attrNameLst>
                                          <p:attrName>style.visibility</p:attrName>
                                        </p:attrNameLst>
                                      </p:cBhvr>
                                      <p:to>
                                        <p:strVal val="visible"/>
                                      </p:to>
                                    </p:set>
                                    <p:animEffect transition="in" filter="wedge">
                                      <p:cBhvr>
                                        <p:cTn id="38" dur="2000"/>
                                        <p:tgtEl>
                                          <p:spTgt spid="88067">
                                            <p:txEl>
                                              <p:pRg st="7" end="7"/>
                                            </p:txEl>
                                          </p:spTgt>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88067">
                                            <p:txEl>
                                              <p:pRg st="8" end="8"/>
                                            </p:txEl>
                                          </p:spTgt>
                                        </p:tgtEl>
                                        <p:attrNameLst>
                                          <p:attrName>style.visibility</p:attrName>
                                        </p:attrNameLst>
                                      </p:cBhvr>
                                      <p:to>
                                        <p:strVal val="visible"/>
                                      </p:to>
                                    </p:set>
                                    <p:animEffect transition="in" filter="wedge">
                                      <p:cBhvr>
                                        <p:cTn id="41" dur="2000"/>
                                        <p:tgtEl>
                                          <p:spTgt spid="88067">
                                            <p:txEl>
                                              <p:pRg st="8" end="8"/>
                                            </p:txEl>
                                          </p:spTgt>
                                        </p:tgtEl>
                                      </p:cBhvr>
                                    </p:animEffect>
                                  </p:childTnLst>
                                </p:cTn>
                              </p:par>
                              <p:par>
                                <p:cTn id="42" presetID="20" presetClass="entr" presetSubtype="0" fill="hold" grpId="0" nodeType="withEffect">
                                  <p:stCondLst>
                                    <p:cond delay="0"/>
                                  </p:stCondLst>
                                  <p:childTnLst>
                                    <p:set>
                                      <p:cBhvr>
                                        <p:cTn id="43" dur="1" fill="hold">
                                          <p:stCondLst>
                                            <p:cond delay="0"/>
                                          </p:stCondLst>
                                        </p:cTn>
                                        <p:tgtEl>
                                          <p:spTgt spid="88067">
                                            <p:txEl>
                                              <p:pRg st="9" end="9"/>
                                            </p:txEl>
                                          </p:spTgt>
                                        </p:tgtEl>
                                        <p:attrNameLst>
                                          <p:attrName>style.visibility</p:attrName>
                                        </p:attrNameLst>
                                      </p:cBhvr>
                                      <p:to>
                                        <p:strVal val="visible"/>
                                      </p:to>
                                    </p:set>
                                    <p:animEffect transition="in" filter="wedge">
                                      <p:cBhvr>
                                        <p:cTn id="44" dur="2000"/>
                                        <p:tgtEl>
                                          <p:spTgt spid="88067">
                                            <p:txEl>
                                              <p:pRg st="9" end="9"/>
                                            </p:txEl>
                                          </p:spTgt>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88067">
                                            <p:txEl>
                                              <p:pRg st="10" end="10"/>
                                            </p:txEl>
                                          </p:spTgt>
                                        </p:tgtEl>
                                        <p:attrNameLst>
                                          <p:attrName>style.visibility</p:attrName>
                                        </p:attrNameLst>
                                      </p:cBhvr>
                                      <p:to>
                                        <p:strVal val="visible"/>
                                      </p:to>
                                    </p:set>
                                    <p:animEffect transition="in" filter="wedge">
                                      <p:cBhvr>
                                        <p:cTn id="47" dur="2000"/>
                                        <p:tgtEl>
                                          <p:spTgt spid="880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normAutofit/>
          </a:bodyPr>
          <a:lstStyle/>
          <a:p>
            <a:r>
              <a:rPr lang="en-US" sz="4400" dirty="0"/>
              <a:t>Globalization</a:t>
            </a:r>
          </a:p>
        </p:txBody>
      </p:sp>
      <p:sp>
        <p:nvSpPr>
          <p:cNvPr id="27651" name="Rectangle 3"/>
          <p:cNvSpPr>
            <a:spLocks noGrp="1" noChangeArrowheads="1"/>
          </p:cNvSpPr>
          <p:nvPr>
            <p:ph sz="quarter" idx="1"/>
          </p:nvPr>
        </p:nvSpPr>
        <p:spPr/>
        <p:txBody>
          <a:bodyPr/>
          <a:lstStyle/>
          <a:p>
            <a:endParaRPr lang="en-US" dirty="0"/>
          </a:p>
          <a:p>
            <a:pPr>
              <a:buFont typeface="Wingdings" pitchFamily="2" charset="2"/>
              <a:buChar char="Ø"/>
            </a:pPr>
            <a:r>
              <a:rPr lang="en-US" dirty="0"/>
              <a:t>The term was popularized by Theodore Levitt in his article, “Globalization of Markets”, published in the Harvard Business Review, 1983, May-June issue.</a:t>
            </a:r>
          </a:p>
        </p:txBody>
      </p:sp>
      <p:pic>
        <p:nvPicPr>
          <p:cNvPr id="41986" name="Picture 2" descr="http://www.alumni.hbs.edu/bulletin/2006/september/img/levitt.jpg"/>
          <p:cNvPicPr>
            <a:picLocks noChangeAspect="1" noChangeArrowheads="1"/>
          </p:cNvPicPr>
          <p:nvPr/>
        </p:nvPicPr>
        <p:blipFill>
          <a:blip r:embed="rId3"/>
          <a:srcRect/>
          <a:stretch>
            <a:fillRect/>
          </a:stretch>
        </p:blipFill>
        <p:spPr bwMode="auto">
          <a:xfrm>
            <a:off x="4953000" y="3657600"/>
            <a:ext cx="2286000" cy="278354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0"/>
                                  </p:iterate>
                                  <p:childTnLst>
                                    <p:set>
                                      <p:cBhvr>
                                        <p:cTn id="6" dur="1" fill="hold">
                                          <p:stCondLst>
                                            <p:cond delay="0"/>
                                          </p:stCondLst>
                                        </p:cTn>
                                        <p:tgtEl>
                                          <p:spTgt spid="27650"/>
                                        </p:tgtEl>
                                        <p:attrNameLst>
                                          <p:attrName>style.visibility</p:attrName>
                                        </p:attrNameLst>
                                      </p:cBhvr>
                                      <p:to>
                                        <p:strVal val="visible"/>
                                      </p:to>
                                    </p:set>
                                  </p:childTnLst>
                                </p:cTn>
                              </p:par>
                            </p:childTnLst>
                          </p:cTn>
                        </p:par>
                        <p:par>
                          <p:cTn id="7" fill="hold">
                            <p:stCondLst>
                              <p:cond delay="0"/>
                            </p:stCondLst>
                            <p:childTnLst>
                              <p:par>
                                <p:cTn id="8" presetID="12" presetClass="path" presetSubtype="0" accel="50000" decel="50000" fill="hold" grpId="0" nodeType="afterEffect">
                                  <p:stCondLst>
                                    <p:cond delay="0"/>
                                  </p:stCondLst>
                                  <p:iterate type="lt">
                                    <p:tmPct val="10000"/>
                                  </p:iterate>
                                  <p:childTnLst>
                                    <p:animMotion origin="layout" path="M 0 0  C 0.03 -0.05067  0.075 -0.08267  0.125 -0.08267  C 0.175 -0.08267  0.22 -0.05067  0.25 0  C 0.22 0.05067  0.175 0.08267  0.125 0.08267  C 0.075 0.08267  0.03 0.05067  0 0  Z" pathEditMode="relative" ptsTypes="">
                                      <p:cBhvr>
                                        <p:cTn id="9" dur="2000" fill="hold"/>
                                        <p:tgtEl>
                                          <p:spTgt spid="27650"/>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7651">
                                            <p:txEl>
                                              <p:pRg st="1" end="1"/>
                                            </p:txEl>
                                          </p:spTgt>
                                        </p:tgtEl>
                                        <p:attrNameLst>
                                          <p:attrName>style.visibility</p:attrName>
                                        </p:attrNameLst>
                                      </p:cBhvr>
                                      <p:to>
                                        <p:strVal val="visible"/>
                                      </p:to>
                                    </p:set>
                                    <p:anim calcmode="discrete" valueType="clr">
                                      <p:cBhvr override="childStyle">
                                        <p:cTn id="14" dur="80"/>
                                        <p:tgtEl>
                                          <p:spTgt spid="2765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7651">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7651">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1986"/>
                                        </p:tgtEl>
                                        <p:attrNameLst>
                                          <p:attrName>style.visibility</p:attrName>
                                        </p:attrNameLst>
                                      </p:cBhvr>
                                      <p:to>
                                        <p:strVal val="visible"/>
                                      </p:to>
                                    </p:set>
                                    <p:animScale>
                                      <p:cBhvr>
                                        <p:cTn id="21" dur="1000" decel="50000" fill="hold">
                                          <p:stCondLst>
                                            <p:cond delay="0"/>
                                          </p:stCondLst>
                                        </p:cTn>
                                        <p:tgtEl>
                                          <p:spTgt spid="419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1986"/>
                                        </p:tgtEl>
                                        <p:attrNameLst>
                                          <p:attrName>ppt_x</p:attrName>
                                          <p:attrName>ppt_y</p:attrName>
                                        </p:attrNameLst>
                                      </p:cBhvr>
                                    </p:animMotion>
                                    <p:animEffect transition="in" filter="fade">
                                      <p:cBhvr>
                                        <p:cTn id="23" dur="10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0" grpId="1"/>
      <p:bldP spid="2765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normAutofit/>
          </a:bodyPr>
          <a:lstStyle/>
          <a:p>
            <a:r>
              <a:rPr lang="en-US" sz="4400" dirty="0"/>
              <a:t>Other resources</a:t>
            </a:r>
          </a:p>
        </p:txBody>
      </p:sp>
      <p:sp>
        <p:nvSpPr>
          <p:cNvPr id="26627" name="Rectangle 3"/>
          <p:cNvSpPr>
            <a:spLocks noGrp="1" noChangeArrowheads="1"/>
          </p:cNvSpPr>
          <p:nvPr>
            <p:ph sz="quarter" idx="1"/>
          </p:nvPr>
        </p:nvSpPr>
        <p:spPr>
          <a:xfrm>
            <a:off x="533400" y="1371600"/>
            <a:ext cx="8229600" cy="4709160"/>
          </a:xfrm>
        </p:spPr>
        <p:txBody>
          <a:bodyPr/>
          <a:lstStyle/>
          <a:p>
            <a:endParaRPr lang="en-US" dirty="0"/>
          </a:p>
          <a:p>
            <a:pPr>
              <a:buFont typeface="Wingdings" pitchFamily="2" charset="2"/>
              <a:buChar char="Ø"/>
            </a:pPr>
            <a:r>
              <a:rPr lang="en-US" dirty="0">
                <a:hlinkClick r:id="rId3"/>
              </a:rPr>
              <a:t>www.econedlink.net</a:t>
            </a:r>
            <a:endParaRPr lang="en-US" dirty="0"/>
          </a:p>
          <a:p>
            <a:pPr>
              <a:buFont typeface="Wingdings" pitchFamily="2" charset="2"/>
              <a:buChar char="Ø"/>
            </a:pPr>
            <a:r>
              <a:rPr lang="en-US" dirty="0">
                <a:hlinkClick r:id="rId4"/>
              </a:rPr>
              <a:t>www.globalization101.org</a:t>
            </a:r>
            <a:endParaRPr lang="en-US" dirty="0"/>
          </a:p>
          <a:p>
            <a:pPr>
              <a:buFont typeface="Wingdings" pitchFamily="2" charset="2"/>
              <a:buChar char="Ø"/>
            </a:pPr>
            <a:r>
              <a:rPr lang="en-US" dirty="0">
                <a:hlinkClick r:id="rId5"/>
              </a:rPr>
              <a:t>www.worldbank.org</a:t>
            </a:r>
            <a:endParaRPr lang="en-US" dirty="0"/>
          </a:p>
          <a:p>
            <a:pPr>
              <a:buFont typeface="Wingdings" pitchFamily="2" charset="2"/>
              <a:buChar char="Ø"/>
            </a:pPr>
            <a:r>
              <a:rPr lang="en-US" dirty="0">
                <a:hlinkClick r:id="rId6"/>
              </a:rPr>
              <a:t>www.imf.org</a:t>
            </a:r>
            <a:endParaRPr lang="en-US" dirty="0"/>
          </a:p>
          <a:p>
            <a:pPr>
              <a:buFont typeface="Wingdings" pitchFamily="2" charset="2"/>
              <a:buChar char="Ø"/>
            </a:pPr>
            <a:r>
              <a:rPr lang="en-US" dirty="0" smtClean="0">
                <a:hlinkClick r:id="rId7"/>
              </a:rPr>
              <a:t>www.atkearney.com</a:t>
            </a:r>
            <a:endParaRPr lang="en-US" dirty="0" smtClean="0"/>
          </a:p>
          <a:p>
            <a:pPr>
              <a:buFont typeface="Wingdings" pitchFamily="2" charset="2"/>
              <a:buChar char="Ø"/>
            </a:pPr>
            <a:r>
              <a:rPr lang="en-US" dirty="0" smtClean="0">
                <a:hlinkClick r:id="rId8"/>
              </a:rPr>
              <a:t>www.heifer.org</a:t>
            </a:r>
            <a:r>
              <a:rPr lang="en-US" dirty="0" smtClean="0"/>
              <a:t> </a:t>
            </a:r>
            <a:endParaRPr lang="en-US" dirty="0"/>
          </a:p>
          <a:p>
            <a:endParaRPr lang="en-US" dirty="0"/>
          </a:p>
        </p:txBody>
      </p:sp>
      <p:pic>
        <p:nvPicPr>
          <p:cNvPr id="2050" name="Picture 2" descr="http://students.ou.edu/P/Charlie.R.Potter-1/globe.jpg"/>
          <p:cNvPicPr>
            <a:picLocks noChangeAspect="1" noChangeArrowheads="1"/>
          </p:cNvPicPr>
          <p:nvPr/>
        </p:nvPicPr>
        <p:blipFill>
          <a:blip r:embed="rId9"/>
          <a:srcRect/>
          <a:stretch>
            <a:fillRect/>
          </a:stretch>
        </p:blipFill>
        <p:spPr bwMode="auto">
          <a:xfrm>
            <a:off x="4953000" y="3048000"/>
            <a:ext cx="3809998" cy="3810000"/>
          </a:xfrm>
          <a:prstGeom prst="rect">
            <a:avLst/>
          </a:prstGeom>
          <a:ln>
            <a:noFill/>
          </a:ln>
          <a:effectLst>
            <a:softEdge rad="112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out)">
                                      <p:cBhvr>
                                        <p:cTn id="7" dur="20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amond(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Effect transition="in" filter="wipe(down)">
                                      <p:cBhvr>
                                        <p:cTn id="17" dur="500"/>
                                        <p:tgtEl>
                                          <p:spTgt spid="266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627">
                                            <p:txEl>
                                              <p:pRg st="2" end="2"/>
                                            </p:txEl>
                                          </p:spTgt>
                                        </p:tgtEl>
                                        <p:attrNameLst>
                                          <p:attrName>style.visibility</p:attrName>
                                        </p:attrNameLst>
                                      </p:cBhvr>
                                      <p:to>
                                        <p:strVal val="visible"/>
                                      </p:to>
                                    </p:set>
                                    <p:animEffect transition="in" filter="wipe(down)">
                                      <p:cBhvr>
                                        <p:cTn id="22" dur="500"/>
                                        <p:tgtEl>
                                          <p:spTgt spid="266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627">
                                            <p:txEl>
                                              <p:pRg st="3" end="3"/>
                                            </p:txEl>
                                          </p:spTgt>
                                        </p:tgtEl>
                                        <p:attrNameLst>
                                          <p:attrName>style.visibility</p:attrName>
                                        </p:attrNameLst>
                                      </p:cBhvr>
                                      <p:to>
                                        <p:strVal val="visible"/>
                                      </p:to>
                                    </p:set>
                                    <p:animEffect transition="in" filter="wipe(down)">
                                      <p:cBhvr>
                                        <p:cTn id="27" dur="500"/>
                                        <p:tgtEl>
                                          <p:spTgt spid="266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627">
                                            <p:txEl>
                                              <p:pRg st="4" end="4"/>
                                            </p:txEl>
                                          </p:spTgt>
                                        </p:tgtEl>
                                        <p:attrNameLst>
                                          <p:attrName>style.visibility</p:attrName>
                                        </p:attrNameLst>
                                      </p:cBhvr>
                                      <p:to>
                                        <p:strVal val="visible"/>
                                      </p:to>
                                    </p:set>
                                    <p:animEffect transition="in" filter="wipe(down)">
                                      <p:cBhvr>
                                        <p:cTn id="32" dur="500"/>
                                        <p:tgtEl>
                                          <p:spTgt spid="2662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Effect transition="in" filter="wipe(down)">
                                      <p:cBhvr>
                                        <p:cTn id="37" dur="500"/>
                                        <p:tgtEl>
                                          <p:spTgt spid="2662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627">
                                            <p:txEl>
                                              <p:pRg st="6" end="6"/>
                                            </p:txEl>
                                          </p:spTgt>
                                        </p:tgtEl>
                                        <p:attrNameLst>
                                          <p:attrName>style.visibility</p:attrName>
                                        </p:attrNameLst>
                                      </p:cBhvr>
                                      <p:to>
                                        <p:strVal val="visible"/>
                                      </p:to>
                                    </p:set>
                                    <p:animEffect transition="in" filter="wipe(down)">
                                      <p:cBhvr>
                                        <p:cTn id="42" dur="5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p:txBody>
          <a:bodyPr>
            <a:noAutofit/>
          </a:bodyPr>
          <a:lstStyle/>
          <a:p>
            <a:r>
              <a:rPr lang="en-US" sz="3600" dirty="0"/>
              <a:t>Appendix A: Critics of Globalization and IMF</a:t>
            </a:r>
          </a:p>
        </p:txBody>
      </p:sp>
      <p:sp>
        <p:nvSpPr>
          <p:cNvPr id="89091" name="Rectangle 3"/>
          <p:cNvSpPr>
            <a:spLocks noGrp="1" noChangeArrowheads="1"/>
          </p:cNvSpPr>
          <p:nvPr>
            <p:ph sz="quarter" idx="1"/>
          </p:nvPr>
        </p:nvSpPr>
        <p:spPr/>
        <p:txBody>
          <a:bodyPr/>
          <a:lstStyle/>
          <a:p>
            <a:pPr>
              <a:buFont typeface="Wingdings" pitchFamily="2" charset="2"/>
              <a:buChar char="Ø"/>
            </a:pPr>
            <a:r>
              <a:rPr lang="en-US" dirty="0" err="1"/>
              <a:t>Stiglitz</a:t>
            </a:r>
            <a:r>
              <a:rPr lang="en-US" dirty="0"/>
              <a:t> and others have raised serious questions about:</a:t>
            </a:r>
          </a:p>
          <a:p>
            <a:endParaRPr lang="en-US" dirty="0"/>
          </a:p>
          <a:p>
            <a:pPr>
              <a:buFont typeface="Wingdings" pitchFamily="2" charset="2"/>
              <a:buNone/>
            </a:pPr>
            <a:r>
              <a:rPr lang="en-US" dirty="0"/>
              <a:t>              International Monetary Fund</a:t>
            </a:r>
          </a:p>
          <a:p>
            <a:endParaRPr lang="en-US" dirty="0"/>
          </a:p>
        </p:txBody>
      </p:sp>
      <p:pic>
        <p:nvPicPr>
          <p:cNvPr id="9219" name="Picture 3" descr="C:\Documents and Settings\amoore\Local Settings\Temporary Internet Files\Content.IE5\RJ0NWO0F\MCj03562130000[1].wmf"/>
          <p:cNvPicPr>
            <a:picLocks noChangeAspect="1" noChangeArrowheads="1"/>
          </p:cNvPicPr>
          <p:nvPr/>
        </p:nvPicPr>
        <p:blipFill>
          <a:blip r:embed="rId3"/>
          <a:srcRect/>
          <a:stretch>
            <a:fillRect/>
          </a:stretch>
        </p:blipFill>
        <p:spPr bwMode="auto">
          <a:xfrm>
            <a:off x="6400800" y="3429000"/>
            <a:ext cx="2213153" cy="2784919"/>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89090"/>
                                        </p:tgtEl>
                                        <p:attrNameLst>
                                          <p:attrName>style.visibility</p:attrName>
                                        </p:attrNameLst>
                                      </p:cBhvr>
                                      <p:to>
                                        <p:strVal val="visible"/>
                                      </p:to>
                                    </p:set>
                                    <p:animEffect transition="in" filter="fade">
                                      <p:cBhvr>
                                        <p:cTn id="7" dur="2000"/>
                                        <p:tgtEl>
                                          <p:spTgt spid="8909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89091">
                                            <p:txEl>
                                              <p:pRg st="0" end="0"/>
                                            </p:txEl>
                                          </p:spTgt>
                                        </p:tgtEl>
                                        <p:attrNameLst>
                                          <p:attrName>style.visibility</p:attrName>
                                        </p:attrNameLst>
                                      </p:cBhvr>
                                      <p:to>
                                        <p:strVal val="visible"/>
                                      </p:to>
                                    </p:set>
                                    <p:animEffect transition="in" filter="wheel(4)">
                                      <p:cBhvr>
                                        <p:cTn id="12" dur="2000"/>
                                        <p:tgtEl>
                                          <p:spTgt spid="890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219"/>
                                        </p:tgtEl>
                                        <p:attrNameLst>
                                          <p:attrName>style.visibility</p:attrName>
                                        </p:attrNameLst>
                                      </p:cBhvr>
                                      <p:to>
                                        <p:strVal val="visible"/>
                                      </p:to>
                                    </p:set>
                                    <p:animEffect transition="in" filter="wheel(4)">
                                      <p:cBhvr>
                                        <p:cTn id="17" dur="2000"/>
                                        <p:tgtEl>
                                          <p:spTgt spid="921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89091">
                                            <p:txEl>
                                              <p:pRg st="2" end="2"/>
                                            </p:txEl>
                                          </p:spTgt>
                                        </p:tgtEl>
                                        <p:attrNameLst>
                                          <p:attrName>style.visibility</p:attrName>
                                        </p:attrNameLst>
                                      </p:cBhvr>
                                      <p:to>
                                        <p:strVal val="visible"/>
                                      </p:to>
                                    </p:set>
                                    <p:animEffect transition="in" filter="wheel(4)">
                                      <p:cBhvr>
                                        <p:cTn id="22" dur="2000"/>
                                        <p:tgtEl>
                                          <p:spTgt spid="89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p:cNvSpPr>
            <a:spLocks noGrp="1" noChangeArrowheads="1"/>
          </p:cNvSpPr>
          <p:nvPr>
            <p:ph type="title"/>
          </p:nvPr>
        </p:nvSpPr>
        <p:spPr>
          <a:xfrm>
            <a:off x="228600" y="274638"/>
            <a:ext cx="8610600" cy="1143000"/>
          </a:xfrm>
        </p:spPr>
        <p:txBody>
          <a:bodyPr>
            <a:noAutofit/>
          </a:bodyPr>
          <a:lstStyle/>
          <a:p>
            <a:r>
              <a:rPr lang="en-US" sz="4000" dirty="0"/>
              <a:t>Critics of Globalization and IMF</a:t>
            </a:r>
          </a:p>
        </p:txBody>
      </p:sp>
      <p:sp>
        <p:nvSpPr>
          <p:cNvPr id="93187" name="Rectangle 3"/>
          <p:cNvSpPr>
            <a:spLocks noGrp="1" noChangeArrowheads="1"/>
          </p:cNvSpPr>
          <p:nvPr>
            <p:ph sz="quarter" idx="1"/>
          </p:nvPr>
        </p:nvSpPr>
        <p:spPr/>
        <p:txBody>
          <a:bodyPr/>
          <a:lstStyle/>
          <a:p>
            <a:pPr>
              <a:lnSpc>
                <a:spcPct val="80000"/>
              </a:lnSpc>
              <a:buFont typeface="Wingdings" pitchFamily="2" charset="2"/>
              <a:buChar char="Ø"/>
            </a:pPr>
            <a:r>
              <a:rPr lang="en-US" sz="2400" dirty="0"/>
              <a:t>Asks governments to give up the ability to run fiscal deficits</a:t>
            </a:r>
          </a:p>
          <a:p>
            <a:pPr>
              <a:lnSpc>
                <a:spcPct val="80000"/>
              </a:lnSpc>
              <a:buFont typeface="Wingdings" pitchFamily="2" charset="2"/>
              <a:buChar char="Ø"/>
            </a:pPr>
            <a:endParaRPr lang="en-US" sz="2400" dirty="0"/>
          </a:p>
          <a:p>
            <a:pPr>
              <a:lnSpc>
                <a:spcPct val="80000"/>
              </a:lnSpc>
              <a:buFont typeface="Wingdings" pitchFamily="2" charset="2"/>
              <a:buChar char="Ø"/>
            </a:pPr>
            <a:r>
              <a:rPr lang="en-US" sz="2400" dirty="0"/>
              <a:t>Budget cuts often reduce/eliminate assistance program</a:t>
            </a:r>
          </a:p>
          <a:p>
            <a:pPr>
              <a:lnSpc>
                <a:spcPct val="80000"/>
              </a:lnSpc>
              <a:buFont typeface="Wingdings" pitchFamily="2" charset="2"/>
              <a:buChar char="Ø"/>
            </a:pPr>
            <a:endParaRPr lang="en-US" sz="2400" dirty="0"/>
          </a:p>
          <a:p>
            <a:pPr>
              <a:lnSpc>
                <a:spcPct val="80000"/>
              </a:lnSpc>
              <a:buFont typeface="Wingdings" pitchFamily="2" charset="2"/>
              <a:buChar char="Ø"/>
            </a:pPr>
            <a:r>
              <a:rPr lang="en-US" sz="2400" dirty="0"/>
              <a:t>Multinational Banks who lend, often benefit by eliminating risk of loan defaults.</a:t>
            </a:r>
          </a:p>
          <a:p>
            <a:pPr>
              <a:lnSpc>
                <a:spcPct val="80000"/>
              </a:lnSpc>
              <a:buFont typeface="Wingdings" pitchFamily="2" charset="2"/>
              <a:buChar char="Ø"/>
            </a:pPr>
            <a:endParaRPr lang="en-US" sz="2400" dirty="0"/>
          </a:p>
          <a:p>
            <a:pPr>
              <a:lnSpc>
                <a:spcPct val="80000"/>
              </a:lnSpc>
              <a:buFont typeface="Wingdings" pitchFamily="2" charset="2"/>
              <a:buChar char="Ø"/>
            </a:pPr>
            <a:r>
              <a:rPr lang="en-US" sz="2400" dirty="0"/>
              <a:t>Recovery in many countries is slow.</a:t>
            </a:r>
          </a:p>
        </p:txBody>
      </p:sp>
      <p:pic>
        <p:nvPicPr>
          <p:cNvPr id="13314" name="Picture 2" descr="C:\Documents and Settings\amoore\Local Settings\Temporary Internet Files\Content.IE5\85U7O1EB\MPj0409268000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96000" y="3962400"/>
            <a:ext cx="2590800" cy="2590800"/>
          </a:xfrm>
          <a:prstGeom prst="rect">
            <a:avLst/>
          </a:prstGeom>
          <a:noFill/>
        </p:spPr>
      </p:pic>
      <p:pic>
        <p:nvPicPr>
          <p:cNvPr id="13315" name="Picture 3" descr="C:\Documents and Settings\amoore\Local Settings\Temporary Internet Files\Content.IE5\KLIBOLM3\MPj04088640000[1].jpg"/>
          <p:cNvPicPr>
            <a:picLocks noChangeAspect="1" noChangeArrowheads="1"/>
          </p:cNvPicPr>
          <p:nvPr/>
        </p:nvPicPr>
        <p:blipFill>
          <a:blip r:embed="rId4" cstate="print"/>
          <a:srcRect/>
          <a:stretch>
            <a:fillRect/>
          </a:stretch>
        </p:blipFill>
        <p:spPr bwMode="auto">
          <a:xfrm rot="19588885">
            <a:off x="33376" y="5062577"/>
            <a:ext cx="1752600" cy="175260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iterate type="lt">
                                    <p:tmPct val="10000"/>
                                  </p:iterate>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318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318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318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iterate type="wd">
                                    <p:tmPct val="10000"/>
                                  </p:iterate>
                                  <p:childTnLst>
                                    <p:set>
                                      <p:cBhvr>
                                        <p:cTn id="14" dur="1" fill="hold">
                                          <p:stCondLst>
                                            <p:cond delay="0"/>
                                          </p:stCondLst>
                                        </p:cTn>
                                        <p:tgtEl>
                                          <p:spTgt spid="93187">
                                            <p:txEl>
                                              <p:pRg st="0" end="0"/>
                                            </p:txEl>
                                          </p:spTgt>
                                        </p:tgtEl>
                                        <p:attrNameLst>
                                          <p:attrName>style.visibility</p:attrName>
                                        </p:attrNameLst>
                                      </p:cBhvr>
                                      <p:to>
                                        <p:strVal val="visible"/>
                                      </p:to>
                                    </p:set>
                                    <p:anim calcmode="lin" valueType="num">
                                      <p:cBhvr>
                                        <p:cTn id="15" dur="10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9318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9318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318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3314"/>
                                        </p:tgtEl>
                                        <p:attrNameLst>
                                          <p:attrName>style.visibility</p:attrName>
                                        </p:attrNameLst>
                                      </p:cBhvr>
                                      <p:to>
                                        <p:strVal val="visible"/>
                                      </p:to>
                                    </p:set>
                                    <p:animEffect transition="in" filter="diamond(in)">
                                      <p:cBhvr>
                                        <p:cTn id="23" dur="2000"/>
                                        <p:tgtEl>
                                          <p:spTgt spid="13314"/>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iterate type="wd">
                                    <p:tmPct val="10000"/>
                                  </p:iterate>
                                  <p:childTnLst>
                                    <p:set>
                                      <p:cBhvr>
                                        <p:cTn id="27" dur="1" fill="hold">
                                          <p:stCondLst>
                                            <p:cond delay="0"/>
                                          </p:stCondLst>
                                        </p:cTn>
                                        <p:tgtEl>
                                          <p:spTgt spid="93187">
                                            <p:txEl>
                                              <p:pRg st="2" end="2"/>
                                            </p:txEl>
                                          </p:spTgt>
                                        </p:tgtEl>
                                        <p:attrNameLst>
                                          <p:attrName>style.visibility</p:attrName>
                                        </p:attrNameLst>
                                      </p:cBhvr>
                                      <p:to>
                                        <p:strVal val="visible"/>
                                      </p:to>
                                    </p:set>
                                    <p:anim calcmode="lin" valueType="num">
                                      <p:cBhvr>
                                        <p:cTn id="28" dur="10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93187">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9318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9318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iterate type="wd">
                                    <p:tmPct val="10000"/>
                                  </p:iterate>
                                  <p:childTnLst>
                                    <p:set>
                                      <p:cBhvr>
                                        <p:cTn id="35" dur="1" fill="hold">
                                          <p:stCondLst>
                                            <p:cond delay="0"/>
                                          </p:stCondLst>
                                        </p:cTn>
                                        <p:tgtEl>
                                          <p:spTgt spid="93187">
                                            <p:txEl>
                                              <p:pRg st="4" end="4"/>
                                            </p:txEl>
                                          </p:spTgt>
                                        </p:tgtEl>
                                        <p:attrNameLst>
                                          <p:attrName>style.visibility</p:attrName>
                                        </p:attrNameLst>
                                      </p:cBhvr>
                                      <p:to>
                                        <p:strVal val="visible"/>
                                      </p:to>
                                    </p:set>
                                    <p:anim calcmode="lin" valueType="num">
                                      <p:cBhvr>
                                        <p:cTn id="36" dur="10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93187">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9318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9318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13315"/>
                                        </p:tgtEl>
                                        <p:attrNameLst>
                                          <p:attrName>style.visibility</p:attrName>
                                        </p:attrNameLst>
                                      </p:cBhvr>
                                      <p:to>
                                        <p:strVal val="visible"/>
                                      </p:to>
                                    </p:set>
                                    <p:animEffect transition="in" filter="box(in)">
                                      <p:cBhvr>
                                        <p:cTn id="44" dur="500"/>
                                        <p:tgtEl>
                                          <p:spTgt spid="13315"/>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iterate type="wd">
                                    <p:tmPct val="10000"/>
                                  </p:iterate>
                                  <p:childTnLst>
                                    <p:set>
                                      <p:cBhvr>
                                        <p:cTn id="48" dur="1" fill="hold">
                                          <p:stCondLst>
                                            <p:cond delay="0"/>
                                          </p:stCondLst>
                                        </p:cTn>
                                        <p:tgtEl>
                                          <p:spTgt spid="93187">
                                            <p:txEl>
                                              <p:pRg st="6" end="6"/>
                                            </p:txEl>
                                          </p:spTgt>
                                        </p:tgtEl>
                                        <p:attrNameLst>
                                          <p:attrName>style.visibility</p:attrName>
                                        </p:attrNameLst>
                                      </p:cBhvr>
                                      <p:to>
                                        <p:strVal val="visible"/>
                                      </p:to>
                                    </p:set>
                                    <p:anim calcmode="lin" valueType="num">
                                      <p:cBhvr>
                                        <p:cTn id="49" dur="1000" fill="hold"/>
                                        <p:tgtEl>
                                          <p:spTgt spid="93187">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93187">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9318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9318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Grp="1" noChangeArrowheads="1"/>
          </p:cNvSpPr>
          <p:nvPr>
            <p:ph type="title"/>
          </p:nvPr>
        </p:nvSpPr>
        <p:spPr>
          <a:xfrm>
            <a:off x="457200" y="0"/>
            <a:ext cx="8229600" cy="1143000"/>
          </a:xfrm>
        </p:spPr>
        <p:txBody>
          <a:bodyPr>
            <a:normAutofit/>
          </a:bodyPr>
          <a:lstStyle/>
          <a:p>
            <a:r>
              <a:rPr lang="en-US" sz="4400" dirty="0"/>
              <a:t>IMF Proponents claim:</a:t>
            </a:r>
          </a:p>
        </p:txBody>
      </p:sp>
      <p:sp>
        <p:nvSpPr>
          <p:cNvPr id="94211" name="Rectangle 3"/>
          <p:cNvSpPr>
            <a:spLocks noGrp="1" noChangeArrowheads="1"/>
          </p:cNvSpPr>
          <p:nvPr>
            <p:ph sz="quarter" idx="1"/>
          </p:nvPr>
        </p:nvSpPr>
        <p:spPr>
          <a:xfrm>
            <a:off x="533400" y="3581400"/>
            <a:ext cx="8229600" cy="3505200"/>
          </a:xfrm>
        </p:spPr>
        <p:txBody>
          <a:bodyPr>
            <a:normAutofit/>
          </a:bodyPr>
          <a:lstStyle/>
          <a:p>
            <a:pPr>
              <a:lnSpc>
                <a:spcPct val="90000"/>
              </a:lnSpc>
              <a:buFont typeface="Wingdings" pitchFamily="2" charset="2"/>
              <a:buChar char="Ø"/>
            </a:pPr>
            <a:r>
              <a:rPr lang="en-US" dirty="0"/>
              <a:t>Governments are not forced to take IMF loans</a:t>
            </a:r>
          </a:p>
          <a:p>
            <a:pPr>
              <a:lnSpc>
                <a:spcPct val="90000"/>
              </a:lnSpc>
              <a:buFont typeface="Wingdings" pitchFamily="2" charset="2"/>
              <a:buChar char="Ø"/>
            </a:pPr>
            <a:endParaRPr lang="en-US" dirty="0"/>
          </a:p>
          <a:p>
            <a:pPr>
              <a:lnSpc>
                <a:spcPct val="90000"/>
              </a:lnSpc>
              <a:buFont typeface="Wingdings" pitchFamily="2" charset="2"/>
              <a:buChar char="Ø"/>
            </a:pPr>
            <a:r>
              <a:rPr lang="en-US" dirty="0"/>
              <a:t>Many countries are already in dire distress when they ask for IMF help</a:t>
            </a:r>
          </a:p>
          <a:p>
            <a:pPr>
              <a:lnSpc>
                <a:spcPct val="90000"/>
              </a:lnSpc>
              <a:buFont typeface="Wingdings" pitchFamily="2" charset="2"/>
              <a:buChar char="Ø"/>
            </a:pPr>
            <a:endParaRPr lang="en-US" dirty="0"/>
          </a:p>
          <a:p>
            <a:pPr>
              <a:lnSpc>
                <a:spcPct val="90000"/>
              </a:lnSpc>
              <a:buFont typeface="Wingdings" pitchFamily="2" charset="2"/>
              <a:buChar char="Ø"/>
            </a:pPr>
            <a:r>
              <a:rPr lang="en-US" dirty="0"/>
              <a:t>Government deficit spending is often the cause of many problems</a:t>
            </a:r>
          </a:p>
        </p:txBody>
      </p:sp>
      <p:pic>
        <p:nvPicPr>
          <p:cNvPr id="11266" name="Picture 2" descr="Banks: Non performing loans to total loans (%)"/>
          <p:cNvPicPr>
            <a:picLocks noChangeAspect="1" noChangeArrowheads="1"/>
          </p:cNvPicPr>
          <p:nvPr/>
        </p:nvPicPr>
        <p:blipFill>
          <a:blip r:embed="rId3"/>
          <a:srcRect/>
          <a:stretch>
            <a:fillRect/>
          </a:stretch>
        </p:blipFill>
        <p:spPr bwMode="auto">
          <a:xfrm>
            <a:off x="1981200" y="1066800"/>
            <a:ext cx="4600575" cy="2503891"/>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iterate type="lt">
                                    <p:tmPct val="10000"/>
                                  </p:iterate>
                                  <p:childTnLst>
                                    <p:set>
                                      <p:cBhvr>
                                        <p:cTn id="6" dur="1" fill="hold">
                                          <p:stCondLst>
                                            <p:cond delay="0"/>
                                          </p:stCondLst>
                                        </p:cTn>
                                        <p:tgtEl>
                                          <p:spTgt spid="94210"/>
                                        </p:tgtEl>
                                        <p:attrNameLst>
                                          <p:attrName>style.visibility</p:attrName>
                                        </p:attrNameLst>
                                      </p:cBhvr>
                                      <p:to>
                                        <p:strVal val="visible"/>
                                      </p:to>
                                    </p:set>
                                    <p:animEffect transition="in" filter="fade">
                                      <p:cBhvr>
                                        <p:cTn id="7" dur="770" decel="100000"/>
                                        <p:tgtEl>
                                          <p:spTgt spid="94210"/>
                                        </p:tgtEl>
                                      </p:cBhvr>
                                    </p:animEffect>
                                    <p:animScale>
                                      <p:cBhvr>
                                        <p:cTn id="8" dur="770" decel="100000"/>
                                        <p:tgtEl>
                                          <p:spTgt spid="94210"/>
                                        </p:tgtEl>
                                      </p:cBhvr>
                                      <p:from x="10000" y="10000"/>
                                      <p:to x="200000" y="450000"/>
                                    </p:animScale>
                                    <p:animScale>
                                      <p:cBhvr>
                                        <p:cTn id="9" dur="1230" accel="100000" fill="hold">
                                          <p:stCondLst>
                                            <p:cond delay="770"/>
                                          </p:stCondLst>
                                        </p:cTn>
                                        <p:tgtEl>
                                          <p:spTgt spid="94210"/>
                                        </p:tgtEl>
                                      </p:cBhvr>
                                      <p:from x="200000" y="450000"/>
                                      <p:to x="100000" y="100000"/>
                                    </p:animScale>
                                    <p:set>
                                      <p:cBhvr>
                                        <p:cTn id="10" dur="770" fill="hold"/>
                                        <p:tgtEl>
                                          <p:spTgt spid="94210"/>
                                        </p:tgtEl>
                                        <p:attrNameLst>
                                          <p:attrName>ppt_x</p:attrName>
                                        </p:attrNameLst>
                                      </p:cBhvr>
                                      <p:to>
                                        <p:strVal val="(0.5)"/>
                                      </p:to>
                                    </p:set>
                                    <p:anim from="(0.5)" to="(#ppt_x)" calcmode="lin" valueType="num">
                                      <p:cBhvr>
                                        <p:cTn id="11" dur="1230" accel="100000" fill="hold">
                                          <p:stCondLst>
                                            <p:cond delay="770"/>
                                          </p:stCondLst>
                                        </p:cTn>
                                        <p:tgtEl>
                                          <p:spTgt spid="94210"/>
                                        </p:tgtEl>
                                        <p:attrNameLst>
                                          <p:attrName>ppt_x</p:attrName>
                                        </p:attrNameLst>
                                      </p:cBhvr>
                                    </p:anim>
                                    <p:set>
                                      <p:cBhvr>
                                        <p:cTn id="12" dur="770" fill="hold"/>
                                        <p:tgtEl>
                                          <p:spTgt spid="94210"/>
                                        </p:tgtEl>
                                        <p:attrNameLst>
                                          <p:attrName>ppt_y</p:attrName>
                                        </p:attrNameLst>
                                      </p:cBhvr>
                                      <p:to>
                                        <p:strVal val="(#ppt_y+0.4)"/>
                                      </p:to>
                                    </p:set>
                                    <p:anim from="(#ppt_y+0.4)" to="(#ppt_y)" calcmode="lin" valueType="num">
                                      <p:cBhvr>
                                        <p:cTn id="13" dur="1230" accel="100000" fill="hold">
                                          <p:stCondLst>
                                            <p:cond delay="770"/>
                                          </p:stCondLst>
                                        </p:cTn>
                                        <p:tgtEl>
                                          <p:spTgt spid="9421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iterate type="wd">
                                    <p:tmPct val="10000"/>
                                  </p:iterate>
                                  <p:childTnLst>
                                    <p:set>
                                      <p:cBhvr>
                                        <p:cTn id="17" dur="1" fill="hold">
                                          <p:stCondLst>
                                            <p:cond delay="0"/>
                                          </p:stCondLst>
                                        </p:cTn>
                                        <p:tgtEl>
                                          <p:spTgt spid="94211">
                                            <p:txEl>
                                              <p:pRg st="0" end="0"/>
                                            </p:txEl>
                                          </p:spTgt>
                                        </p:tgtEl>
                                        <p:attrNameLst>
                                          <p:attrName>style.visibility</p:attrName>
                                        </p:attrNameLst>
                                      </p:cBhvr>
                                      <p:to>
                                        <p:strVal val="visible"/>
                                      </p:to>
                                    </p:set>
                                    <p:animEffect transition="in" filter="fade">
                                      <p:cBhvr>
                                        <p:cTn id="18" dur="1000"/>
                                        <p:tgtEl>
                                          <p:spTgt spid="94211">
                                            <p:txEl>
                                              <p:pRg st="0" end="0"/>
                                            </p:txEl>
                                          </p:spTgt>
                                        </p:tgtEl>
                                      </p:cBhvr>
                                    </p:animEffect>
                                    <p:anim calcmode="lin" valueType="num">
                                      <p:cBhvr>
                                        <p:cTn id="19" dur="10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942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iterate type="wd">
                                    <p:tmPct val="10000"/>
                                  </p:iterate>
                                  <p:childTnLst>
                                    <p:set>
                                      <p:cBhvr>
                                        <p:cTn id="24" dur="1" fill="hold">
                                          <p:stCondLst>
                                            <p:cond delay="0"/>
                                          </p:stCondLst>
                                        </p:cTn>
                                        <p:tgtEl>
                                          <p:spTgt spid="94211">
                                            <p:txEl>
                                              <p:pRg st="2" end="2"/>
                                            </p:txEl>
                                          </p:spTgt>
                                        </p:tgtEl>
                                        <p:attrNameLst>
                                          <p:attrName>style.visibility</p:attrName>
                                        </p:attrNameLst>
                                      </p:cBhvr>
                                      <p:to>
                                        <p:strVal val="visible"/>
                                      </p:to>
                                    </p:set>
                                    <p:animEffect transition="in" filter="fade">
                                      <p:cBhvr>
                                        <p:cTn id="25" dur="1000"/>
                                        <p:tgtEl>
                                          <p:spTgt spid="94211">
                                            <p:txEl>
                                              <p:pRg st="2" end="2"/>
                                            </p:txEl>
                                          </p:spTgt>
                                        </p:tgtEl>
                                      </p:cBhvr>
                                    </p:animEffect>
                                    <p:anim calcmode="lin" valueType="num">
                                      <p:cBhvr>
                                        <p:cTn id="26" dur="10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942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iterate type="wd">
                                    <p:tmPct val="10000"/>
                                  </p:iterate>
                                  <p:childTnLst>
                                    <p:set>
                                      <p:cBhvr>
                                        <p:cTn id="31" dur="1" fill="hold">
                                          <p:stCondLst>
                                            <p:cond delay="0"/>
                                          </p:stCondLst>
                                        </p:cTn>
                                        <p:tgtEl>
                                          <p:spTgt spid="94211">
                                            <p:txEl>
                                              <p:pRg st="4" end="4"/>
                                            </p:txEl>
                                          </p:spTgt>
                                        </p:tgtEl>
                                        <p:attrNameLst>
                                          <p:attrName>style.visibility</p:attrName>
                                        </p:attrNameLst>
                                      </p:cBhvr>
                                      <p:to>
                                        <p:strVal val="visible"/>
                                      </p:to>
                                    </p:set>
                                    <p:animEffect transition="in" filter="fade">
                                      <p:cBhvr>
                                        <p:cTn id="32" dur="1000"/>
                                        <p:tgtEl>
                                          <p:spTgt spid="94211">
                                            <p:txEl>
                                              <p:pRg st="4" end="4"/>
                                            </p:txEl>
                                          </p:spTgt>
                                        </p:tgtEl>
                                      </p:cBhvr>
                                    </p:animEffect>
                                    <p:anim calcmode="lin" valueType="num">
                                      <p:cBhvr>
                                        <p:cTn id="33" dur="1000" fill="hold"/>
                                        <p:tgtEl>
                                          <p:spTgt spid="94211">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942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11266"/>
                                        </p:tgtEl>
                                        <p:attrNameLst>
                                          <p:attrName>style.visibility</p:attrName>
                                        </p:attrNameLst>
                                      </p:cBhvr>
                                      <p:to>
                                        <p:strVal val="visible"/>
                                      </p:to>
                                    </p:set>
                                    <p:anim calcmode="lin" valueType="num">
                                      <p:cBhvr>
                                        <p:cTn id="39" dur="1000" fill="hold"/>
                                        <p:tgtEl>
                                          <p:spTgt spid="11266"/>
                                        </p:tgtEl>
                                        <p:attrNameLst>
                                          <p:attrName>ppt_x</p:attrName>
                                        </p:attrNameLst>
                                      </p:cBhvr>
                                      <p:tavLst>
                                        <p:tav tm="0">
                                          <p:val>
                                            <p:strVal val="#ppt_x-.2"/>
                                          </p:val>
                                        </p:tav>
                                        <p:tav tm="100000">
                                          <p:val>
                                            <p:strVal val="#ppt_x"/>
                                          </p:val>
                                        </p:tav>
                                      </p:tavLst>
                                    </p:anim>
                                    <p:anim calcmode="lin" valueType="num">
                                      <p:cBhvr>
                                        <p:cTn id="40"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p:cNvSpPr>
            <a:spLocks noGrp="1" noChangeArrowheads="1"/>
          </p:cNvSpPr>
          <p:nvPr>
            <p:ph type="title"/>
          </p:nvPr>
        </p:nvSpPr>
        <p:spPr>
          <a:xfrm>
            <a:off x="0" y="274638"/>
            <a:ext cx="8991600" cy="1143000"/>
          </a:xfrm>
        </p:spPr>
        <p:txBody>
          <a:bodyPr>
            <a:noAutofit/>
          </a:bodyPr>
          <a:lstStyle/>
          <a:p>
            <a:r>
              <a:rPr lang="en-US" sz="3600" dirty="0"/>
              <a:t>Appendix B:  What is a Trade Deficit?</a:t>
            </a:r>
          </a:p>
        </p:txBody>
      </p:sp>
      <p:sp>
        <p:nvSpPr>
          <p:cNvPr id="90115" name="Rectangle 3"/>
          <p:cNvSpPr>
            <a:spLocks noGrp="1" noChangeArrowheads="1"/>
          </p:cNvSpPr>
          <p:nvPr>
            <p:ph sz="quarter" idx="1"/>
          </p:nvPr>
        </p:nvSpPr>
        <p:spPr/>
        <p:txBody>
          <a:bodyPr/>
          <a:lstStyle/>
          <a:p>
            <a:pPr>
              <a:buFont typeface="Wingdings" pitchFamily="2" charset="2"/>
              <a:buChar char="Ø"/>
            </a:pPr>
            <a:r>
              <a:rPr lang="en-US" dirty="0"/>
              <a:t>Linking trade and investment</a:t>
            </a:r>
          </a:p>
          <a:p>
            <a:pPr>
              <a:buFont typeface="Wingdings" pitchFamily="2" charset="2"/>
              <a:buChar char="Ø"/>
            </a:pPr>
            <a:endParaRPr lang="en-US" dirty="0"/>
          </a:p>
          <a:p>
            <a:pPr>
              <a:buFont typeface="Wingdings" pitchFamily="2" charset="2"/>
              <a:buChar char="Ø"/>
            </a:pPr>
            <a:r>
              <a:rPr lang="en-US" dirty="0"/>
              <a:t>Trade deficits </a:t>
            </a:r>
            <a:r>
              <a:rPr lang="en-US" dirty="0" smtClean="0"/>
              <a:t>and</a:t>
            </a:r>
            <a:br>
              <a:rPr lang="en-US" dirty="0" smtClean="0"/>
            </a:br>
            <a:r>
              <a:rPr lang="en-US" dirty="0" smtClean="0"/>
              <a:t> </a:t>
            </a:r>
            <a:r>
              <a:rPr lang="en-US" dirty="0"/>
              <a:t>trade surpluses</a:t>
            </a:r>
          </a:p>
          <a:p>
            <a:pPr>
              <a:buFont typeface="Wingdings" pitchFamily="2" charset="2"/>
              <a:buChar char="Ø"/>
            </a:pPr>
            <a:endParaRPr lang="en-US" dirty="0"/>
          </a:p>
          <a:p>
            <a:pPr>
              <a:buFont typeface="Wingdings" pitchFamily="2" charset="2"/>
              <a:buChar char="Ø"/>
            </a:pPr>
            <a:r>
              <a:rPr lang="en-US" dirty="0"/>
              <a:t>Is a trade deficit a </a:t>
            </a:r>
            <a:r>
              <a:rPr lang="en-US" dirty="0" smtClean="0"/>
              <a:t/>
            </a:r>
            <a:br>
              <a:rPr lang="en-US" dirty="0" smtClean="0"/>
            </a:br>
            <a:r>
              <a:rPr lang="en-US" dirty="0" smtClean="0"/>
              <a:t>serious </a:t>
            </a:r>
            <a:r>
              <a:rPr lang="en-US" dirty="0"/>
              <a:t>problem?</a:t>
            </a:r>
          </a:p>
        </p:txBody>
      </p:sp>
      <p:pic>
        <p:nvPicPr>
          <p:cNvPr id="9218" name="Picture 2" descr="http://www.marktaw.com/culture_and_media/TheUSTradeDeficitImages/USTradeBOP1960-2003fy2000dollars.gif"/>
          <p:cNvPicPr>
            <a:picLocks noChangeAspect="1" noChangeArrowheads="1"/>
          </p:cNvPicPr>
          <p:nvPr/>
        </p:nvPicPr>
        <p:blipFill>
          <a:blip r:embed="rId3"/>
          <a:srcRect/>
          <a:stretch>
            <a:fillRect/>
          </a:stretch>
        </p:blipFill>
        <p:spPr bwMode="auto">
          <a:xfrm>
            <a:off x="4267200" y="2362200"/>
            <a:ext cx="4399468" cy="332422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iterate type="lt">
                                    <p:tmPct val="10000"/>
                                  </p:iterate>
                                  <p:childTnLst>
                                    <p:set>
                                      <p:cBhvr>
                                        <p:cTn id="6" dur="1" fill="hold">
                                          <p:stCondLst>
                                            <p:cond delay="0"/>
                                          </p:stCondLst>
                                        </p:cTn>
                                        <p:tgtEl>
                                          <p:spTgt spid="90114"/>
                                        </p:tgtEl>
                                        <p:attrNameLst>
                                          <p:attrName>style.visibility</p:attrName>
                                        </p:attrNameLst>
                                      </p:cBhvr>
                                      <p:to>
                                        <p:strVal val="visible"/>
                                      </p:to>
                                    </p:set>
                                    <p:anim calcmode="lin" valueType="num">
                                      <p:cBhvr>
                                        <p:cTn id="7" dur="1000" fill="hold"/>
                                        <p:tgtEl>
                                          <p:spTgt spid="90114"/>
                                        </p:tgtEl>
                                        <p:attrNameLst>
                                          <p:attrName>ppt_x</p:attrName>
                                        </p:attrNameLst>
                                      </p:cBhvr>
                                      <p:tavLst>
                                        <p:tav tm="0">
                                          <p:val>
                                            <p:strVal val="#ppt_x-.2"/>
                                          </p:val>
                                        </p:tav>
                                        <p:tav tm="100000">
                                          <p:val>
                                            <p:strVal val="#ppt_x"/>
                                          </p:val>
                                        </p:tav>
                                      </p:tavLst>
                                    </p:anim>
                                    <p:anim calcmode="lin" valueType="num">
                                      <p:cBhvr>
                                        <p:cTn id="8" dur="1000" fill="hold"/>
                                        <p:tgtEl>
                                          <p:spTgt spid="901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9011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90115">
                                            <p:txEl>
                                              <p:pRg st="0" end="0"/>
                                            </p:txEl>
                                          </p:spTgt>
                                        </p:tgtEl>
                                        <p:attrNameLst>
                                          <p:attrName>style.visibility</p:attrName>
                                        </p:attrNameLst>
                                      </p:cBhvr>
                                      <p:to>
                                        <p:strVal val="visible"/>
                                      </p:to>
                                    </p:set>
                                    <p:animEffect transition="in" filter="box(in)">
                                      <p:cBhvr>
                                        <p:cTn id="14" dur="1000"/>
                                        <p:tgtEl>
                                          <p:spTgt spid="901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90115">
                                            <p:txEl>
                                              <p:pRg st="2" end="2"/>
                                            </p:txEl>
                                          </p:spTgt>
                                        </p:tgtEl>
                                        <p:attrNameLst>
                                          <p:attrName>style.visibility</p:attrName>
                                        </p:attrNameLst>
                                      </p:cBhvr>
                                      <p:to>
                                        <p:strVal val="visible"/>
                                      </p:to>
                                    </p:set>
                                    <p:animEffect transition="in" filter="box(in)">
                                      <p:cBhvr>
                                        <p:cTn id="19" dur="1000"/>
                                        <p:tgtEl>
                                          <p:spTgt spid="9011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218"/>
                                        </p:tgtEl>
                                        <p:attrNameLst>
                                          <p:attrName>style.visibility</p:attrName>
                                        </p:attrNameLst>
                                      </p:cBhvr>
                                      <p:to>
                                        <p:strVal val="visible"/>
                                      </p:to>
                                    </p:set>
                                    <p:animEffect transition="in" filter="wipe(down)">
                                      <p:cBhvr>
                                        <p:cTn id="24" dur="500"/>
                                        <p:tgtEl>
                                          <p:spTgt spid="921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90115">
                                            <p:txEl>
                                              <p:pRg st="4" end="4"/>
                                            </p:txEl>
                                          </p:spTgt>
                                        </p:tgtEl>
                                        <p:attrNameLst>
                                          <p:attrName>style.visibility</p:attrName>
                                        </p:attrNameLst>
                                      </p:cBhvr>
                                      <p:to>
                                        <p:strVal val="visible"/>
                                      </p:to>
                                    </p:set>
                                    <p:animEffect transition="in" filter="box(in)">
                                      <p:cBhvr>
                                        <p:cTn id="29" dur="1000"/>
                                        <p:tgtEl>
                                          <p:spTgt spid="90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normAutofit/>
          </a:bodyPr>
          <a:lstStyle/>
          <a:p>
            <a:r>
              <a:rPr lang="en-US" sz="4400" dirty="0"/>
              <a:t>What is “Globalization?”</a:t>
            </a:r>
          </a:p>
        </p:txBody>
      </p:sp>
      <p:sp>
        <p:nvSpPr>
          <p:cNvPr id="6147" name="Rectangle 3"/>
          <p:cNvSpPr>
            <a:spLocks noGrp="1" noChangeArrowheads="1"/>
          </p:cNvSpPr>
          <p:nvPr>
            <p:ph sz="quarter" idx="1"/>
          </p:nvPr>
        </p:nvSpPr>
        <p:spPr>
          <a:xfrm>
            <a:off x="457200" y="1600200"/>
            <a:ext cx="8229600" cy="5105400"/>
          </a:xfrm>
        </p:spPr>
        <p:txBody>
          <a:bodyPr/>
          <a:lstStyle/>
          <a:p>
            <a:pPr>
              <a:buNone/>
            </a:pPr>
            <a:r>
              <a:rPr lang="en-US" sz="2400" dirty="0"/>
              <a:t>“Globalization refers to increases in the degree of integration between national economies.  Integration encompasses all of the ways national economies are connected in international markets, including trade in goods, services and ideas; international movements of the factors of production; and coordination of public policies.”</a:t>
            </a:r>
          </a:p>
          <a:p>
            <a:pPr>
              <a:buFont typeface="Wingdings" pitchFamily="2" charset="2"/>
              <a:buNone/>
            </a:pPr>
            <a:r>
              <a:rPr lang="en-US" sz="2400" i="1" dirty="0"/>
              <a:t>	</a:t>
            </a:r>
            <a:endParaRPr lang="en-US" sz="2400" i="1" dirty="0" smtClean="0"/>
          </a:p>
          <a:p>
            <a:pPr>
              <a:buFont typeface="Wingdings" pitchFamily="2" charset="2"/>
              <a:buNone/>
            </a:pPr>
            <a:endParaRPr lang="en-US" sz="2400" i="1" dirty="0" smtClean="0"/>
          </a:p>
          <a:p>
            <a:pPr>
              <a:buFont typeface="Wingdings" pitchFamily="2" charset="2"/>
              <a:buNone/>
            </a:pPr>
            <a:endParaRPr lang="en-US" sz="2400" i="1" dirty="0" smtClean="0"/>
          </a:p>
          <a:p>
            <a:pPr>
              <a:buFont typeface="Wingdings" pitchFamily="2" charset="2"/>
              <a:buNone/>
            </a:pPr>
            <a:endParaRPr lang="en-US" sz="2400" i="1" dirty="0"/>
          </a:p>
          <a:p>
            <a:pPr>
              <a:buFont typeface="Wingdings" pitchFamily="2" charset="2"/>
              <a:buNone/>
            </a:pPr>
            <a:r>
              <a:rPr lang="en-US" sz="2400" i="1" dirty="0"/>
              <a:t>	</a:t>
            </a:r>
            <a:endParaRPr lang="en-US" sz="2400" i="1" dirty="0" smtClean="0"/>
          </a:p>
          <a:p>
            <a:pPr>
              <a:buFont typeface="Wingdings" pitchFamily="2" charset="2"/>
              <a:buNone/>
            </a:pPr>
            <a:r>
              <a:rPr lang="en-US" sz="2400" i="1" dirty="0" smtClean="0"/>
              <a:t>Focus</a:t>
            </a:r>
            <a:r>
              <a:rPr lang="en-US" sz="2400" i="1" dirty="0"/>
              <a:t>: Globalization.  NCEE, NY.</a:t>
            </a:r>
          </a:p>
        </p:txBody>
      </p:sp>
      <p:pic>
        <p:nvPicPr>
          <p:cNvPr id="39940" name="Picture 4" descr="http://www.tcnj.edu/~franco6/images/large_globalization_e.bmp"/>
          <p:cNvPicPr>
            <a:picLocks noChangeAspect="1" noChangeArrowheads="1"/>
          </p:cNvPicPr>
          <p:nvPr/>
        </p:nvPicPr>
        <p:blipFill>
          <a:blip r:embed="rId3"/>
          <a:srcRect/>
          <a:stretch>
            <a:fillRect/>
          </a:stretch>
        </p:blipFill>
        <p:spPr bwMode="auto">
          <a:xfrm>
            <a:off x="2667000" y="3886200"/>
            <a:ext cx="3992062" cy="2051094"/>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iterate type="lt">
                                    <p:tmPct val="10000"/>
                                  </p:iterate>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fmla="#ppt_w*sin(2.5*pi*$)">
                                          <p:val>
                                            <p:fltVal val="0"/>
                                          </p:val>
                                        </p:tav>
                                        <p:tav tm="100000">
                                          <p:val>
                                            <p:fltVal val="1"/>
                                          </p:val>
                                        </p:tav>
                                      </p:tavLst>
                                    </p:anim>
                                    <p:anim calcmode="lin" valueType="num">
                                      <p:cBhvr>
                                        <p:cTn id="8" dur="10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39940"/>
                                        </p:tgtEl>
                                        <p:attrNameLst>
                                          <p:attrName>style.visibility</p:attrName>
                                        </p:attrNameLst>
                                      </p:cBhvr>
                                      <p:to>
                                        <p:strVal val="visible"/>
                                      </p:to>
                                    </p:set>
                                    <p:animEffect transition="in" filter="fade">
                                      <p:cBhvr>
                                        <p:cTn id="13" dur="800" decel="100000"/>
                                        <p:tgtEl>
                                          <p:spTgt spid="39940"/>
                                        </p:tgtEl>
                                      </p:cBhvr>
                                    </p:animEffect>
                                    <p:anim calcmode="lin" valueType="num">
                                      <p:cBhvr>
                                        <p:cTn id="14" dur="800" decel="100000" fill="hold"/>
                                        <p:tgtEl>
                                          <p:spTgt spid="39940"/>
                                        </p:tgtEl>
                                        <p:attrNameLst>
                                          <p:attrName>style.rotation</p:attrName>
                                        </p:attrNameLst>
                                      </p:cBhvr>
                                      <p:tavLst>
                                        <p:tav tm="0">
                                          <p:val>
                                            <p:fltVal val="-90"/>
                                          </p:val>
                                        </p:tav>
                                        <p:tav tm="100000">
                                          <p:val>
                                            <p:fltVal val="0"/>
                                          </p:val>
                                        </p:tav>
                                      </p:tavLst>
                                    </p:anim>
                                    <p:anim calcmode="lin" valueType="num">
                                      <p:cBhvr>
                                        <p:cTn id="15" dur="800" decel="100000" fill="hold"/>
                                        <p:tgtEl>
                                          <p:spTgt spid="39940"/>
                                        </p:tgtEl>
                                        <p:attrNameLst>
                                          <p:attrName>ppt_x</p:attrName>
                                        </p:attrNameLst>
                                      </p:cBhvr>
                                      <p:tavLst>
                                        <p:tav tm="0">
                                          <p:val>
                                            <p:strVal val="#ppt_x+0.4"/>
                                          </p:val>
                                        </p:tav>
                                        <p:tav tm="100000">
                                          <p:val>
                                            <p:strVal val="#ppt_x-0.05"/>
                                          </p:val>
                                        </p:tav>
                                      </p:tavLst>
                                    </p:anim>
                                    <p:anim calcmode="lin" valueType="num">
                                      <p:cBhvr>
                                        <p:cTn id="16" dur="800" decel="100000" fill="hold"/>
                                        <p:tgtEl>
                                          <p:spTgt spid="39940"/>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9940"/>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9940"/>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iterate type="lt">
                                    <p:tmPct val="0"/>
                                  </p:iterate>
                                  <p:childTnLst>
                                    <p:set>
                                      <p:cBhvr>
                                        <p:cTn id="22" dur="1" fill="hold">
                                          <p:stCondLst>
                                            <p:cond delay="0"/>
                                          </p:stCondLst>
                                        </p:cTn>
                                        <p:tgtEl>
                                          <p:spTgt spid="6147">
                                            <p:txEl>
                                              <p:pRg st="0" end="0"/>
                                            </p:txEl>
                                          </p:spTgt>
                                        </p:tgtEl>
                                        <p:attrNameLst>
                                          <p:attrName>style.visibility</p:attrName>
                                        </p:attrNameLst>
                                      </p:cBhvr>
                                      <p:to>
                                        <p:strVal val="visible"/>
                                      </p:to>
                                    </p:set>
                                    <p:anim calcmode="lin" valueType="num">
                                      <p:cBhvr>
                                        <p:cTn id="23" dur="1000" fill="hold"/>
                                        <p:tgtEl>
                                          <p:spTgt spid="6147">
                                            <p:txEl>
                                              <p:pRg st="0" end="0"/>
                                            </p:txEl>
                                          </p:spTgt>
                                        </p:tgtEl>
                                        <p:attrNameLst>
                                          <p:attrName>ppt_x</p:attrName>
                                        </p:attrNameLst>
                                      </p:cBhvr>
                                      <p:tavLst>
                                        <p:tav tm="0">
                                          <p:val>
                                            <p:strVal val="#ppt_x-.2"/>
                                          </p:val>
                                        </p:tav>
                                        <p:tav tm="100000">
                                          <p:val>
                                            <p:strVal val="#ppt_x"/>
                                          </p:val>
                                        </p:tav>
                                      </p:tavLst>
                                    </p:anim>
                                    <p:anim calcmode="lin" valueType="num">
                                      <p:cBhvr>
                                        <p:cTn id="24" dur="1000" fill="hold"/>
                                        <p:tgtEl>
                                          <p:spTgt spid="614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14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iterate type="lt">
                                    <p:tmPct val="0"/>
                                  </p:iterate>
                                  <p:childTnLst>
                                    <p:set>
                                      <p:cBhvr>
                                        <p:cTn id="29" dur="1" fill="hold">
                                          <p:stCondLst>
                                            <p:cond delay="0"/>
                                          </p:stCondLst>
                                        </p:cTn>
                                        <p:tgtEl>
                                          <p:spTgt spid="6147">
                                            <p:txEl>
                                              <p:pRg st="5" end="5"/>
                                            </p:txEl>
                                          </p:spTgt>
                                        </p:tgtEl>
                                        <p:attrNameLst>
                                          <p:attrName>style.visibility</p:attrName>
                                        </p:attrNameLst>
                                      </p:cBhvr>
                                      <p:to>
                                        <p:strVal val="visible"/>
                                      </p:to>
                                    </p:set>
                                    <p:anim calcmode="lin" valueType="num">
                                      <p:cBhvr>
                                        <p:cTn id="30" dur="1000" fill="hold"/>
                                        <p:tgtEl>
                                          <p:spTgt spid="6147">
                                            <p:txEl>
                                              <p:pRg st="5" end="5"/>
                                            </p:txEl>
                                          </p:spTgt>
                                        </p:tgtEl>
                                        <p:attrNameLst>
                                          <p:attrName>ppt_x</p:attrName>
                                        </p:attrNameLst>
                                      </p:cBhvr>
                                      <p:tavLst>
                                        <p:tav tm="0">
                                          <p:val>
                                            <p:strVal val="#ppt_x-.2"/>
                                          </p:val>
                                        </p:tav>
                                        <p:tav tm="100000">
                                          <p:val>
                                            <p:strVal val="#ppt_x"/>
                                          </p:val>
                                        </p:tav>
                                      </p:tavLst>
                                    </p:anim>
                                    <p:anim calcmode="lin" valueType="num">
                                      <p:cBhvr>
                                        <p:cTn id="31" dur="1000" fill="hold"/>
                                        <p:tgtEl>
                                          <p:spTgt spid="6147">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6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iterate type="lt">
                                    <p:tmPct val="0"/>
                                  </p:iterate>
                                  <p:childTnLst>
                                    <p:set>
                                      <p:cBhvr>
                                        <p:cTn id="36" dur="1" fill="hold">
                                          <p:stCondLst>
                                            <p:cond delay="0"/>
                                          </p:stCondLst>
                                        </p:cTn>
                                        <p:tgtEl>
                                          <p:spTgt spid="6147">
                                            <p:txEl>
                                              <p:pRg st="6" end="6"/>
                                            </p:txEl>
                                          </p:spTgt>
                                        </p:tgtEl>
                                        <p:attrNameLst>
                                          <p:attrName>style.visibility</p:attrName>
                                        </p:attrNameLst>
                                      </p:cBhvr>
                                      <p:to>
                                        <p:strVal val="visible"/>
                                      </p:to>
                                    </p:set>
                                    <p:anim calcmode="lin" valueType="num">
                                      <p:cBhvr>
                                        <p:cTn id="37" dur="1000" fill="hold"/>
                                        <p:tgtEl>
                                          <p:spTgt spid="6147">
                                            <p:txEl>
                                              <p:pRg st="6" end="6"/>
                                            </p:txEl>
                                          </p:spTgt>
                                        </p:tgtEl>
                                        <p:attrNameLst>
                                          <p:attrName>ppt_x</p:attrName>
                                        </p:attrNameLst>
                                      </p:cBhvr>
                                      <p:tavLst>
                                        <p:tav tm="0">
                                          <p:val>
                                            <p:strVal val="#ppt_x-.2"/>
                                          </p:val>
                                        </p:tav>
                                        <p:tav tm="100000">
                                          <p:val>
                                            <p:strVal val="#ppt_x"/>
                                          </p:val>
                                        </p:tav>
                                      </p:tavLst>
                                    </p:anim>
                                    <p:anim calcmode="lin" valueType="num">
                                      <p:cBhvr>
                                        <p:cTn id="38" dur="1000" fill="hold"/>
                                        <p:tgtEl>
                                          <p:spTgt spid="6147">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normAutofit/>
          </a:bodyPr>
          <a:lstStyle/>
          <a:p>
            <a:r>
              <a:rPr lang="en-US" sz="4400" dirty="0"/>
              <a:t>Globalization:  key terms</a:t>
            </a:r>
          </a:p>
        </p:txBody>
      </p:sp>
      <p:sp>
        <p:nvSpPr>
          <p:cNvPr id="17411" name="Rectangle 3"/>
          <p:cNvSpPr>
            <a:spLocks noGrp="1" noChangeArrowheads="1"/>
          </p:cNvSpPr>
          <p:nvPr>
            <p:ph sz="quarter" idx="1"/>
          </p:nvPr>
        </p:nvSpPr>
        <p:spPr/>
        <p:txBody>
          <a:bodyPr/>
          <a:lstStyle/>
          <a:p>
            <a:pPr>
              <a:lnSpc>
                <a:spcPct val="90000"/>
              </a:lnSpc>
              <a:buFont typeface="Wingdings" pitchFamily="2" charset="2"/>
              <a:buChar char="Ø"/>
            </a:pPr>
            <a:r>
              <a:rPr lang="en-US" dirty="0"/>
              <a:t>Change</a:t>
            </a:r>
          </a:p>
          <a:p>
            <a:pPr>
              <a:lnSpc>
                <a:spcPct val="90000"/>
              </a:lnSpc>
              <a:buFont typeface="Wingdings" pitchFamily="2" charset="2"/>
              <a:buChar char="Ø"/>
            </a:pPr>
            <a:r>
              <a:rPr lang="en-US" dirty="0"/>
              <a:t>Expansion</a:t>
            </a:r>
          </a:p>
          <a:p>
            <a:pPr>
              <a:lnSpc>
                <a:spcPct val="90000"/>
              </a:lnSpc>
              <a:buFont typeface="Wingdings" pitchFamily="2" charset="2"/>
              <a:buChar char="Ø"/>
            </a:pPr>
            <a:r>
              <a:rPr lang="en-US" dirty="0"/>
              <a:t>I</a:t>
            </a:r>
            <a:r>
              <a:rPr lang="en-US" dirty="0" smtClean="0"/>
              <a:t>nteraction</a:t>
            </a:r>
            <a:endParaRPr lang="en-US" dirty="0"/>
          </a:p>
          <a:p>
            <a:pPr>
              <a:lnSpc>
                <a:spcPct val="90000"/>
              </a:lnSpc>
              <a:buFont typeface="Wingdings" pitchFamily="2" charset="2"/>
              <a:buChar char="Ø"/>
            </a:pPr>
            <a:r>
              <a:rPr lang="en-US" dirty="0"/>
              <a:t>Integration</a:t>
            </a:r>
          </a:p>
          <a:p>
            <a:pPr>
              <a:lnSpc>
                <a:spcPct val="90000"/>
              </a:lnSpc>
              <a:buFont typeface="Wingdings" pitchFamily="2" charset="2"/>
              <a:buChar char="Ø"/>
            </a:pPr>
            <a:r>
              <a:rPr lang="en-US" dirty="0"/>
              <a:t>International markets</a:t>
            </a:r>
          </a:p>
          <a:p>
            <a:pPr>
              <a:lnSpc>
                <a:spcPct val="90000"/>
              </a:lnSpc>
              <a:buFont typeface="Wingdings" pitchFamily="2" charset="2"/>
              <a:buChar char="Ø"/>
            </a:pPr>
            <a:r>
              <a:rPr lang="en-US" dirty="0"/>
              <a:t>Technology</a:t>
            </a:r>
          </a:p>
          <a:p>
            <a:pPr>
              <a:lnSpc>
                <a:spcPct val="90000"/>
              </a:lnSpc>
              <a:buFont typeface="Wingdings" pitchFamily="2" charset="2"/>
              <a:buChar char="Ø"/>
            </a:pPr>
            <a:r>
              <a:rPr lang="en-US" dirty="0"/>
              <a:t>Trade</a:t>
            </a:r>
          </a:p>
          <a:p>
            <a:pPr>
              <a:lnSpc>
                <a:spcPct val="90000"/>
              </a:lnSpc>
              <a:buFont typeface="Wingdings" pitchFamily="2" charset="2"/>
              <a:buChar char="Ø"/>
            </a:pPr>
            <a:r>
              <a:rPr lang="en-US" dirty="0"/>
              <a:t>Interdependency</a:t>
            </a:r>
          </a:p>
        </p:txBody>
      </p:sp>
      <p:pic>
        <p:nvPicPr>
          <p:cNvPr id="37889" name="Picture 1" descr="C:\Documents and Settings\amoore\Local Settings\Temporary Internet Files\Content.IE5\AGVR5TLY\MCj02854820000[1].wmf"/>
          <p:cNvPicPr>
            <a:picLocks noChangeAspect="1" noChangeArrowheads="1"/>
          </p:cNvPicPr>
          <p:nvPr/>
        </p:nvPicPr>
        <p:blipFill>
          <a:blip r:embed="rId3"/>
          <a:srcRect/>
          <a:stretch>
            <a:fillRect/>
          </a:stretch>
        </p:blipFill>
        <p:spPr bwMode="auto">
          <a:xfrm rot="723382">
            <a:off x="5362415" y="1704630"/>
            <a:ext cx="1812341" cy="1813255"/>
          </a:xfrm>
          <a:prstGeom prst="rect">
            <a:avLst/>
          </a:prstGeom>
          <a:noFill/>
        </p:spPr>
      </p:pic>
      <p:pic>
        <p:nvPicPr>
          <p:cNvPr id="37891" name="Picture 3" descr="C:\Program Files\Microsoft Office\MEDIA\CAGCAT10\j0300520.gif"/>
          <p:cNvPicPr>
            <a:picLocks noChangeAspect="1" noChangeArrowheads="1" noCrop="1"/>
          </p:cNvPicPr>
          <p:nvPr/>
        </p:nvPicPr>
        <p:blipFill>
          <a:blip r:embed="rId4"/>
          <a:srcRect/>
          <a:stretch>
            <a:fillRect/>
          </a:stretch>
        </p:blipFill>
        <p:spPr bwMode="auto">
          <a:xfrm rot="19489186">
            <a:off x="3754554" y="5152984"/>
            <a:ext cx="1594169" cy="137098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 calcmode="lin" valueType="num">
                                      <p:cBhvr>
                                        <p:cTn id="12" dur="1000" fill="hold"/>
                                        <p:tgtEl>
                                          <p:spTgt spid="17411">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7411">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74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 calcmode="lin" valueType="num">
                                      <p:cBhvr>
                                        <p:cTn id="19" dur="1000" fill="hold"/>
                                        <p:tgtEl>
                                          <p:spTgt spid="17411">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17411">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74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7411">
                                            <p:txEl>
                                              <p:pRg st="2" end="2"/>
                                            </p:txEl>
                                          </p:spTgt>
                                        </p:tgtEl>
                                        <p:attrNameLst>
                                          <p:attrName>style.visibility</p:attrName>
                                        </p:attrNameLst>
                                      </p:cBhvr>
                                      <p:to>
                                        <p:strVal val="visible"/>
                                      </p:to>
                                    </p:set>
                                    <p:anim calcmode="lin" valueType="num">
                                      <p:cBhvr>
                                        <p:cTn id="26" dur="1000" fill="hold"/>
                                        <p:tgtEl>
                                          <p:spTgt spid="17411">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17411">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1741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7889"/>
                                        </p:tgtEl>
                                        <p:attrNameLst>
                                          <p:attrName>style.visibility</p:attrName>
                                        </p:attrNameLst>
                                      </p:cBhvr>
                                      <p:to>
                                        <p:strVal val="visible"/>
                                      </p:to>
                                    </p:set>
                                    <p:animEffect transition="in" filter="wipe(down)">
                                      <p:cBhvr>
                                        <p:cTn id="33" dur="580">
                                          <p:stCondLst>
                                            <p:cond delay="0"/>
                                          </p:stCondLst>
                                        </p:cTn>
                                        <p:tgtEl>
                                          <p:spTgt spid="37889"/>
                                        </p:tgtEl>
                                      </p:cBhvr>
                                    </p:animEffect>
                                    <p:anim calcmode="lin" valueType="num">
                                      <p:cBhvr>
                                        <p:cTn id="34" dur="1822" tmFilter="0,0; 0.14,0.36; 0.43,0.73; 0.71,0.91; 1.0,1.0">
                                          <p:stCondLst>
                                            <p:cond delay="0"/>
                                          </p:stCondLst>
                                        </p:cTn>
                                        <p:tgtEl>
                                          <p:spTgt spid="3788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788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788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788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7889"/>
                                        </p:tgtEl>
                                        <p:attrNameLst>
                                          <p:attrName>ppt_y</p:attrName>
                                        </p:attrNameLst>
                                      </p:cBhvr>
                                      <p:tavLst>
                                        <p:tav tm="0" fmla="#ppt_y-sin(pi*$)/81">
                                          <p:val>
                                            <p:fltVal val="0"/>
                                          </p:val>
                                        </p:tav>
                                        <p:tav tm="100000">
                                          <p:val>
                                            <p:fltVal val="1"/>
                                          </p:val>
                                        </p:tav>
                                      </p:tavLst>
                                    </p:anim>
                                    <p:animScale>
                                      <p:cBhvr>
                                        <p:cTn id="39" dur="26">
                                          <p:stCondLst>
                                            <p:cond delay="650"/>
                                          </p:stCondLst>
                                        </p:cTn>
                                        <p:tgtEl>
                                          <p:spTgt spid="37889"/>
                                        </p:tgtEl>
                                      </p:cBhvr>
                                      <p:to x="100000" y="60000"/>
                                    </p:animScale>
                                    <p:animScale>
                                      <p:cBhvr>
                                        <p:cTn id="40" dur="166" decel="50000">
                                          <p:stCondLst>
                                            <p:cond delay="676"/>
                                          </p:stCondLst>
                                        </p:cTn>
                                        <p:tgtEl>
                                          <p:spTgt spid="37889"/>
                                        </p:tgtEl>
                                      </p:cBhvr>
                                      <p:to x="100000" y="100000"/>
                                    </p:animScale>
                                    <p:animScale>
                                      <p:cBhvr>
                                        <p:cTn id="41" dur="26">
                                          <p:stCondLst>
                                            <p:cond delay="1312"/>
                                          </p:stCondLst>
                                        </p:cTn>
                                        <p:tgtEl>
                                          <p:spTgt spid="37889"/>
                                        </p:tgtEl>
                                      </p:cBhvr>
                                      <p:to x="100000" y="80000"/>
                                    </p:animScale>
                                    <p:animScale>
                                      <p:cBhvr>
                                        <p:cTn id="42" dur="166" decel="50000">
                                          <p:stCondLst>
                                            <p:cond delay="1338"/>
                                          </p:stCondLst>
                                        </p:cTn>
                                        <p:tgtEl>
                                          <p:spTgt spid="37889"/>
                                        </p:tgtEl>
                                      </p:cBhvr>
                                      <p:to x="100000" y="100000"/>
                                    </p:animScale>
                                    <p:animScale>
                                      <p:cBhvr>
                                        <p:cTn id="43" dur="26">
                                          <p:stCondLst>
                                            <p:cond delay="1642"/>
                                          </p:stCondLst>
                                        </p:cTn>
                                        <p:tgtEl>
                                          <p:spTgt spid="37889"/>
                                        </p:tgtEl>
                                      </p:cBhvr>
                                      <p:to x="100000" y="90000"/>
                                    </p:animScale>
                                    <p:animScale>
                                      <p:cBhvr>
                                        <p:cTn id="44" dur="166" decel="50000">
                                          <p:stCondLst>
                                            <p:cond delay="1668"/>
                                          </p:stCondLst>
                                        </p:cTn>
                                        <p:tgtEl>
                                          <p:spTgt spid="37889"/>
                                        </p:tgtEl>
                                      </p:cBhvr>
                                      <p:to x="100000" y="100000"/>
                                    </p:animScale>
                                    <p:animScale>
                                      <p:cBhvr>
                                        <p:cTn id="45" dur="26">
                                          <p:stCondLst>
                                            <p:cond delay="1808"/>
                                          </p:stCondLst>
                                        </p:cTn>
                                        <p:tgtEl>
                                          <p:spTgt spid="37889"/>
                                        </p:tgtEl>
                                      </p:cBhvr>
                                      <p:to x="100000" y="95000"/>
                                    </p:animScale>
                                    <p:animScale>
                                      <p:cBhvr>
                                        <p:cTn id="46" dur="166" decel="50000">
                                          <p:stCondLst>
                                            <p:cond delay="1834"/>
                                          </p:stCondLst>
                                        </p:cTn>
                                        <p:tgtEl>
                                          <p:spTgt spid="37889"/>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17411">
                                            <p:txEl>
                                              <p:pRg st="3" end="3"/>
                                            </p:txEl>
                                          </p:spTgt>
                                        </p:tgtEl>
                                        <p:attrNameLst>
                                          <p:attrName>style.visibility</p:attrName>
                                        </p:attrNameLst>
                                      </p:cBhvr>
                                      <p:to>
                                        <p:strVal val="visible"/>
                                      </p:to>
                                    </p:set>
                                    <p:anim calcmode="lin" valueType="num">
                                      <p:cBhvr>
                                        <p:cTn id="51" dur="1000" fill="hold"/>
                                        <p:tgtEl>
                                          <p:spTgt spid="17411">
                                            <p:txEl>
                                              <p:pRg st="3" end="3"/>
                                            </p:txEl>
                                          </p:spTgt>
                                        </p:tgtEl>
                                        <p:attrNameLst>
                                          <p:attrName>ppt_w</p:attrName>
                                        </p:attrNameLst>
                                      </p:cBhvr>
                                      <p:tavLst>
                                        <p:tav tm="0">
                                          <p:val>
                                            <p:strVal val="#ppt_w*0.70"/>
                                          </p:val>
                                        </p:tav>
                                        <p:tav tm="100000">
                                          <p:val>
                                            <p:strVal val="#ppt_w"/>
                                          </p:val>
                                        </p:tav>
                                      </p:tavLst>
                                    </p:anim>
                                    <p:anim calcmode="lin" valueType="num">
                                      <p:cBhvr>
                                        <p:cTn id="52" dur="1000" fill="hold"/>
                                        <p:tgtEl>
                                          <p:spTgt spid="17411">
                                            <p:txEl>
                                              <p:pRg st="3" end="3"/>
                                            </p:txEl>
                                          </p:spTgt>
                                        </p:tgtEl>
                                        <p:attrNameLst>
                                          <p:attrName>ppt_h</p:attrName>
                                        </p:attrNameLst>
                                      </p:cBhvr>
                                      <p:tavLst>
                                        <p:tav tm="0">
                                          <p:val>
                                            <p:strVal val="#ppt_h"/>
                                          </p:val>
                                        </p:tav>
                                        <p:tav tm="100000">
                                          <p:val>
                                            <p:strVal val="#ppt_h"/>
                                          </p:val>
                                        </p:tav>
                                      </p:tavLst>
                                    </p:anim>
                                    <p:animEffect transition="in" filter="fade">
                                      <p:cBhvr>
                                        <p:cTn id="53" dur="1000"/>
                                        <p:tgtEl>
                                          <p:spTgt spid="17411">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17411">
                                            <p:txEl>
                                              <p:pRg st="4" end="4"/>
                                            </p:txEl>
                                          </p:spTgt>
                                        </p:tgtEl>
                                        <p:attrNameLst>
                                          <p:attrName>style.visibility</p:attrName>
                                        </p:attrNameLst>
                                      </p:cBhvr>
                                      <p:to>
                                        <p:strVal val="visible"/>
                                      </p:to>
                                    </p:set>
                                    <p:anim calcmode="lin" valueType="num">
                                      <p:cBhvr>
                                        <p:cTn id="58" dur="1000" fill="hold"/>
                                        <p:tgtEl>
                                          <p:spTgt spid="17411">
                                            <p:txEl>
                                              <p:pRg st="4" end="4"/>
                                            </p:txEl>
                                          </p:spTgt>
                                        </p:tgtEl>
                                        <p:attrNameLst>
                                          <p:attrName>ppt_w</p:attrName>
                                        </p:attrNameLst>
                                      </p:cBhvr>
                                      <p:tavLst>
                                        <p:tav tm="0">
                                          <p:val>
                                            <p:strVal val="#ppt_w*0.70"/>
                                          </p:val>
                                        </p:tav>
                                        <p:tav tm="100000">
                                          <p:val>
                                            <p:strVal val="#ppt_w"/>
                                          </p:val>
                                        </p:tav>
                                      </p:tavLst>
                                    </p:anim>
                                    <p:anim calcmode="lin" valueType="num">
                                      <p:cBhvr>
                                        <p:cTn id="59" dur="1000" fill="hold"/>
                                        <p:tgtEl>
                                          <p:spTgt spid="17411">
                                            <p:txEl>
                                              <p:pRg st="4" end="4"/>
                                            </p:txEl>
                                          </p:spTgt>
                                        </p:tgtEl>
                                        <p:attrNameLst>
                                          <p:attrName>ppt_h</p:attrName>
                                        </p:attrNameLst>
                                      </p:cBhvr>
                                      <p:tavLst>
                                        <p:tav tm="0">
                                          <p:val>
                                            <p:strVal val="#ppt_h"/>
                                          </p:val>
                                        </p:tav>
                                        <p:tav tm="100000">
                                          <p:val>
                                            <p:strVal val="#ppt_h"/>
                                          </p:val>
                                        </p:tav>
                                      </p:tavLst>
                                    </p:anim>
                                    <p:animEffect transition="in" filter="fade">
                                      <p:cBhvr>
                                        <p:cTn id="60" dur="1000"/>
                                        <p:tgtEl>
                                          <p:spTgt spid="17411">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grpId="0" nodeType="clickEffect">
                                  <p:stCondLst>
                                    <p:cond delay="0"/>
                                  </p:stCondLst>
                                  <p:childTnLst>
                                    <p:set>
                                      <p:cBhvr>
                                        <p:cTn id="64" dur="1" fill="hold">
                                          <p:stCondLst>
                                            <p:cond delay="0"/>
                                          </p:stCondLst>
                                        </p:cTn>
                                        <p:tgtEl>
                                          <p:spTgt spid="17411">
                                            <p:txEl>
                                              <p:pRg st="5" end="5"/>
                                            </p:txEl>
                                          </p:spTgt>
                                        </p:tgtEl>
                                        <p:attrNameLst>
                                          <p:attrName>style.visibility</p:attrName>
                                        </p:attrNameLst>
                                      </p:cBhvr>
                                      <p:to>
                                        <p:strVal val="visible"/>
                                      </p:to>
                                    </p:set>
                                    <p:anim calcmode="lin" valueType="num">
                                      <p:cBhvr>
                                        <p:cTn id="65" dur="1000" fill="hold"/>
                                        <p:tgtEl>
                                          <p:spTgt spid="17411">
                                            <p:txEl>
                                              <p:pRg st="5" end="5"/>
                                            </p:txEl>
                                          </p:spTgt>
                                        </p:tgtEl>
                                        <p:attrNameLst>
                                          <p:attrName>ppt_w</p:attrName>
                                        </p:attrNameLst>
                                      </p:cBhvr>
                                      <p:tavLst>
                                        <p:tav tm="0">
                                          <p:val>
                                            <p:strVal val="#ppt_w*0.70"/>
                                          </p:val>
                                        </p:tav>
                                        <p:tav tm="100000">
                                          <p:val>
                                            <p:strVal val="#ppt_w"/>
                                          </p:val>
                                        </p:tav>
                                      </p:tavLst>
                                    </p:anim>
                                    <p:anim calcmode="lin" valueType="num">
                                      <p:cBhvr>
                                        <p:cTn id="66" dur="1000" fill="hold"/>
                                        <p:tgtEl>
                                          <p:spTgt spid="17411">
                                            <p:txEl>
                                              <p:pRg st="5" end="5"/>
                                            </p:txEl>
                                          </p:spTgt>
                                        </p:tgtEl>
                                        <p:attrNameLst>
                                          <p:attrName>ppt_h</p:attrName>
                                        </p:attrNameLst>
                                      </p:cBhvr>
                                      <p:tavLst>
                                        <p:tav tm="0">
                                          <p:val>
                                            <p:strVal val="#ppt_h"/>
                                          </p:val>
                                        </p:tav>
                                        <p:tav tm="100000">
                                          <p:val>
                                            <p:strVal val="#ppt_h"/>
                                          </p:val>
                                        </p:tav>
                                      </p:tavLst>
                                    </p:anim>
                                    <p:animEffect transition="in" filter="fade">
                                      <p:cBhvr>
                                        <p:cTn id="67" dur="1000"/>
                                        <p:tgtEl>
                                          <p:spTgt spid="17411">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nodeType="clickEffect">
                                  <p:stCondLst>
                                    <p:cond delay="0"/>
                                  </p:stCondLst>
                                  <p:childTnLst>
                                    <p:set>
                                      <p:cBhvr>
                                        <p:cTn id="71" dur="1" fill="hold">
                                          <p:stCondLst>
                                            <p:cond delay="0"/>
                                          </p:stCondLst>
                                        </p:cTn>
                                        <p:tgtEl>
                                          <p:spTgt spid="37891"/>
                                        </p:tgtEl>
                                        <p:attrNameLst>
                                          <p:attrName>style.visibility</p:attrName>
                                        </p:attrNameLst>
                                      </p:cBhvr>
                                      <p:to>
                                        <p:strVal val="visible"/>
                                      </p:to>
                                    </p:set>
                                    <p:anim calcmode="lin" valueType="num">
                                      <p:cBhvr>
                                        <p:cTn id="72" dur="500" decel="50000" fill="hold">
                                          <p:stCondLst>
                                            <p:cond delay="0"/>
                                          </p:stCondLst>
                                        </p:cTn>
                                        <p:tgtEl>
                                          <p:spTgt spid="37891"/>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37891"/>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37891"/>
                                        </p:tgtEl>
                                        <p:attrNameLst>
                                          <p:attrName>ppt_w</p:attrName>
                                        </p:attrNameLst>
                                      </p:cBhvr>
                                      <p:tavLst>
                                        <p:tav tm="0">
                                          <p:val>
                                            <p:strVal val="#ppt_w*.05"/>
                                          </p:val>
                                        </p:tav>
                                        <p:tav tm="100000">
                                          <p:val>
                                            <p:strVal val="#ppt_w"/>
                                          </p:val>
                                        </p:tav>
                                      </p:tavLst>
                                    </p:anim>
                                    <p:anim calcmode="lin" valueType="num">
                                      <p:cBhvr>
                                        <p:cTn id="75" dur="1000" fill="hold"/>
                                        <p:tgtEl>
                                          <p:spTgt spid="37891"/>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37891"/>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37891"/>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37891"/>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37891"/>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17411">
                                            <p:txEl>
                                              <p:pRg st="6" end="6"/>
                                            </p:txEl>
                                          </p:spTgt>
                                        </p:tgtEl>
                                        <p:attrNameLst>
                                          <p:attrName>style.visibility</p:attrName>
                                        </p:attrNameLst>
                                      </p:cBhvr>
                                      <p:to>
                                        <p:strVal val="visible"/>
                                      </p:to>
                                    </p:set>
                                    <p:anim calcmode="lin" valueType="num">
                                      <p:cBhvr>
                                        <p:cTn id="84" dur="1000" fill="hold"/>
                                        <p:tgtEl>
                                          <p:spTgt spid="17411">
                                            <p:txEl>
                                              <p:pRg st="6" end="6"/>
                                            </p:txEl>
                                          </p:spTgt>
                                        </p:tgtEl>
                                        <p:attrNameLst>
                                          <p:attrName>ppt_w</p:attrName>
                                        </p:attrNameLst>
                                      </p:cBhvr>
                                      <p:tavLst>
                                        <p:tav tm="0">
                                          <p:val>
                                            <p:strVal val="#ppt_w*0.70"/>
                                          </p:val>
                                        </p:tav>
                                        <p:tav tm="100000">
                                          <p:val>
                                            <p:strVal val="#ppt_w"/>
                                          </p:val>
                                        </p:tav>
                                      </p:tavLst>
                                    </p:anim>
                                    <p:anim calcmode="lin" valueType="num">
                                      <p:cBhvr>
                                        <p:cTn id="85" dur="1000" fill="hold"/>
                                        <p:tgtEl>
                                          <p:spTgt spid="17411">
                                            <p:txEl>
                                              <p:pRg st="6" end="6"/>
                                            </p:txEl>
                                          </p:spTgt>
                                        </p:tgtEl>
                                        <p:attrNameLst>
                                          <p:attrName>ppt_h</p:attrName>
                                        </p:attrNameLst>
                                      </p:cBhvr>
                                      <p:tavLst>
                                        <p:tav tm="0">
                                          <p:val>
                                            <p:strVal val="#ppt_h"/>
                                          </p:val>
                                        </p:tav>
                                        <p:tav tm="100000">
                                          <p:val>
                                            <p:strVal val="#ppt_h"/>
                                          </p:val>
                                        </p:tav>
                                      </p:tavLst>
                                    </p:anim>
                                    <p:animEffect transition="in" filter="fade">
                                      <p:cBhvr>
                                        <p:cTn id="86" dur="1000"/>
                                        <p:tgtEl>
                                          <p:spTgt spid="17411">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17411">
                                            <p:txEl>
                                              <p:pRg st="7" end="7"/>
                                            </p:txEl>
                                          </p:spTgt>
                                        </p:tgtEl>
                                        <p:attrNameLst>
                                          <p:attrName>style.visibility</p:attrName>
                                        </p:attrNameLst>
                                      </p:cBhvr>
                                      <p:to>
                                        <p:strVal val="visible"/>
                                      </p:to>
                                    </p:set>
                                    <p:anim calcmode="lin" valueType="num">
                                      <p:cBhvr>
                                        <p:cTn id="91" dur="1000" fill="hold"/>
                                        <p:tgtEl>
                                          <p:spTgt spid="17411">
                                            <p:txEl>
                                              <p:pRg st="7" end="7"/>
                                            </p:txEl>
                                          </p:spTgt>
                                        </p:tgtEl>
                                        <p:attrNameLst>
                                          <p:attrName>ppt_w</p:attrName>
                                        </p:attrNameLst>
                                      </p:cBhvr>
                                      <p:tavLst>
                                        <p:tav tm="0">
                                          <p:val>
                                            <p:strVal val="#ppt_w*0.70"/>
                                          </p:val>
                                        </p:tav>
                                        <p:tav tm="100000">
                                          <p:val>
                                            <p:strVal val="#ppt_w"/>
                                          </p:val>
                                        </p:tav>
                                      </p:tavLst>
                                    </p:anim>
                                    <p:anim calcmode="lin" valueType="num">
                                      <p:cBhvr>
                                        <p:cTn id="92" dur="1000" fill="hold"/>
                                        <p:tgtEl>
                                          <p:spTgt spid="17411">
                                            <p:txEl>
                                              <p:pRg st="7" end="7"/>
                                            </p:txEl>
                                          </p:spTgt>
                                        </p:tgtEl>
                                        <p:attrNameLst>
                                          <p:attrName>ppt_h</p:attrName>
                                        </p:attrNameLst>
                                      </p:cBhvr>
                                      <p:tavLst>
                                        <p:tav tm="0">
                                          <p:val>
                                            <p:strVal val="#ppt_h"/>
                                          </p:val>
                                        </p:tav>
                                        <p:tav tm="100000">
                                          <p:val>
                                            <p:strVal val="#ppt_h"/>
                                          </p:val>
                                        </p:tav>
                                      </p:tavLst>
                                    </p:anim>
                                    <p:animEffect transition="in" filter="fade">
                                      <p:cBhvr>
                                        <p:cTn id="93" dur="1000"/>
                                        <p:tgtEl>
                                          <p:spTgt spid="17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noAutofit/>
          </a:bodyPr>
          <a:lstStyle/>
          <a:p>
            <a:r>
              <a:rPr lang="en-US" sz="4000" dirty="0"/>
              <a:t>What is globalization? </a:t>
            </a:r>
            <a:br>
              <a:rPr lang="en-US" sz="4000" dirty="0"/>
            </a:br>
            <a:r>
              <a:rPr lang="en-US" sz="4000" dirty="0"/>
              <a:t>Trade in goods and services</a:t>
            </a:r>
          </a:p>
        </p:txBody>
      </p:sp>
      <p:sp>
        <p:nvSpPr>
          <p:cNvPr id="19459" name="Rectangle 3"/>
          <p:cNvSpPr>
            <a:spLocks noGrp="1" noChangeArrowheads="1"/>
          </p:cNvSpPr>
          <p:nvPr>
            <p:ph sz="quarter" idx="1"/>
          </p:nvPr>
        </p:nvSpPr>
        <p:spPr>
          <a:xfrm>
            <a:off x="457200" y="1981200"/>
            <a:ext cx="8229600" cy="4328160"/>
          </a:xfrm>
        </p:spPr>
        <p:txBody>
          <a:bodyPr/>
          <a:lstStyle/>
          <a:p>
            <a:pPr>
              <a:buFont typeface="Wingdings" pitchFamily="2" charset="2"/>
              <a:buChar char="Ø"/>
            </a:pPr>
            <a:r>
              <a:rPr lang="en-US" dirty="0"/>
              <a:t>From 1960 – 2003:</a:t>
            </a:r>
          </a:p>
          <a:p>
            <a:pPr lvl="1">
              <a:buFont typeface="Arial" pitchFamily="34" charset="0"/>
              <a:buChar char="•"/>
            </a:pPr>
            <a:r>
              <a:rPr lang="en-US" dirty="0"/>
              <a:t>U.S. Exports increased by almost 800%</a:t>
            </a:r>
          </a:p>
          <a:p>
            <a:pPr lvl="1">
              <a:buFont typeface="Arial" pitchFamily="34" charset="0"/>
              <a:buChar char="•"/>
            </a:pPr>
            <a:endParaRPr lang="en-US" dirty="0"/>
          </a:p>
          <a:p>
            <a:pPr lvl="1">
              <a:buFont typeface="Arial" pitchFamily="34" charset="0"/>
              <a:buChar char="•"/>
            </a:pPr>
            <a:r>
              <a:rPr lang="en-US" dirty="0"/>
              <a:t>U.S. Imports increased by 1,300%</a:t>
            </a:r>
          </a:p>
          <a:p>
            <a:pPr lvl="1">
              <a:buFont typeface="Arial" pitchFamily="34" charset="0"/>
              <a:buChar char="•"/>
            </a:pPr>
            <a:endParaRPr lang="en-US" dirty="0"/>
          </a:p>
          <a:p>
            <a:pPr lvl="1">
              <a:buFont typeface="Arial" pitchFamily="34" charset="0"/>
              <a:buChar char="•"/>
            </a:pPr>
            <a:r>
              <a:rPr lang="en-US" dirty="0"/>
              <a:t>Imports grew from 4.2% to 13.8% GDP</a:t>
            </a:r>
          </a:p>
          <a:p>
            <a:pPr lvl="1">
              <a:buNone/>
            </a:pPr>
            <a:endParaRPr lang="en-US" dirty="0"/>
          </a:p>
          <a:p>
            <a:pPr lvl="1">
              <a:buFont typeface="Arial" pitchFamily="34" charset="0"/>
              <a:buChar char="•"/>
            </a:pPr>
            <a:r>
              <a:rPr lang="en-US" dirty="0"/>
              <a:t>Exports grew from 4.9% to 9.3% GDP</a:t>
            </a:r>
          </a:p>
        </p:txBody>
      </p:sp>
      <p:pic>
        <p:nvPicPr>
          <p:cNvPr id="35842" name="Picture 2" descr="C:\Documents and Settings\amoore\Local Settings\Temporary Internet Files\Content.IE5\8D4FKD8P\MMj02836170000[1].gif"/>
          <p:cNvPicPr>
            <a:picLocks noChangeAspect="1" noChangeArrowheads="1" noCrop="1"/>
          </p:cNvPicPr>
          <p:nvPr/>
        </p:nvPicPr>
        <p:blipFill>
          <a:blip r:embed="rId3"/>
          <a:srcRect/>
          <a:stretch>
            <a:fillRect/>
          </a:stretch>
        </p:blipFill>
        <p:spPr bwMode="auto">
          <a:xfrm>
            <a:off x="7162800" y="3200400"/>
            <a:ext cx="1351280" cy="126682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iterate type="wd">
                                    <p:tmPct val="10000"/>
                                  </p:iterate>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945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945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5842"/>
                                        </p:tgtEl>
                                        <p:attrNameLst>
                                          <p:attrName>style.visibility</p:attrName>
                                        </p:attrNameLst>
                                      </p:cBhvr>
                                      <p:to>
                                        <p:strVal val="visible"/>
                                      </p:to>
                                    </p:set>
                                    <p:anim from="(-#ppt_w/2)" to="(#ppt_x)" calcmode="lin" valueType="num">
                                      <p:cBhvr>
                                        <p:cTn id="15" dur="600" fill="hold">
                                          <p:stCondLst>
                                            <p:cond delay="0"/>
                                          </p:stCondLst>
                                        </p:cTn>
                                        <p:tgtEl>
                                          <p:spTgt spid="35842"/>
                                        </p:tgtEl>
                                        <p:attrNameLst>
                                          <p:attrName>ppt_x</p:attrName>
                                        </p:attrNameLst>
                                      </p:cBhvr>
                                    </p:anim>
                                    <p:anim from="0" to="-1.0" calcmode="lin" valueType="num">
                                      <p:cBhvr>
                                        <p:cTn id="16" dur="200" decel="50000" autoRev="1" fill="hold">
                                          <p:stCondLst>
                                            <p:cond delay="600"/>
                                          </p:stCondLst>
                                        </p:cTn>
                                        <p:tgtEl>
                                          <p:spTgt spid="35842"/>
                                        </p:tgtEl>
                                        <p:attrNameLst>
                                          <p:attrName>xshear</p:attrName>
                                        </p:attrNameLst>
                                      </p:cBhvr>
                                    </p:anim>
                                    <p:animScale>
                                      <p:cBhvr>
                                        <p:cTn id="17" dur="200" decel="100000" autoRev="1" fill="hold">
                                          <p:stCondLst>
                                            <p:cond delay="600"/>
                                          </p:stCondLst>
                                        </p:cTn>
                                        <p:tgtEl>
                                          <p:spTgt spid="35842"/>
                                        </p:tgtEl>
                                      </p:cBhvr>
                                      <p:from x="100000" y="100000"/>
                                      <p:to x="80000" y="100000"/>
                                    </p:animScale>
                                    <p:anim by="(#ppt_h/3+#ppt_w*0.1)" calcmode="lin" valueType="num">
                                      <p:cBhvr additive="sum">
                                        <p:cTn id="18" dur="200" decel="100000" autoRev="1" fill="hold">
                                          <p:stCondLst>
                                            <p:cond delay="600"/>
                                          </p:stCondLst>
                                        </p:cTn>
                                        <p:tgtEl>
                                          <p:spTgt spid="35842"/>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19459">
                                            <p:txEl>
                                              <p:pRg st="0" end="0"/>
                                            </p:txEl>
                                          </p:spTgt>
                                        </p:tgtEl>
                                        <p:attrNameLst>
                                          <p:attrName>style.visibility</p:attrName>
                                        </p:attrNameLst>
                                      </p:cBhvr>
                                      <p:to>
                                        <p:strVal val="visible"/>
                                      </p:to>
                                    </p:set>
                                    <p:anim calcmode="lin" valueType="num">
                                      <p:cBhvr>
                                        <p:cTn id="23" dur="500" fill="hold"/>
                                        <p:tgtEl>
                                          <p:spTgt spid="1945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9459">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1945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945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945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19459">
                                            <p:txEl>
                                              <p:pRg st="1" end="1"/>
                                            </p:txEl>
                                          </p:spTgt>
                                        </p:tgtEl>
                                        <p:attrNameLst>
                                          <p:attrName>style.visibility</p:attrName>
                                        </p:attrNameLst>
                                      </p:cBhvr>
                                      <p:to>
                                        <p:strVal val="visible"/>
                                      </p:to>
                                    </p:set>
                                    <p:anim calcmode="lin" valueType="num">
                                      <p:cBhvr>
                                        <p:cTn id="32" dur="500" fill="hold"/>
                                        <p:tgtEl>
                                          <p:spTgt spid="1945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9459">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1945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945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9459">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19459">
                                            <p:txEl>
                                              <p:pRg st="3" end="3"/>
                                            </p:txEl>
                                          </p:spTgt>
                                        </p:tgtEl>
                                        <p:attrNameLst>
                                          <p:attrName>style.visibility</p:attrName>
                                        </p:attrNameLst>
                                      </p:cBhvr>
                                      <p:to>
                                        <p:strVal val="visible"/>
                                      </p:to>
                                    </p:set>
                                    <p:anim calcmode="lin" valueType="num">
                                      <p:cBhvr>
                                        <p:cTn id="41" dur="500" fill="hold"/>
                                        <p:tgtEl>
                                          <p:spTgt spid="19459">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9459">
                                            <p:txEl>
                                              <p:pRg st="3" end="3"/>
                                            </p:txEl>
                                          </p:spTgt>
                                        </p:tgtEl>
                                        <p:attrNameLst>
                                          <p:attrName>ppt_y</p:attrName>
                                        </p:attrNameLst>
                                      </p:cBhvr>
                                      <p:tavLst>
                                        <p:tav tm="0">
                                          <p:val>
                                            <p:strVal val="#ppt_y"/>
                                          </p:val>
                                        </p:tav>
                                        <p:tav tm="100000">
                                          <p:val>
                                            <p:strVal val="#ppt_y"/>
                                          </p:val>
                                        </p:tav>
                                      </p:tavLst>
                                    </p:anim>
                                    <p:anim calcmode="lin" valueType="num">
                                      <p:cBhvr>
                                        <p:cTn id="43" dur="500" fill="hold"/>
                                        <p:tgtEl>
                                          <p:spTgt spid="19459">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9459">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9459">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19459">
                                            <p:txEl>
                                              <p:pRg st="5" end="5"/>
                                            </p:txEl>
                                          </p:spTgt>
                                        </p:tgtEl>
                                        <p:attrNameLst>
                                          <p:attrName>style.visibility</p:attrName>
                                        </p:attrNameLst>
                                      </p:cBhvr>
                                      <p:to>
                                        <p:strVal val="visible"/>
                                      </p:to>
                                    </p:set>
                                    <p:anim calcmode="lin" valueType="num">
                                      <p:cBhvr>
                                        <p:cTn id="50" dur="500" fill="hold"/>
                                        <p:tgtEl>
                                          <p:spTgt spid="19459">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9459">
                                            <p:txEl>
                                              <p:pRg st="5" end="5"/>
                                            </p:txEl>
                                          </p:spTgt>
                                        </p:tgtEl>
                                        <p:attrNameLst>
                                          <p:attrName>ppt_y</p:attrName>
                                        </p:attrNameLst>
                                      </p:cBhvr>
                                      <p:tavLst>
                                        <p:tav tm="0">
                                          <p:val>
                                            <p:strVal val="#ppt_y"/>
                                          </p:val>
                                        </p:tav>
                                        <p:tav tm="100000">
                                          <p:val>
                                            <p:strVal val="#ppt_y"/>
                                          </p:val>
                                        </p:tav>
                                      </p:tavLst>
                                    </p:anim>
                                    <p:anim calcmode="lin" valueType="num">
                                      <p:cBhvr>
                                        <p:cTn id="52" dur="500" fill="hold"/>
                                        <p:tgtEl>
                                          <p:spTgt spid="19459">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9459">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9459">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19459">
                                            <p:txEl>
                                              <p:pRg st="7" end="7"/>
                                            </p:txEl>
                                          </p:spTgt>
                                        </p:tgtEl>
                                        <p:attrNameLst>
                                          <p:attrName>style.visibility</p:attrName>
                                        </p:attrNameLst>
                                      </p:cBhvr>
                                      <p:to>
                                        <p:strVal val="visible"/>
                                      </p:to>
                                    </p:set>
                                    <p:anim calcmode="lin" valueType="num">
                                      <p:cBhvr>
                                        <p:cTn id="59" dur="500" fill="hold"/>
                                        <p:tgtEl>
                                          <p:spTgt spid="19459">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9459">
                                            <p:txEl>
                                              <p:pRg st="7" end="7"/>
                                            </p:txEl>
                                          </p:spTgt>
                                        </p:tgtEl>
                                        <p:attrNameLst>
                                          <p:attrName>ppt_y</p:attrName>
                                        </p:attrNameLst>
                                      </p:cBhvr>
                                      <p:tavLst>
                                        <p:tav tm="0">
                                          <p:val>
                                            <p:strVal val="#ppt_y"/>
                                          </p:val>
                                        </p:tav>
                                        <p:tav tm="100000">
                                          <p:val>
                                            <p:strVal val="#ppt_y"/>
                                          </p:val>
                                        </p:tav>
                                      </p:tavLst>
                                    </p:anim>
                                    <p:anim calcmode="lin" valueType="num">
                                      <p:cBhvr>
                                        <p:cTn id="61" dur="500" fill="hold"/>
                                        <p:tgtEl>
                                          <p:spTgt spid="19459">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9459">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normAutofit/>
          </a:bodyPr>
          <a:lstStyle/>
          <a:p>
            <a:r>
              <a:rPr lang="en-US" sz="4000" dirty="0"/>
              <a:t>International mobility of labor </a:t>
            </a:r>
          </a:p>
        </p:txBody>
      </p:sp>
      <p:sp>
        <p:nvSpPr>
          <p:cNvPr id="8195" name="Rectangle 3"/>
          <p:cNvSpPr>
            <a:spLocks noGrp="1" noChangeArrowheads="1"/>
          </p:cNvSpPr>
          <p:nvPr>
            <p:ph sz="quarter" idx="1"/>
          </p:nvPr>
        </p:nvSpPr>
        <p:spPr/>
        <p:txBody>
          <a:bodyPr/>
          <a:lstStyle/>
          <a:p>
            <a:pPr>
              <a:buFont typeface="Wingdings" pitchFamily="2" charset="2"/>
              <a:buChar char="Ø"/>
            </a:pPr>
            <a:endParaRPr lang="en-US" dirty="0"/>
          </a:p>
          <a:p>
            <a:pPr>
              <a:buFont typeface="Wingdings" pitchFamily="2" charset="2"/>
              <a:buChar char="Ø"/>
            </a:pPr>
            <a:r>
              <a:rPr lang="en-US" dirty="0"/>
              <a:t>2001 – 31.8 million immigrants </a:t>
            </a:r>
            <a:r>
              <a:rPr lang="en-US" dirty="0" smtClean="0"/>
              <a:t>made </a:t>
            </a:r>
            <a:br>
              <a:rPr lang="en-US" dirty="0" smtClean="0"/>
            </a:br>
            <a:r>
              <a:rPr lang="en-US" dirty="0" smtClean="0"/>
              <a:t>up </a:t>
            </a:r>
            <a:r>
              <a:rPr lang="en-US" dirty="0"/>
              <a:t>11% of the nation’s population</a:t>
            </a:r>
          </a:p>
          <a:p>
            <a:pPr>
              <a:buFont typeface="Wingdings" pitchFamily="2" charset="2"/>
              <a:buChar char="Ø"/>
            </a:pPr>
            <a:endParaRPr lang="en-US" dirty="0"/>
          </a:p>
          <a:p>
            <a:pPr>
              <a:buFont typeface="Wingdings" pitchFamily="2" charset="2"/>
              <a:buChar char="Ø"/>
            </a:pPr>
            <a:r>
              <a:rPr lang="en-US" dirty="0"/>
              <a:t>2001 – US had 20 million immigrants in the labor force, comprising 13.9% of the labor force—approximately twice as high as in the </a:t>
            </a:r>
            <a:r>
              <a:rPr lang="en-US" dirty="0" smtClean="0"/>
              <a:t>1970’s</a:t>
            </a:r>
            <a:endParaRPr lang="en-US" dirty="0"/>
          </a:p>
        </p:txBody>
      </p:sp>
      <p:pic>
        <p:nvPicPr>
          <p:cNvPr id="13321" name="Picture 9" descr="C:\Documents and Settings\amoore\Local Settings\Temporary Internet Files\Content.IE5\BF5REHK5\MPj03992850000[1].jpg"/>
          <p:cNvPicPr>
            <a:picLocks noChangeAspect="1" noChangeArrowheads="1"/>
          </p:cNvPicPr>
          <p:nvPr/>
        </p:nvPicPr>
        <p:blipFill>
          <a:blip r:embed="rId3" cstate="print"/>
          <a:srcRect/>
          <a:stretch>
            <a:fillRect/>
          </a:stretch>
        </p:blipFill>
        <p:spPr bwMode="auto">
          <a:xfrm>
            <a:off x="7239000" y="1371600"/>
            <a:ext cx="1219795" cy="1828800"/>
          </a:xfrm>
          <a:prstGeom prst="rect">
            <a:avLst/>
          </a:prstGeom>
          <a:noFill/>
        </p:spPr>
      </p:pic>
      <p:pic>
        <p:nvPicPr>
          <p:cNvPr id="13323" name="Picture 11" descr="C:\Documents and Settings\amoore\Local Settings\Temporary Internet Files\Content.IE5\CN80MTKL\MPj03993070000[1].jpg"/>
          <p:cNvPicPr>
            <a:picLocks noChangeAspect="1" noChangeArrowheads="1"/>
          </p:cNvPicPr>
          <p:nvPr/>
        </p:nvPicPr>
        <p:blipFill>
          <a:blip r:embed="rId4" cstate="print"/>
          <a:srcRect/>
          <a:stretch>
            <a:fillRect/>
          </a:stretch>
        </p:blipFill>
        <p:spPr bwMode="auto">
          <a:xfrm>
            <a:off x="2743200" y="4975860"/>
            <a:ext cx="2895600" cy="188214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360"/>
                                          </p:val>
                                        </p:tav>
                                        <p:tav tm="100000">
                                          <p:val>
                                            <p:fltVal val="0"/>
                                          </p:val>
                                        </p:tav>
                                      </p:tavLst>
                                    </p:anim>
                                    <p:animEffect transition="in" filter="fade">
                                      <p:cBhvr>
                                        <p:cTn id="10" dur="10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fade">
                                      <p:cBhvr>
                                        <p:cTn id="15" dur="770" decel="100000"/>
                                        <p:tgtEl>
                                          <p:spTgt spid="8195">
                                            <p:txEl>
                                              <p:pRg st="1" end="1"/>
                                            </p:txEl>
                                          </p:spTgt>
                                        </p:tgtEl>
                                      </p:cBhvr>
                                    </p:animEffect>
                                    <p:animScale>
                                      <p:cBhvr>
                                        <p:cTn id="16" dur="770" decel="100000"/>
                                        <p:tgtEl>
                                          <p:spTgt spid="8195">
                                            <p:txEl>
                                              <p:pRg st="1" end="1"/>
                                            </p:txEl>
                                          </p:spTgt>
                                        </p:tgtEl>
                                      </p:cBhvr>
                                      <p:from x="10000" y="10000"/>
                                      <p:to x="200000" y="450000"/>
                                    </p:animScale>
                                    <p:animScale>
                                      <p:cBhvr>
                                        <p:cTn id="17" dur="1230" accel="100000" fill="hold">
                                          <p:stCondLst>
                                            <p:cond delay="770"/>
                                          </p:stCondLst>
                                        </p:cTn>
                                        <p:tgtEl>
                                          <p:spTgt spid="8195">
                                            <p:txEl>
                                              <p:pRg st="1" end="1"/>
                                            </p:txEl>
                                          </p:spTgt>
                                        </p:tgtEl>
                                      </p:cBhvr>
                                      <p:from x="200000" y="450000"/>
                                      <p:to x="100000" y="100000"/>
                                    </p:animScale>
                                    <p:set>
                                      <p:cBhvr>
                                        <p:cTn id="18" dur="770" fill="hold"/>
                                        <p:tgtEl>
                                          <p:spTgt spid="8195">
                                            <p:txEl>
                                              <p:pRg st="1" end="1"/>
                                            </p:txEl>
                                          </p:spTgt>
                                        </p:tgtEl>
                                        <p:attrNameLst>
                                          <p:attrName>ppt_x</p:attrName>
                                        </p:attrNameLst>
                                      </p:cBhvr>
                                      <p:to>
                                        <p:strVal val="(0.5)"/>
                                      </p:to>
                                    </p:set>
                                    <p:anim from="(0.5)" to="(#ppt_x)" calcmode="lin" valueType="num">
                                      <p:cBhvr>
                                        <p:cTn id="19" dur="1230" accel="100000" fill="hold">
                                          <p:stCondLst>
                                            <p:cond delay="770"/>
                                          </p:stCondLst>
                                        </p:cTn>
                                        <p:tgtEl>
                                          <p:spTgt spid="8195">
                                            <p:txEl>
                                              <p:pRg st="1" end="1"/>
                                            </p:txEl>
                                          </p:spTgt>
                                        </p:tgtEl>
                                        <p:attrNameLst>
                                          <p:attrName>ppt_x</p:attrName>
                                        </p:attrNameLst>
                                      </p:cBhvr>
                                    </p:anim>
                                    <p:set>
                                      <p:cBhvr>
                                        <p:cTn id="20" dur="770" fill="hold"/>
                                        <p:tgtEl>
                                          <p:spTgt spid="8195">
                                            <p:txEl>
                                              <p:pRg st="1" end="1"/>
                                            </p:txEl>
                                          </p:spTgt>
                                        </p:tgtEl>
                                        <p:attrNameLst>
                                          <p:attrName>ppt_y</p:attrName>
                                        </p:attrNameLst>
                                      </p:cBhvr>
                                      <p:to>
                                        <p:strVal val="(#ppt_y+0.4)"/>
                                      </p:to>
                                    </p:set>
                                    <p:anim from="(#ppt_y+0.4)" to="(#ppt_y)" calcmode="lin" valueType="num">
                                      <p:cBhvr>
                                        <p:cTn id="21" dur="1230" accel="100000" fill="hold">
                                          <p:stCondLst>
                                            <p:cond delay="770"/>
                                          </p:stCondLst>
                                        </p:cTn>
                                        <p:tgtEl>
                                          <p:spTgt spid="8195">
                                            <p:txEl>
                                              <p:pRg st="1" end="1"/>
                                            </p:txEl>
                                          </p:spTgt>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3321"/>
                                        </p:tgtEl>
                                        <p:attrNameLst>
                                          <p:attrName>style.visibility</p:attrName>
                                        </p:attrNameLst>
                                      </p:cBhvr>
                                      <p:to>
                                        <p:strVal val="visible"/>
                                      </p:to>
                                    </p:set>
                                    <p:animEffect transition="in" filter="fade">
                                      <p:cBhvr>
                                        <p:cTn id="26" dur="1000"/>
                                        <p:tgtEl>
                                          <p:spTgt spid="13321"/>
                                        </p:tgtEl>
                                      </p:cBhvr>
                                    </p:animEffect>
                                    <p:anim calcmode="lin" valueType="num">
                                      <p:cBhvr>
                                        <p:cTn id="27" dur="1000" fill="hold"/>
                                        <p:tgtEl>
                                          <p:spTgt spid="13321"/>
                                        </p:tgtEl>
                                        <p:attrNameLst>
                                          <p:attrName>ppt_x</p:attrName>
                                        </p:attrNameLst>
                                      </p:cBhvr>
                                      <p:tavLst>
                                        <p:tav tm="0">
                                          <p:val>
                                            <p:strVal val="#ppt_x"/>
                                          </p:val>
                                        </p:tav>
                                        <p:tav tm="100000">
                                          <p:val>
                                            <p:strVal val="#ppt_x"/>
                                          </p:val>
                                        </p:tav>
                                      </p:tavLst>
                                    </p:anim>
                                    <p:anim calcmode="lin" valueType="num">
                                      <p:cBhvr>
                                        <p:cTn id="28" dur="900" decel="100000" fill="hold"/>
                                        <p:tgtEl>
                                          <p:spTgt spid="13321"/>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3321"/>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1" presetClass="entr" presetSubtype="0" fill="hold" grpId="0" nodeType="clickEffect">
                                  <p:stCondLst>
                                    <p:cond delay="0"/>
                                  </p:stCondLst>
                                  <p:childTnLst>
                                    <p:set>
                                      <p:cBhvr>
                                        <p:cTn id="33" dur="1" fill="hold">
                                          <p:stCondLst>
                                            <p:cond delay="0"/>
                                          </p:stCondLst>
                                        </p:cTn>
                                        <p:tgtEl>
                                          <p:spTgt spid="8195">
                                            <p:txEl>
                                              <p:pRg st="3" end="3"/>
                                            </p:txEl>
                                          </p:spTgt>
                                        </p:tgtEl>
                                        <p:attrNameLst>
                                          <p:attrName>style.visibility</p:attrName>
                                        </p:attrNameLst>
                                      </p:cBhvr>
                                      <p:to>
                                        <p:strVal val="visible"/>
                                      </p:to>
                                    </p:set>
                                    <p:animEffect transition="in" filter="fade">
                                      <p:cBhvr>
                                        <p:cTn id="34" dur="770" decel="100000"/>
                                        <p:tgtEl>
                                          <p:spTgt spid="8195">
                                            <p:txEl>
                                              <p:pRg st="3" end="3"/>
                                            </p:txEl>
                                          </p:spTgt>
                                        </p:tgtEl>
                                      </p:cBhvr>
                                    </p:animEffect>
                                    <p:animScale>
                                      <p:cBhvr>
                                        <p:cTn id="35" dur="770" decel="100000"/>
                                        <p:tgtEl>
                                          <p:spTgt spid="8195">
                                            <p:txEl>
                                              <p:pRg st="3" end="3"/>
                                            </p:txEl>
                                          </p:spTgt>
                                        </p:tgtEl>
                                      </p:cBhvr>
                                      <p:from x="10000" y="10000"/>
                                      <p:to x="200000" y="450000"/>
                                    </p:animScale>
                                    <p:animScale>
                                      <p:cBhvr>
                                        <p:cTn id="36" dur="1230" accel="100000" fill="hold">
                                          <p:stCondLst>
                                            <p:cond delay="770"/>
                                          </p:stCondLst>
                                        </p:cTn>
                                        <p:tgtEl>
                                          <p:spTgt spid="8195">
                                            <p:txEl>
                                              <p:pRg st="3" end="3"/>
                                            </p:txEl>
                                          </p:spTgt>
                                        </p:tgtEl>
                                      </p:cBhvr>
                                      <p:from x="200000" y="450000"/>
                                      <p:to x="100000" y="100000"/>
                                    </p:animScale>
                                    <p:set>
                                      <p:cBhvr>
                                        <p:cTn id="37" dur="770" fill="hold"/>
                                        <p:tgtEl>
                                          <p:spTgt spid="8195">
                                            <p:txEl>
                                              <p:pRg st="3" end="3"/>
                                            </p:txEl>
                                          </p:spTgt>
                                        </p:tgtEl>
                                        <p:attrNameLst>
                                          <p:attrName>ppt_x</p:attrName>
                                        </p:attrNameLst>
                                      </p:cBhvr>
                                      <p:to>
                                        <p:strVal val="(0.5)"/>
                                      </p:to>
                                    </p:set>
                                    <p:anim from="(0.5)" to="(#ppt_x)" calcmode="lin" valueType="num">
                                      <p:cBhvr>
                                        <p:cTn id="38" dur="1230" accel="100000" fill="hold">
                                          <p:stCondLst>
                                            <p:cond delay="770"/>
                                          </p:stCondLst>
                                        </p:cTn>
                                        <p:tgtEl>
                                          <p:spTgt spid="8195">
                                            <p:txEl>
                                              <p:pRg st="3" end="3"/>
                                            </p:txEl>
                                          </p:spTgt>
                                        </p:tgtEl>
                                        <p:attrNameLst>
                                          <p:attrName>ppt_x</p:attrName>
                                        </p:attrNameLst>
                                      </p:cBhvr>
                                    </p:anim>
                                    <p:set>
                                      <p:cBhvr>
                                        <p:cTn id="39" dur="770" fill="hold"/>
                                        <p:tgtEl>
                                          <p:spTgt spid="8195">
                                            <p:txEl>
                                              <p:pRg st="3" end="3"/>
                                            </p:txEl>
                                          </p:spTgt>
                                        </p:tgtEl>
                                        <p:attrNameLst>
                                          <p:attrName>ppt_y</p:attrName>
                                        </p:attrNameLst>
                                      </p:cBhvr>
                                      <p:to>
                                        <p:strVal val="(#ppt_y+0.4)"/>
                                      </p:to>
                                    </p:set>
                                    <p:anim from="(#ppt_y+0.4)" to="(#ppt_y)" calcmode="lin" valueType="num">
                                      <p:cBhvr>
                                        <p:cTn id="40" dur="1230" accel="100000" fill="hold">
                                          <p:stCondLst>
                                            <p:cond delay="770"/>
                                          </p:stCondLst>
                                        </p:cTn>
                                        <p:tgtEl>
                                          <p:spTgt spid="8195">
                                            <p:txEl>
                                              <p:pRg st="3" end="3"/>
                                            </p:txEl>
                                          </p:spTgt>
                                        </p:tgtEl>
                                        <p:attrNameLst>
                                          <p:attrName>ppt_y</p:attrName>
                                        </p:attrNameLst>
                                      </p:cBhvr>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13323"/>
                                        </p:tgtEl>
                                        <p:attrNameLst>
                                          <p:attrName>style.visibility</p:attrName>
                                        </p:attrNameLst>
                                      </p:cBhvr>
                                      <p:to>
                                        <p:strVal val="visible"/>
                                      </p:to>
                                    </p:set>
                                    <p:animEffect transition="in" filter="fade">
                                      <p:cBhvr>
                                        <p:cTn id="45" dur="1000"/>
                                        <p:tgtEl>
                                          <p:spTgt spid="13323"/>
                                        </p:tgtEl>
                                      </p:cBhvr>
                                    </p:animEffect>
                                    <p:anim calcmode="lin" valueType="num">
                                      <p:cBhvr>
                                        <p:cTn id="46" dur="1000" fill="hold"/>
                                        <p:tgtEl>
                                          <p:spTgt spid="13323"/>
                                        </p:tgtEl>
                                        <p:attrNameLst>
                                          <p:attrName>ppt_x</p:attrName>
                                        </p:attrNameLst>
                                      </p:cBhvr>
                                      <p:tavLst>
                                        <p:tav tm="0">
                                          <p:val>
                                            <p:strVal val="#ppt_x"/>
                                          </p:val>
                                        </p:tav>
                                        <p:tav tm="100000">
                                          <p:val>
                                            <p:strVal val="#ppt_x"/>
                                          </p:val>
                                        </p:tav>
                                      </p:tavLst>
                                    </p:anim>
                                    <p:anim calcmode="lin" valueType="num">
                                      <p:cBhvr>
                                        <p:cTn id="47" dur="900" decel="100000" fill="hold"/>
                                        <p:tgtEl>
                                          <p:spTgt spid="1332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33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noAutofit/>
          </a:bodyPr>
          <a:lstStyle/>
          <a:p>
            <a:r>
              <a:rPr lang="en-US" sz="3600" dirty="0"/>
              <a:t>International Mobility of Capital</a:t>
            </a:r>
          </a:p>
        </p:txBody>
      </p:sp>
      <p:sp>
        <p:nvSpPr>
          <p:cNvPr id="16387" name="Rectangle 3"/>
          <p:cNvSpPr>
            <a:spLocks noGrp="1" noChangeArrowheads="1"/>
          </p:cNvSpPr>
          <p:nvPr>
            <p:ph sz="quarter" idx="1"/>
          </p:nvPr>
        </p:nvSpPr>
        <p:spPr/>
        <p:txBody>
          <a:bodyPr/>
          <a:lstStyle/>
          <a:p>
            <a:pPr>
              <a:buFont typeface="Wingdings" pitchFamily="2" charset="2"/>
              <a:buChar char="Ø"/>
            </a:pPr>
            <a:r>
              <a:rPr lang="en-US" dirty="0"/>
              <a:t>In 2003, U.S. agents owned $7.8 trillion of foreign financial assets</a:t>
            </a:r>
          </a:p>
          <a:p>
            <a:pPr>
              <a:buFont typeface="Wingdings" pitchFamily="2" charset="2"/>
              <a:buChar char="Ø"/>
            </a:pPr>
            <a:endParaRPr lang="en-US" dirty="0"/>
          </a:p>
          <a:p>
            <a:pPr>
              <a:buFont typeface="Wingdings" pitchFamily="2" charset="2"/>
              <a:buChar char="Ø"/>
            </a:pPr>
            <a:r>
              <a:rPr lang="en-US" dirty="0"/>
              <a:t>Foreign agents owned </a:t>
            </a:r>
            <a:r>
              <a:rPr lang="en-US" dirty="0" smtClean="0"/>
              <a:t/>
            </a:r>
            <a:br>
              <a:rPr lang="en-US" dirty="0" smtClean="0"/>
            </a:br>
            <a:r>
              <a:rPr lang="en-US" dirty="0" smtClean="0"/>
              <a:t>$</a:t>
            </a:r>
            <a:r>
              <a:rPr lang="en-US" dirty="0"/>
              <a:t>10.5 trillion of U.S. financial assets</a:t>
            </a:r>
          </a:p>
          <a:p>
            <a:pPr>
              <a:buFont typeface="Wingdings" pitchFamily="2" charset="2"/>
              <a:buChar char="Ø"/>
            </a:pPr>
            <a:endParaRPr lang="en-US" dirty="0"/>
          </a:p>
          <a:p>
            <a:pPr>
              <a:buFont typeface="Wingdings" pitchFamily="2" charset="2"/>
              <a:buChar char="Ø"/>
            </a:pPr>
            <a:r>
              <a:rPr lang="en-US" dirty="0"/>
              <a:t>A sizable fraction of US capital stock is owned by foreign citizens</a:t>
            </a:r>
          </a:p>
        </p:txBody>
      </p:sp>
      <p:pic>
        <p:nvPicPr>
          <p:cNvPr id="12291" name="Picture 3" descr="C:\Documents and Settings\amoore\Local Settings\Temporary Internet Files\Content.IE5\RJ0NWO0F\MPj03991390000[1].jpg"/>
          <p:cNvPicPr>
            <a:picLocks noChangeAspect="1" noChangeArrowheads="1"/>
          </p:cNvPicPr>
          <p:nvPr/>
        </p:nvPicPr>
        <p:blipFill>
          <a:blip r:embed="rId3"/>
          <a:srcRect/>
          <a:stretch>
            <a:fillRect/>
          </a:stretch>
        </p:blipFill>
        <p:spPr bwMode="auto">
          <a:xfrm>
            <a:off x="5486400" y="2133600"/>
            <a:ext cx="2381250" cy="1360714"/>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iterate type="lt">
                                    <p:tmPct val="0"/>
                                  </p:iterate>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6" presetClass="emph" presetSubtype="0" fill="hold" grpId="1" nodeType="afterEffect">
                                  <p:stCondLst>
                                    <p:cond delay="0"/>
                                  </p:stCondLst>
                                  <p:iterate type="lt">
                                    <p:tmPct val="10000"/>
                                  </p:iterate>
                                  <p:childTnLst>
                                    <p:animScale>
                                      <p:cBhvr>
                                        <p:cTn id="11" dur="250" autoRev="1" fill="hold">
                                          <p:stCondLst>
                                            <p:cond delay="0"/>
                                          </p:stCondLst>
                                        </p:cTn>
                                        <p:tgtEl>
                                          <p:spTgt spid="16386"/>
                                        </p:tgtEl>
                                      </p:cBhvr>
                                      <p:to x="80000" y="100000"/>
                                    </p:animScale>
                                    <p:anim by="(#ppt_w*0.10)" calcmode="lin" valueType="num">
                                      <p:cBhvr>
                                        <p:cTn id="12" dur="250" autoRev="1" fill="hold">
                                          <p:stCondLst>
                                            <p:cond delay="0"/>
                                          </p:stCondLst>
                                        </p:cTn>
                                        <p:tgtEl>
                                          <p:spTgt spid="16386"/>
                                        </p:tgtEl>
                                        <p:attrNameLst>
                                          <p:attrName>ppt_x</p:attrName>
                                        </p:attrNameLst>
                                      </p:cBhvr>
                                    </p:anim>
                                    <p:anim by="(-#ppt_w*0.10)" calcmode="lin" valueType="num">
                                      <p:cBhvr>
                                        <p:cTn id="13" dur="250" autoRev="1" fill="hold">
                                          <p:stCondLst>
                                            <p:cond delay="0"/>
                                          </p:stCondLst>
                                        </p:cTn>
                                        <p:tgtEl>
                                          <p:spTgt spid="16386"/>
                                        </p:tgtEl>
                                        <p:attrNameLst>
                                          <p:attrName>ppt_y</p:attrName>
                                        </p:attrNameLst>
                                      </p:cBhvr>
                                    </p:anim>
                                    <p:animRot by="-480000">
                                      <p:cBhvr>
                                        <p:cTn id="14" dur="250" autoRev="1" fill="hold">
                                          <p:stCondLst>
                                            <p:cond delay="0"/>
                                          </p:stCondLst>
                                        </p:cTn>
                                        <p:tgtEl>
                                          <p:spTgt spid="1638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12291"/>
                                        </p:tgtEl>
                                        <p:attrNameLst>
                                          <p:attrName>style.visibility</p:attrName>
                                        </p:attrNameLst>
                                      </p:cBhvr>
                                      <p:to>
                                        <p:strVal val="visible"/>
                                      </p:to>
                                    </p:set>
                                    <p:animEffect transition="in" filter="fade">
                                      <p:cBhvr>
                                        <p:cTn id="19" dur="770" decel="100000"/>
                                        <p:tgtEl>
                                          <p:spTgt spid="12291"/>
                                        </p:tgtEl>
                                      </p:cBhvr>
                                    </p:animEffect>
                                    <p:animScale>
                                      <p:cBhvr>
                                        <p:cTn id="20" dur="770" decel="100000"/>
                                        <p:tgtEl>
                                          <p:spTgt spid="12291"/>
                                        </p:tgtEl>
                                      </p:cBhvr>
                                      <p:from x="10000" y="10000"/>
                                      <p:to x="200000" y="450000"/>
                                    </p:animScale>
                                    <p:animScale>
                                      <p:cBhvr>
                                        <p:cTn id="21" dur="1230" accel="100000" fill="hold">
                                          <p:stCondLst>
                                            <p:cond delay="770"/>
                                          </p:stCondLst>
                                        </p:cTn>
                                        <p:tgtEl>
                                          <p:spTgt spid="12291"/>
                                        </p:tgtEl>
                                      </p:cBhvr>
                                      <p:from x="200000" y="450000"/>
                                      <p:to x="100000" y="100000"/>
                                    </p:animScale>
                                    <p:set>
                                      <p:cBhvr>
                                        <p:cTn id="22" dur="770" fill="hold"/>
                                        <p:tgtEl>
                                          <p:spTgt spid="12291"/>
                                        </p:tgtEl>
                                        <p:attrNameLst>
                                          <p:attrName>ppt_x</p:attrName>
                                        </p:attrNameLst>
                                      </p:cBhvr>
                                      <p:to>
                                        <p:strVal val="(0.5)"/>
                                      </p:to>
                                    </p:set>
                                    <p:anim from="(0.5)" to="(#ppt_x)" calcmode="lin" valueType="num">
                                      <p:cBhvr>
                                        <p:cTn id="23" dur="1230" accel="100000" fill="hold">
                                          <p:stCondLst>
                                            <p:cond delay="770"/>
                                          </p:stCondLst>
                                        </p:cTn>
                                        <p:tgtEl>
                                          <p:spTgt spid="12291"/>
                                        </p:tgtEl>
                                        <p:attrNameLst>
                                          <p:attrName>ppt_x</p:attrName>
                                        </p:attrNameLst>
                                      </p:cBhvr>
                                    </p:anim>
                                    <p:set>
                                      <p:cBhvr>
                                        <p:cTn id="24" dur="770" fill="hold"/>
                                        <p:tgtEl>
                                          <p:spTgt spid="12291"/>
                                        </p:tgtEl>
                                        <p:attrNameLst>
                                          <p:attrName>ppt_y</p:attrName>
                                        </p:attrNameLst>
                                      </p:cBhvr>
                                      <p:to>
                                        <p:strVal val="(#ppt_y+0.4)"/>
                                      </p:to>
                                    </p:set>
                                    <p:anim from="(#ppt_y+0.4)" to="(#ppt_y)" calcmode="lin" valueType="num">
                                      <p:cBhvr>
                                        <p:cTn id="25" dur="1230" accel="100000" fill="hold">
                                          <p:stCondLst>
                                            <p:cond delay="770"/>
                                          </p:stCondLst>
                                        </p:cTn>
                                        <p:tgtEl>
                                          <p:spTgt spid="12291"/>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6387">
                                            <p:txEl>
                                              <p:pRg st="0" end="0"/>
                                            </p:txEl>
                                          </p:spTgt>
                                        </p:tgtEl>
                                        <p:attrNameLst>
                                          <p:attrName>style.visibility</p:attrName>
                                        </p:attrNameLst>
                                      </p:cBhvr>
                                      <p:to>
                                        <p:strVal val="visible"/>
                                      </p:to>
                                    </p:set>
                                    <p:anim calcmode="lin" valueType="num">
                                      <p:cBhvr>
                                        <p:cTn id="30"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163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6387">
                                            <p:txEl>
                                              <p:pRg st="2" end="2"/>
                                            </p:txEl>
                                          </p:spTgt>
                                        </p:tgtEl>
                                        <p:attrNameLst>
                                          <p:attrName>style.visibility</p:attrName>
                                        </p:attrNameLst>
                                      </p:cBhvr>
                                      <p:to>
                                        <p:strVal val="visible"/>
                                      </p:to>
                                    </p:set>
                                    <p:anim calcmode="lin" valueType="num">
                                      <p:cBhvr>
                                        <p:cTn id="36"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1638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6387">
                                            <p:txEl>
                                              <p:pRg st="4" end="4"/>
                                            </p:txEl>
                                          </p:spTgt>
                                        </p:tgtEl>
                                        <p:attrNameLst>
                                          <p:attrName>style.visibility</p:attrName>
                                        </p:attrNameLst>
                                      </p:cBhvr>
                                      <p:to>
                                        <p:strVal val="visible"/>
                                      </p:to>
                                    </p:set>
                                    <p:anim calcmode="lin" valueType="num">
                                      <p:cBhvr>
                                        <p:cTn id="42" dur="5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1638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6" grpId="1"/>
      <p:bldP spid="1638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normAutofit/>
          </a:bodyPr>
          <a:lstStyle/>
          <a:p>
            <a:r>
              <a:rPr lang="en-US" sz="4400" dirty="0"/>
              <a:t>Integration:  Old and New</a:t>
            </a:r>
          </a:p>
        </p:txBody>
      </p:sp>
      <p:sp>
        <p:nvSpPr>
          <p:cNvPr id="9219" name="Rectangle 3"/>
          <p:cNvSpPr>
            <a:spLocks noGrp="1" noChangeArrowheads="1"/>
          </p:cNvSpPr>
          <p:nvPr>
            <p:ph sz="quarter" idx="1"/>
          </p:nvPr>
        </p:nvSpPr>
        <p:spPr/>
        <p:txBody>
          <a:bodyPr/>
          <a:lstStyle/>
          <a:p>
            <a:endParaRPr lang="en-US" dirty="0"/>
          </a:p>
          <a:p>
            <a:pPr>
              <a:buFont typeface="Wingdings" pitchFamily="2" charset="2"/>
              <a:buChar char="Ø"/>
            </a:pPr>
            <a:r>
              <a:rPr lang="en-US" dirty="0"/>
              <a:t>Changes in </a:t>
            </a:r>
            <a:r>
              <a:rPr lang="en-US" i="1" dirty="0"/>
              <a:t>what</a:t>
            </a:r>
            <a:r>
              <a:rPr lang="en-US" dirty="0"/>
              <a:t> is traded</a:t>
            </a:r>
          </a:p>
          <a:p>
            <a:pPr>
              <a:buFont typeface="Wingdings" pitchFamily="2" charset="2"/>
              <a:buChar char="Ø"/>
            </a:pPr>
            <a:endParaRPr lang="en-US" dirty="0"/>
          </a:p>
          <a:p>
            <a:pPr>
              <a:buFont typeface="Wingdings" pitchFamily="2" charset="2"/>
              <a:buChar char="Ø"/>
            </a:pPr>
            <a:r>
              <a:rPr lang="en-US" dirty="0"/>
              <a:t>Changes in </a:t>
            </a:r>
            <a:r>
              <a:rPr lang="en-US" i="1" dirty="0"/>
              <a:t>how</a:t>
            </a:r>
            <a:r>
              <a:rPr lang="en-US" dirty="0"/>
              <a:t> trade is conducted and how countries are integrated</a:t>
            </a:r>
          </a:p>
          <a:p>
            <a:endParaRPr lang="en-US" dirty="0"/>
          </a:p>
        </p:txBody>
      </p:sp>
      <p:pic>
        <p:nvPicPr>
          <p:cNvPr id="29698" name="Picture 2" descr="http://students.umf.maine.edu/~pondcm/globalization.gif"/>
          <p:cNvPicPr>
            <a:picLocks noChangeAspect="1" noChangeArrowheads="1"/>
          </p:cNvPicPr>
          <p:nvPr/>
        </p:nvPicPr>
        <p:blipFill>
          <a:blip r:embed="rId3"/>
          <a:srcRect/>
          <a:stretch>
            <a:fillRect/>
          </a:stretch>
        </p:blipFill>
        <p:spPr bwMode="auto">
          <a:xfrm>
            <a:off x="5029200" y="3695700"/>
            <a:ext cx="3219450" cy="3162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29698"/>
                                        </p:tgtEl>
                                        <p:attrNameLst>
                                          <p:attrName>style.visibility</p:attrName>
                                        </p:attrNameLst>
                                      </p:cBhvr>
                                      <p:to>
                                        <p:strVal val="visible"/>
                                      </p:to>
                                    </p:set>
                                    <p:anim calcmode="lin" valueType="num">
                                      <p:cBhvr>
                                        <p:cTn id="14" dur="500" fill="hold"/>
                                        <p:tgtEl>
                                          <p:spTgt spid="29698"/>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29698"/>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29698"/>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9219">
                                            <p:txEl>
                                              <p:pRg st="1" end="1"/>
                                            </p:txEl>
                                          </p:spTgt>
                                        </p:tgtEl>
                                        <p:attrNameLst>
                                          <p:attrName>style.visibility</p:attrName>
                                        </p:attrNameLst>
                                      </p:cBhvr>
                                      <p:to>
                                        <p:strVal val="visible"/>
                                      </p:to>
                                    </p:set>
                                    <p:anim calcmode="discrete" valueType="clr">
                                      <p:cBhvr override="childStyle">
                                        <p:cTn id="22" dur="80"/>
                                        <p:tgtEl>
                                          <p:spTgt spid="92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9219">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9219">
                                            <p:txEl>
                                              <p:pRg st="1" end="1"/>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9219">
                                            <p:txEl>
                                              <p:pRg st="3" end="3"/>
                                            </p:txEl>
                                          </p:spTgt>
                                        </p:tgtEl>
                                        <p:attrNameLst>
                                          <p:attrName>style.visibility</p:attrName>
                                        </p:attrNameLst>
                                      </p:cBhvr>
                                      <p:to>
                                        <p:strVal val="visible"/>
                                      </p:to>
                                    </p:set>
                                    <p:anim calcmode="discrete" valueType="clr">
                                      <p:cBhvr override="childStyle">
                                        <p:cTn id="29" dur="80"/>
                                        <p:tgtEl>
                                          <p:spTgt spid="921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9219">
                                            <p:txEl>
                                              <p:pRg st="3" end="3"/>
                                            </p:txEl>
                                          </p:spTgt>
                                        </p:tgtEl>
                                        <p:attrNameLst>
                                          <p:attrName>fillcolor</p:attrName>
                                        </p:attrNameLst>
                                      </p:cBhvr>
                                      <p:tavLst>
                                        <p:tav tm="0">
                                          <p:val>
                                            <p:clrVal>
                                              <a:schemeClr val="accent2"/>
                                            </p:clrVal>
                                          </p:val>
                                        </p:tav>
                                        <p:tav tm="50000">
                                          <p:val>
                                            <p:clrVal>
                                              <a:schemeClr val="hlink"/>
                                            </p:clrVal>
                                          </p:val>
                                        </p:tav>
                                      </p:tavLst>
                                    </p:anim>
                                    <p:set>
                                      <p:cBhvr>
                                        <p:cTn id="31" dur="80"/>
                                        <p:tgtEl>
                                          <p:spTgt spid="921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rrency">
  <a:themeElements>
    <a:clrScheme name="Currency">
      <a:dk1>
        <a:sysClr val="windowText" lastClr="000000"/>
      </a:dk1>
      <a:lt1>
        <a:sysClr val="window" lastClr="FFFFFF"/>
      </a:lt1>
      <a:dk2>
        <a:srgbClr val="4A606E"/>
      </a:dk2>
      <a:lt2>
        <a:srgbClr val="D1E1E3"/>
      </a:lt2>
      <a:accent1>
        <a:srgbClr val="79B5B0"/>
      </a:accent1>
      <a:accent2>
        <a:srgbClr val="B4BC4C"/>
      </a:accent2>
      <a:accent3>
        <a:srgbClr val="B77851"/>
      </a:accent3>
      <a:accent4>
        <a:srgbClr val="776A5B"/>
      </a:accent4>
      <a:accent5>
        <a:srgbClr val="B6AD76"/>
      </a:accent5>
      <a:accent6>
        <a:srgbClr val="95AEB1"/>
      </a:accent6>
      <a:hlink>
        <a:srgbClr val="3ECCED"/>
      </a:hlink>
      <a:folHlink>
        <a:srgbClr val="2C6C93"/>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rrency">
      <a:fillStyleLst>
        <a:solidFill>
          <a:schemeClr val="phClr"/>
        </a:solidFill>
        <a:gradFill rotWithShape="1">
          <a:gsLst>
            <a:gs pos="0">
              <a:schemeClr val="phClr">
                <a:tint val="80000"/>
                <a:satMod val="110000"/>
              </a:schemeClr>
            </a:gs>
            <a:gs pos="47500">
              <a:schemeClr val="phClr">
                <a:tint val="35000"/>
                <a:satMod val="110000"/>
              </a:schemeClr>
            </a:gs>
            <a:gs pos="58500">
              <a:schemeClr val="phClr">
                <a:tint val="35000"/>
                <a:satMod val="110000"/>
              </a:schemeClr>
            </a:gs>
            <a:gs pos="100000">
              <a:schemeClr val="phClr">
                <a:tint val="80000"/>
                <a:satMod val="110000"/>
              </a:schemeClr>
            </a:gs>
          </a:gsLst>
          <a:lin ang="3600000" scaled="1"/>
        </a:gradFill>
        <a:gradFill rotWithShape="1">
          <a:gsLst>
            <a:gs pos="0">
              <a:schemeClr val="phClr">
                <a:shade val="52000"/>
                <a:satMod val="105000"/>
              </a:schemeClr>
            </a:gs>
            <a:gs pos="47500">
              <a:schemeClr val="phClr">
                <a:shade val="89000"/>
                <a:satMod val="105000"/>
              </a:schemeClr>
            </a:gs>
            <a:gs pos="58500">
              <a:schemeClr val="phClr">
                <a:shade val="89000"/>
                <a:satMod val="105000"/>
              </a:schemeClr>
            </a:gs>
            <a:gs pos="100000">
              <a:schemeClr val="phClr">
                <a:shade val="52000"/>
                <a:satMod val="105000"/>
              </a:schemeClr>
            </a:gs>
          </a:gsLst>
          <a:lin ang="3600000" scaled="1"/>
        </a:gradFill>
      </a:fillStyleLst>
      <a:lnStyleLst>
        <a:ln w="10000" cap="flat" cmpd="sng" algn="ctr">
          <a:solidFill>
            <a:schemeClr val="phClr"/>
          </a:solidFill>
          <a:prstDash val="solid"/>
        </a:ln>
        <a:ln w="60000" cap="flat" cmpd="thickThin" algn="ctr">
          <a:solidFill>
            <a:schemeClr val="phClr"/>
          </a:solidFill>
          <a:prstDash val="solid"/>
        </a:ln>
        <a:ln w="25400" cap="flat" cmpd="sng" algn="ctr">
          <a:solidFill>
            <a:schemeClr val="phClr"/>
          </a:solidFill>
          <a:prstDash val="solid"/>
        </a:ln>
      </a:lnStyleLst>
      <a:effectStyleLst>
        <a:effectStyle>
          <a:effectLst>
            <a:outerShdw blurRad="38100" dist="38100" dir="5400000" algn="r" rotWithShape="0">
              <a:srgbClr val="000000">
                <a:alpha val="60000"/>
              </a:srgbClr>
            </a:outerShdw>
          </a:effectLst>
        </a:effectStyle>
        <a:effectStyle>
          <a:effectLst>
            <a:outerShdw blurRad="38100" dist="38100" dir="5400000" algn="r" rotWithShape="0">
              <a:srgbClr val="000000">
                <a:alpha val="60000"/>
              </a:srgbClr>
            </a:outerShdw>
          </a:effectLst>
          <a:scene3d>
            <a:camera prst="orthographicFront">
              <a:rot lat="0" lon="0" rev="0"/>
            </a:camera>
            <a:lightRig rig="harsh" dir="tl">
              <a:rot lat="0" lon="0" rev="8400000"/>
            </a:lightRig>
          </a:scene3d>
          <a:sp3d prstMaterial="flat">
            <a:bevelT w="38100" h="50800" prst="softRound"/>
          </a:sp3d>
        </a:effectStyle>
        <a:effectStyle>
          <a:effectLst>
            <a:outerShdw blurRad="50800" dist="63500" dir="5400000" algn="r" rotWithShape="0">
              <a:srgbClr val="000000">
                <a:alpha val="65000"/>
              </a:srgbClr>
            </a:outerShdw>
          </a:effectLst>
          <a:scene3d>
            <a:camera prst="orthographicFront">
              <a:rot lat="0" lon="0" rev="0"/>
            </a:camera>
            <a:lightRig rig="harsh" dir="tl">
              <a:rot lat="0" lon="0" rev="840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80000"/>
                <a:satMod val="300000"/>
              </a:schemeClr>
            </a:gs>
            <a:gs pos="100000">
              <a:schemeClr val="phClr">
                <a:shade val="20000"/>
                <a:satMod val="350000"/>
              </a:schemeClr>
            </a:gs>
          </a:gsLst>
          <a:path path="circle">
            <a:fillToRect l="50000" t="50000" r="50000" b="50000"/>
          </a:path>
        </a:gradFill>
        <a:blipFill>
          <a:blip xmlns:r="http://schemas.openxmlformats.org/officeDocument/2006/relationships" r:embed="rId1">
            <a:duotone>
              <a:schemeClr val="phClr">
                <a:tint val="98000"/>
                <a:shade val="98000"/>
                <a:satMod val="120000"/>
              </a:schemeClr>
              <a:schemeClr val="phClr">
                <a:tint val="86000"/>
                <a:shade val="92000"/>
                <a:satMod val="150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Template>
  <TotalTime>4966</TotalTime>
  <Words>953</Words>
  <Application>Microsoft Office PowerPoint</Application>
  <PresentationFormat>On-screen Show (4:3)</PresentationFormat>
  <Paragraphs>292</Paragraphs>
  <Slides>34</Slides>
  <Notes>32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Currency</vt:lpstr>
      <vt:lpstr>The Debate over GLOBALIZATION:  </vt:lpstr>
      <vt:lpstr>What is Globalization?</vt:lpstr>
      <vt:lpstr>Globalization</vt:lpstr>
      <vt:lpstr>What is “Globalization?”</vt:lpstr>
      <vt:lpstr>Globalization:  key terms</vt:lpstr>
      <vt:lpstr>What is globalization?  Trade in goods and services</vt:lpstr>
      <vt:lpstr>International mobility of labor </vt:lpstr>
      <vt:lpstr>International Mobility of Capital</vt:lpstr>
      <vt:lpstr>Integration:  Old and New</vt:lpstr>
      <vt:lpstr>Integration:  Old and New</vt:lpstr>
      <vt:lpstr>Multinational Corporations</vt:lpstr>
      <vt:lpstr>Multinational Corporations</vt:lpstr>
      <vt:lpstr>Integration:  Old and New</vt:lpstr>
      <vt:lpstr>II.  Why Countries Trade</vt:lpstr>
      <vt:lpstr>Sources of comparative advantage</vt:lpstr>
      <vt:lpstr>Other reasons for trade</vt:lpstr>
      <vt:lpstr>III:  Trade Policy</vt:lpstr>
      <vt:lpstr>Political explanations for Protection</vt:lpstr>
      <vt:lpstr>   Losses from Trade in Factor Markets</vt:lpstr>
      <vt:lpstr>Trade and Returns to Education</vt:lpstr>
      <vt:lpstr>V.  Trade and International Institutions</vt:lpstr>
      <vt:lpstr>Trade and International Institutions</vt:lpstr>
      <vt:lpstr>Agriculture and Textiles</vt:lpstr>
      <vt:lpstr>Environmental Standards</vt:lpstr>
      <vt:lpstr>Labor Standards</vt:lpstr>
      <vt:lpstr>Product Standards</vt:lpstr>
      <vt:lpstr>Conclusion</vt:lpstr>
      <vt:lpstr>Focus:  Globalization</vt:lpstr>
      <vt:lpstr>Focus: Globalization</vt:lpstr>
      <vt:lpstr>Other resources</vt:lpstr>
      <vt:lpstr>Appendix A: Critics of Globalization and IMF</vt:lpstr>
      <vt:lpstr>Critics of Globalization and IMF</vt:lpstr>
      <vt:lpstr>IMF Proponents claim:</vt:lpstr>
      <vt:lpstr>Appendix B:  What is a Trade Deficit?</vt:lpstr>
    </vt:vector>
  </TitlesOfParts>
  <Company>Robinson College of Business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GLOBALIZATION</dc:title>
  <dc:creator>Gcesmw</dc:creator>
  <cp:lastModifiedBy>Rita Littrell</cp:lastModifiedBy>
  <cp:revision>220</cp:revision>
  <dcterms:created xsi:type="dcterms:W3CDTF">2006-11-03T16:28:15Z</dcterms:created>
  <dcterms:modified xsi:type="dcterms:W3CDTF">2007-11-12T03:09:44Z</dcterms:modified>
</cp:coreProperties>
</file>