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handoutMasterIdLst>
    <p:handoutMasterId r:id="rId96"/>
  </p:handoutMasterIdLst>
  <p:sldIdLst>
    <p:sldId id="371" r:id="rId2"/>
    <p:sldId id="256" r:id="rId3"/>
    <p:sldId id="257" r:id="rId4"/>
    <p:sldId id="323" r:id="rId5"/>
    <p:sldId id="258" r:id="rId6"/>
    <p:sldId id="259" r:id="rId7"/>
    <p:sldId id="337" r:id="rId8"/>
    <p:sldId id="303" r:id="rId9"/>
    <p:sldId id="326" r:id="rId10"/>
    <p:sldId id="268" r:id="rId11"/>
    <p:sldId id="324" r:id="rId12"/>
    <p:sldId id="331" r:id="rId13"/>
    <p:sldId id="266" r:id="rId14"/>
    <p:sldId id="332" r:id="rId15"/>
    <p:sldId id="267" r:id="rId16"/>
    <p:sldId id="373" r:id="rId17"/>
    <p:sldId id="325" r:id="rId18"/>
    <p:sldId id="333" r:id="rId19"/>
    <p:sldId id="269" r:id="rId20"/>
    <p:sldId id="335" r:id="rId21"/>
    <p:sldId id="327" r:id="rId22"/>
    <p:sldId id="334" r:id="rId23"/>
    <p:sldId id="329" r:id="rId24"/>
    <p:sldId id="336" r:id="rId25"/>
    <p:sldId id="345" r:id="rId26"/>
    <p:sldId id="330" r:id="rId27"/>
    <p:sldId id="338" r:id="rId28"/>
    <p:sldId id="264" r:id="rId29"/>
    <p:sldId id="372" r:id="rId30"/>
    <p:sldId id="270" r:id="rId31"/>
    <p:sldId id="339" r:id="rId32"/>
    <p:sldId id="340" r:id="rId33"/>
    <p:sldId id="271" r:id="rId34"/>
    <p:sldId id="272" r:id="rId35"/>
    <p:sldId id="273" r:id="rId36"/>
    <p:sldId id="344" r:id="rId37"/>
    <p:sldId id="343" r:id="rId38"/>
    <p:sldId id="341" r:id="rId39"/>
    <p:sldId id="342" r:id="rId40"/>
    <p:sldId id="274" r:id="rId41"/>
    <p:sldId id="276" r:id="rId42"/>
    <p:sldId id="275" r:id="rId43"/>
    <p:sldId id="346" r:id="rId44"/>
    <p:sldId id="349" r:id="rId45"/>
    <p:sldId id="348" r:id="rId46"/>
    <p:sldId id="350" r:id="rId47"/>
    <p:sldId id="278" r:id="rId48"/>
    <p:sldId id="277" r:id="rId49"/>
    <p:sldId id="279" r:id="rId50"/>
    <p:sldId id="280" r:id="rId51"/>
    <p:sldId id="351" r:id="rId52"/>
    <p:sldId id="282" r:id="rId53"/>
    <p:sldId id="354" r:id="rId54"/>
    <p:sldId id="286" r:id="rId55"/>
    <p:sldId id="353" r:id="rId56"/>
    <p:sldId id="352" r:id="rId57"/>
    <p:sldId id="287" r:id="rId58"/>
    <p:sldId id="359" r:id="rId59"/>
    <p:sldId id="288" r:id="rId60"/>
    <p:sldId id="360" r:id="rId61"/>
    <p:sldId id="357" r:id="rId62"/>
    <p:sldId id="358" r:id="rId63"/>
    <p:sldId id="355" r:id="rId64"/>
    <p:sldId id="356" r:id="rId65"/>
    <p:sldId id="361" r:id="rId66"/>
    <p:sldId id="290" r:id="rId67"/>
    <p:sldId id="370" r:id="rId68"/>
    <p:sldId id="305" r:id="rId69"/>
    <p:sldId id="289" r:id="rId70"/>
    <p:sldId id="362" r:id="rId71"/>
    <p:sldId id="363" r:id="rId72"/>
    <p:sldId id="291" r:id="rId73"/>
    <p:sldId id="374" r:id="rId74"/>
    <p:sldId id="292" r:id="rId75"/>
    <p:sldId id="293" r:id="rId76"/>
    <p:sldId id="295" r:id="rId77"/>
    <p:sldId id="294" r:id="rId78"/>
    <p:sldId id="322" r:id="rId79"/>
    <p:sldId id="296" r:id="rId80"/>
    <p:sldId id="298" r:id="rId81"/>
    <p:sldId id="319" r:id="rId82"/>
    <p:sldId id="321" r:id="rId83"/>
    <p:sldId id="315" r:id="rId84"/>
    <p:sldId id="365" r:id="rId85"/>
    <p:sldId id="316" r:id="rId86"/>
    <p:sldId id="369" r:id="rId87"/>
    <p:sldId id="366" r:id="rId88"/>
    <p:sldId id="263" r:id="rId89"/>
    <p:sldId id="260" r:id="rId90"/>
    <p:sldId id="261" r:id="rId91"/>
    <p:sldId id="300" r:id="rId92"/>
    <p:sldId id="367" r:id="rId93"/>
    <p:sldId id="368" r:id="rId94"/>
  </p:sldIdLst>
  <p:sldSz cx="9144000" cy="6858000" type="screen4x3"/>
  <p:notesSz cx="6934200" cy="92329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93460" autoAdjust="0"/>
  </p:normalViewPr>
  <p:slideViewPr>
    <p:cSldViewPr>
      <p:cViewPr>
        <p:scale>
          <a:sx n="100" d="100"/>
          <a:sy n="100" d="100"/>
        </p:scale>
        <p:origin x="42" y="7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645"/>
          </a:xfrm>
          <a:prstGeom prst="rect">
            <a:avLst/>
          </a:prstGeom>
        </p:spPr>
        <p:txBody>
          <a:bodyPr vert="horz" lIns="92382" tIns="46191" rIns="92382" bIns="46191" rtlCol="0"/>
          <a:lstStyle>
            <a:lvl1pPr algn="r">
              <a:defRPr sz="1200"/>
            </a:lvl1pPr>
          </a:lstStyle>
          <a:p>
            <a:fld id="{090D7895-D1B8-4DAE-9245-233D5CB88C40}" type="datetimeFigureOut">
              <a:rPr lang="en-US" smtClean="0"/>
              <a:t>7/29/2011</a:t>
            </a:fld>
            <a:endParaRPr lang="en-US"/>
          </a:p>
        </p:txBody>
      </p:sp>
      <p:sp>
        <p:nvSpPr>
          <p:cNvPr id="4" name="Footer Placeholder 3"/>
          <p:cNvSpPr>
            <a:spLocks noGrp="1"/>
          </p:cNvSpPr>
          <p:nvPr>
            <p:ph type="ftr" sz="quarter" idx="2"/>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69653"/>
            <a:ext cx="3004820" cy="461645"/>
          </a:xfrm>
          <a:prstGeom prst="rect">
            <a:avLst/>
          </a:prstGeom>
        </p:spPr>
        <p:txBody>
          <a:bodyPr vert="horz" lIns="92382" tIns="46191" rIns="92382" bIns="46191" rtlCol="0" anchor="b"/>
          <a:lstStyle>
            <a:lvl1pPr algn="r">
              <a:defRPr sz="1200"/>
            </a:lvl1pPr>
          </a:lstStyle>
          <a:p>
            <a:fld id="{63A5C71E-AEF6-457E-A981-74745249172B}" type="slidenum">
              <a:rPr lang="en-US" smtClean="0"/>
              <a:t>‹#›</a:t>
            </a:fld>
            <a:endParaRPr lang="en-US"/>
          </a:p>
        </p:txBody>
      </p:sp>
    </p:spTree>
    <p:extLst>
      <p:ext uri="{BB962C8B-B14F-4D97-AF65-F5344CB8AC3E}">
        <p14:creationId xmlns:p14="http://schemas.microsoft.com/office/powerpoint/2010/main" val="84896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fontAlgn="auto">
              <a:spcBef>
                <a:spcPts val="0"/>
              </a:spcBef>
              <a:spcAft>
                <a:spcPts val="0"/>
              </a:spcAft>
              <a:defRPr sz="1200">
                <a:latin typeface="+mn-lt"/>
              </a:defRPr>
            </a:lvl1pPr>
          </a:lstStyle>
          <a:p>
            <a:pPr>
              <a:defRPr/>
            </a:pPr>
            <a:fld id="{77EB4D44-E1B8-41AE-9D37-7C3B1584BC1B}" type="datetimeFigureOut">
              <a:rPr lang="en-US"/>
              <a:pPr>
                <a:defRPr/>
              </a:pPr>
              <a:t>7/29/2011</a:t>
            </a:fld>
            <a:endParaRPr lang="en-US"/>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2" tIns="46191" rIns="92382" bIns="46191" rtlCol="0" anchor="ctr"/>
          <a:lstStyle/>
          <a:p>
            <a:pPr lvl="0"/>
            <a:endParaRPr lang="en-US" noProof="0" smtClean="0"/>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fontAlgn="auto">
              <a:spcBef>
                <a:spcPts val="0"/>
              </a:spcBef>
              <a:spcAft>
                <a:spcPts val="0"/>
              </a:spcAft>
              <a:defRPr sz="1200">
                <a:latin typeface="+mn-lt"/>
              </a:defRPr>
            </a:lvl1pPr>
          </a:lstStyle>
          <a:p>
            <a:pPr>
              <a:defRPr/>
            </a:pPr>
            <a:fld id="{ACCBD586-7569-4D09-A32F-E915AB67FBD2}" type="slidenum">
              <a:rPr lang="en-US"/>
              <a:pPr>
                <a:defRPr/>
              </a:pPr>
              <a:t>‹#›</a:t>
            </a:fld>
            <a:endParaRPr lang="en-US"/>
          </a:p>
        </p:txBody>
      </p:sp>
    </p:spTree>
    <p:extLst>
      <p:ext uri="{BB962C8B-B14F-4D97-AF65-F5344CB8AC3E}">
        <p14:creationId xmlns:p14="http://schemas.microsoft.com/office/powerpoint/2010/main" val="6383809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Title Page:</a:t>
            </a:r>
          </a:p>
          <a:p>
            <a:pPr eaLnBrk="1" hangingPunct="1">
              <a:spcBef>
                <a:spcPct val="0"/>
              </a:spcBef>
            </a:pPr>
            <a:r>
              <a:rPr lang="en-US" dirty="0" smtClean="0"/>
              <a:t>Pride in Arkansas</a:t>
            </a:r>
          </a:p>
          <a:p>
            <a:pPr eaLnBrk="1" hangingPunct="1">
              <a:spcBef>
                <a:spcPct val="0"/>
              </a:spcBef>
            </a:pPr>
            <a:r>
              <a:rPr lang="en-US" dirty="0" smtClean="0"/>
              <a:t>Edits – for each section,</a:t>
            </a:r>
            <a:r>
              <a:rPr lang="en-US" baseline="0" dirty="0" smtClean="0"/>
              <a:t> let’s have famous people, places, entrepreneurs, and businesses integrated into the natural scenes.  Also, a few of the parks in </a:t>
            </a:r>
            <a:r>
              <a:rPr lang="en-US" baseline="0" smtClean="0"/>
              <a:t>that region.</a:t>
            </a:r>
            <a:endParaRPr lang="en-US" dirty="0" smtClean="0"/>
          </a:p>
        </p:txBody>
      </p:sp>
      <p:sp>
        <p:nvSpPr>
          <p:cNvPr id="11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928A45-2379-4510-913E-BD0D3CA1AA1D}"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CBD586-7569-4D09-A32F-E915AB67FBD2}" type="slidenum">
              <a:rPr lang="en-US" smtClean="0"/>
              <a:pPr>
                <a:defRPr/>
              </a:pPr>
              <a:t>48</a:t>
            </a:fld>
            <a:endParaRPr lang="en-US"/>
          </a:p>
        </p:txBody>
      </p:sp>
    </p:spTree>
    <p:extLst>
      <p:ext uri="{BB962C8B-B14F-4D97-AF65-F5344CB8AC3E}">
        <p14:creationId xmlns:p14="http://schemas.microsoft.com/office/powerpoint/2010/main" val="2784309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Flag Page that has the Flag, butterfly, flower, etc.,</a:t>
            </a:r>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A85340-2872-40B5-8A30-8C72F2758AFD}" type="slidenum">
              <a:rPr lang="en-US" smtClean="0"/>
              <a:pPr fontAlgn="base">
                <a:spcBef>
                  <a:spcPct val="0"/>
                </a:spcBef>
                <a:spcAft>
                  <a:spcPct val="0"/>
                </a:spcAft>
                <a:defRPr/>
              </a:pPr>
              <a:t>88</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Economic RESOURCES</a:t>
            </a:r>
          </a:p>
          <a:p>
            <a:pPr eaLnBrk="1" hangingPunct="1">
              <a:spcBef>
                <a:spcPct val="0"/>
              </a:spcBef>
              <a:buFontTx/>
              <a:buChar char="-"/>
            </a:pPr>
            <a:r>
              <a:rPr lang="en-US" dirty="0" smtClean="0"/>
              <a:t>Economy, mining, oil pumping, cotton, wine </a:t>
            </a:r>
            <a:r>
              <a:rPr lang="en-US" dirty="0" err="1" smtClean="0"/>
              <a:t>pic</a:t>
            </a:r>
            <a:r>
              <a:rPr lang="en-US" dirty="0" smtClean="0"/>
              <a:t>, rice capital of the world</a:t>
            </a:r>
          </a:p>
          <a:p>
            <a:pPr eaLnBrk="1" hangingPunct="1">
              <a:spcBef>
                <a:spcPct val="0"/>
              </a:spcBef>
              <a:buFontTx/>
              <a:buChar char="-"/>
            </a:pPr>
            <a:r>
              <a:rPr lang="en-US" dirty="0" smtClean="0"/>
              <a:t> Land, farms, hills, swamps</a:t>
            </a:r>
          </a:p>
          <a:p>
            <a:pPr eaLnBrk="1" hangingPunct="1">
              <a:spcBef>
                <a:spcPct val="0"/>
              </a:spcBef>
              <a:buFontTx/>
              <a:buChar char="-"/>
            </a:pPr>
            <a:r>
              <a:rPr lang="en-US" dirty="0" smtClean="0"/>
              <a:t>Water, lake, rivers</a:t>
            </a:r>
          </a:p>
          <a:p>
            <a:pPr eaLnBrk="1" hangingPunct="1">
              <a:spcBef>
                <a:spcPct val="0"/>
              </a:spcBef>
              <a:buFontTx/>
              <a:buChar char="-"/>
            </a:pPr>
            <a:r>
              <a:rPr lang="en-US" dirty="0" smtClean="0"/>
              <a:t>People, farmers, musicians, business people, </a:t>
            </a:r>
            <a:r>
              <a:rPr lang="en-US" dirty="0" err="1" smtClean="0"/>
              <a:t>african</a:t>
            </a:r>
            <a:r>
              <a:rPr lang="en-US" dirty="0" smtClean="0"/>
              <a:t> </a:t>
            </a:r>
            <a:r>
              <a:rPr lang="en-US" dirty="0" err="1" smtClean="0"/>
              <a:t>american</a:t>
            </a:r>
            <a:r>
              <a:rPr lang="en-US" dirty="0" smtClean="0"/>
              <a:t>, </a:t>
            </a:r>
            <a:r>
              <a:rPr lang="en-US" dirty="0" err="1" smtClean="0"/>
              <a:t>italian</a:t>
            </a:r>
            <a:r>
              <a:rPr lang="en-US" dirty="0" smtClean="0"/>
              <a:t>, </a:t>
            </a:r>
            <a:r>
              <a:rPr lang="en-US" dirty="0" err="1" smtClean="0"/>
              <a:t>hispanic</a:t>
            </a:r>
            <a:endParaRPr lang="en-US" dirty="0" smtClean="0"/>
          </a:p>
          <a:p>
            <a:pPr eaLnBrk="1" hangingPunct="1">
              <a:spcBef>
                <a:spcPct val="0"/>
              </a:spcBef>
              <a:buFontTx/>
              <a:buChar char="-"/>
            </a:pPr>
            <a:r>
              <a:rPr lang="en-US" dirty="0" smtClean="0"/>
              <a:t>Houses, time period of houses</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615F7A-58F5-4B1E-974B-218C0CBEAE13}" type="slidenum">
              <a:rPr lang="en-US" smtClean="0"/>
              <a:pPr fontAlgn="base">
                <a:spcBef>
                  <a:spcPct val="0"/>
                </a:spcBef>
                <a:spcAft>
                  <a:spcPct val="0"/>
                </a:spcAft>
                <a:defRPr/>
              </a:pPr>
              <a:t>89</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Arkansas Parks – more than 50 state</a:t>
            </a:r>
            <a:r>
              <a:rPr lang="en-US" baseline="0" dirty="0" smtClean="0"/>
              <a:t> parks.  Show 1 or more from each region.  Make note at the bottom of PP of where I got photos and information.  </a:t>
            </a:r>
            <a:endParaRPr lang="en-US" dirty="0"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292895-E009-4B49-840C-0BC75BD363D3}" type="slidenum">
              <a:rPr lang="en-US" smtClean="0"/>
              <a:pPr fontAlgn="base">
                <a:spcBef>
                  <a:spcPct val="0"/>
                </a:spcBef>
                <a:spcAft>
                  <a:spcPct val="0"/>
                </a:spcAft>
                <a:defRPr/>
              </a:pPr>
              <a:t>90</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20 and logo’s </a:t>
            </a:r>
            <a:endParaRPr lang="en-US" dirty="0"/>
          </a:p>
        </p:txBody>
      </p:sp>
      <p:sp>
        <p:nvSpPr>
          <p:cNvPr id="4" name="Slide Number Placeholder 3"/>
          <p:cNvSpPr>
            <a:spLocks noGrp="1"/>
          </p:cNvSpPr>
          <p:nvPr>
            <p:ph type="sldNum" sz="quarter" idx="10"/>
          </p:nvPr>
        </p:nvSpPr>
        <p:spPr/>
        <p:txBody>
          <a:bodyPr/>
          <a:lstStyle/>
          <a:p>
            <a:pPr>
              <a:defRPr/>
            </a:pPr>
            <a:fld id="{ACCBD586-7569-4D09-A32F-E915AB67FBD2}" type="slidenum">
              <a:rPr lang="en-US" smtClean="0"/>
              <a:pPr>
                <a:defRPr/>
              </a:pPr>
              <a:t>91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Natural State</a:t>
            </a:r>
          </a:p>
          <a:p>
            <a:pPr eaLnBrk="1" hangingPunct="1">
              <a:spcBef>
                <a:spcPct val="0"/>
              </a:spcBef>
            </a:pPr>
            <a:r>
              <a:rPr lang="en-US" smtClean="0"/>
              <a:t>Several slides with pictures of Arkansas</a:t>
            </a:r>
          </a:p>
        </p:txBody>
      </p:sp>
      <p:sp>
        <p:nvSpPr>
          <p:cNvPr id="12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B4D785-B9BC-4F8A-A502-8652C1B8DC32}"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Due to the distinct</a:t>
            </a:r>
            <a:r>
              <a:rPr lang="en-US" baseline="0" dirty="0" smtClean="0"/>
              <a:t> geographic features, AR has a very diverse landscape.  Initially, the wealth of the state was generated from the delta and the cotton plantations.  Then with the development of railroads and the timber industry is moved to the coastal plains.  Timber did also come from the </a:t>
            </a:r>
            <a:r>
              <a:rPr lang="en-US" baseline="0" dirty="0" err="1" smtClean="0"/>
              <a:t>Ouachitas</a:t>
            </a:r>
            <a:r>
              <a:rPr lang="en-US" baseline="0" dirty="0" smtClean="0"/>
              <a:t> and the Ozark highlands.  Then when oil was a driving economic factor, the gulf coastal plains again held much of the wealth.  During this period Little Rock, as the capital, was also experiencing economic growth.  In the late 20</a:t>
            </a:r>
            <a:r>
              <a:rPr lang="en-US" baseline="30000" dirty="0" smtClean="0"/>
              <a:t>th</a:t>
            </a:r>
            <a:r>
              <a:rPr lang="en-US" baseline="0" dirty="0" smtClean="0"/>
              <a:t> century, the Northwest Arkansas area became an economic leader with the growth of companies such as Jones Truck Lines, Willis Shaw Trucking, J. B. Hunt Transportation, Tyson Foods and </a:t>
            </a:r>
            <a:r>
              <a:rPr lang="en-US" baseline="0" dirty="0" err="1" smtClean="0"/>
              <a:t>Walmart</a:t>
            </a:r>
            <a:r>
              <a:rPr lang="en-US" baseline="0" dirty="0" smtClean="0"/>
              <a:t>.  </a:t>
            </a:r>
            <a:endParaRPr lang="en-US" dirty="0" smtClean="0"/>
          </a:p>
        </p:txBody>
      </p:sp>
      <p:sp>
        <p:nvSpPr>
          <p:cNvPr id="13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016CDD-BEDD-4084-830E-94668B4B0C76}"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Separate each region by the section of map growing and the give details about region</a:t>
            </a:r>
          </a:p>
          <a:p>
            <a:pPr eaLnBrk="1" hangingPunct="1">
              <a:spcBef>
                <a:spcPct val="0"/>
              </a:spcBef>
            </a:pPr>
            <a:r>
              <a:rPr lang="en-US" smtClean="0"/>
              <a:t>- List a few key parks in each region.</a:t>
            </a:r>
          </a:p>
        </p:txBody>
      </p:sp>
      <p:sp>
        <p:nvSpPr>
          <p:cNvPr id="14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8BDFE4-328D-47B9-B881-5EB352D82D58}"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CBD586-7569-4D09-A32F-E915AB67FBD2}" type="slidenum">
              <a:rPr lang="en-US" smtClean="0"/>
              <a:pPr>
                <a:defRPr/>
              </a:pPr>
              <a:t>8</a:t>
            </a:fld>
            <a:endParaRPr lang="en-US"/>
          </a:p>
        </p:txBody>
      </p:sp>
    </p:spTree>
    <p:extLst>
      <p:ext uri="{BB962C8B-B14F-4D97-AF65-F5344CB8AC3E}">
        <p14:creationId xmlns:p14="http://schemas.microsoft.com/office/powerpoint/2010/main" val="2757816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CBD586-7569-4D09-A32F-E915AB67FBD2}" type="slidenum">
              <a:rPr lang="en-US" smtClean="0"/>
              <a:pPr>
                <a:defRPr/>
              </a:pPr>
              <a:t>10</a:t>
            </a:fld>
            <a:endParaRPr lang="en-US"/>
          </a:p>
        </p:txBody>
      </p:sp>
    </p:spTree>
    <p:extLst>
      <p:ext uri="{BB962C8B-B14F-4D97-AF65-F5344CB8AC3E}">
        <p14:creationId xmlns:p14="http://schemas.microsoft.com/office/powerpoint/2010/main" val="184473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CCBD586-7569-4D09-A32F-E915AB67FBD2}"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681BB09-5A23-46EA-B291-98379350CA57}" type="slidenum">
              <a:rPr lang="en-US" smtClean="0"/>
              <a:pPr>
                <a:defRPr/>
              </a:pPr>
              <a:t>28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Sling Blade,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ACCBD586-7569-4D09-A32F-E915AB67FBD2}" type="slidenum">
              <a:rPr lang="en-US" smtClean="0"/>
              <a:pPr>
                <a:defRPr/>
              </a:pPr>
              <a:t>46</a:t>
            </a:fld>
            <a:endParaRPr lang="en-US"/>
          </a:p>
        </p:txBody>
      </p:sp>
    </p:spTree>
    <p:extLst>
      <p:ext uri="{BB962C8B-B14F-4D97-AF65-F5344CB8AC3E}">
        <p14:creationId xmlns:p14="http://schemas.microsoft.com/office/powerpoint/2010/main" val="2892550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B9190ED-3AA3-4019-B12A-3623D8575177}" type="datetimeFigureOut">
              <a:rPr lang="en-US"/>
              <a:pPr>
                <a:defRPr/>
              </a:pPr>
              <a:t>7/29/2011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50FD8F-D9E5-41EF-BADD-92D292A17B2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91A374-2004-4185-B38E-7FC7C99A7C3C}" type="datetimeFigureOut">
              <a:rPr lang="en-US"/>
              <a:pPr>
                <a:defRPr/>
              </a:pPr>
              <a:t>7/29/2011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745FF6-60B8-4379-A7C7-353739D76B4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64E7CC4-9F51-43D5-8C31-2A58E0C12484}" type="datetimeFigureOut">
              <a:rPr lang="en-US"/>
              <a:pPr>
                <a:defRPr/>
              </a:pPr>
              <a:t>7/29/2011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B63EF2-52A8-4ED5-AF3B-498CE5BAF69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561069-32E2-4253-BC2B-2F10B2AF5D4D}" type="datetimeFigureOut">
              <a:rPr lang="en-US"/>
              <a:pPr>
                <a:defRPr/>
              </a:pPr>
              <a:t>7/29/2011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7CF997-1747-4BB5-94E6-949329C1099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44E4F6-D2A2-4F7E-A4C2-096DBF717D96}" type="datetimeFigureOut">
              <a:rPr lang="en-US"/>
              <a:pPr>
                <a:defRPr/>
              </a:pPr>
              <a:t>7/29/2011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719FD0-8898-4D60-8DEA-EE8AA54E101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3ECEF4-2D1A-47E3-93FD-65076A459BD3}" type="datetimeFigureOut">
              <a:rPr lang="en-US"/>
              <a:pPr>
                <a:defRPr/>
              </a:pPr>
              <a:t>7/29/2011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68CE90D-8676-40FF-9F0F-BE38B125CE2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6DD948D-79B3-4F2F-8F90-4F5764076491}" type="datetimeFigureOut">
              <a:rPr lang="en-US"/>
              <a:pPr>
                <a:defRPr/>
              </a:pPr>
              <a:t>7/29/2011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A5298CD-10E5-4460-BE5B-709F471E712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B9E812B-B844-4B2F-87C4-082F3B56E0AB}" type="datetimeFigureOut">
              <a:rPr lang="en-US"/>
              <a:pPr>
                <a:defRPr/>
              </a:pPr>
              <a:t>7/29/2011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44ADB80-BABA-4407-BBCA-4C231C53C22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8CB58F5-B7BD-4871-827D-FF0DDF0EF605}" type="datetimeFigureOut">
              <a:rPr lang="en-US"/>
              <a:pPr>
                <a:defRPr/>
              </a:pPr>
              <a:t>7/29/2011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38C09F8-D754-448F-B05A-3F7458792C9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42A3116-3D1A-4173-8BA5-9385780205CF}" type="datetimeFigureOut">
              <a:rPr lang="en-US"/>
              <a:pPr>
                <a:defRPr/>
              </a:pPr>
              <a:t>7/29/2011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98794D-6960-46A2-88E6-BEDE90C2B74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167F656-F34E-4CE1-A535-4949210BDBE1}" type="datetimeFigureOut">
              <a:rPr lang="en-US"/>
              <a:pPr>
                <a:defRPr/>
              </a:pPr>
              <a:t>7/29/2011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8E80FF-01FA-4A99-BA0B-67F99685C25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1A7A816-4540-4542-B832-54BA93ABF191}" type="datetimeFigureOut">
              <a:rPr lang="en-US"/>
              <a:pPr>
                <a:defRPr/>
              </a:pPr>
              <a:t>7/29/2011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D47C22B-0941-4167-8151-0E9B4AA75CD8}"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file:///\\evita.walton.uark.edu\Walton$\CEE\Curricula\Ark%20History%20Curriculum\2008%20Update\Leather%20Britches%20-%20Excerpt%2030%20secs.mp3"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architectureweek.com/2004/0915/news_1-1.html" TargetMode="Externa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gif"/><Relationship Id="rId7" Type="http://schemas.openxmlformats.org/officeDocument/2006/relationships/image" Target="../media/image49.png"/><Relationship Id="rId2" Type="http://schemas.openxmlformats.org/officeDocument/2006/relationships/hyperlink" Target="http://www.springdaleark.org/" TargetMode="Externa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upload.wikimedia.org/wikipedia/commons/9/9b/JBHuntOnOhioTurnpike.JPG" TargetMode="Externa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hyperlink" Target="http://www.baldor.com/" TargetMode="External"/><Relationship Id="rId7" Type="http://schemas.openxmlformats.org/officeDocument/2006/relationships/hyperlink" Target="http://en.wikipedia.org/wiki/File:Gallows_at_Fort_Smith_Arkansas.jpg" TargetMode="External"/><Relationship Id="rId2" Type="http://schemas.openxmlformats.org/officeDocument/2006/relationships/image" Target="../media/image70.gif"/><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hyperlink" Target="http://en.wikipedia.org/wiki/File:JudgeParker.jpg" TargetMode="External"/><Relationship Id="rId4" Type="http://schemas.openxmlformats.org/officeDocument/2006/relationships/image" Target="../media/image71.gif"/></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 Id="rId4" Type="http://schemas.openxmlformats.org/officeDocument/2006/relationships/image" Target="../media/image95.jpeg"/></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 Id="rId4" Type="http://schemas.openxmlformats.org/officeDocument/2006/relationships/image" Target="../media/image9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4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5.xml"/><Relationship Id="rId5" Type="http://schemas.openxmlformats.org/officeDocument/2006/relationships/image" Target="../media/image108.jpeg"/><Relationship Id="rId4" Type="http://schemas.openxmlformats.org/officeDocument/2006/relationships/image" Target="../media/image107.jpeg"/></Relationships>
</file>

<file path=ppt/slides/_rels/slide4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 Id="rId4" Type="http://schemas.openxmlformats.org/officeDocument/2006/relationships/image" Target="../media/image111.jpeg"/></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5.jpeg"/></Relationships>
</file>

<file path=ppt/slides/_rels/slide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hyperlink" Target="http://1.bp.blogspot.com/_a_sF4MGYKwo/SeaoAH8wYeI/AAAAAAAAAHk/RPGEsrDHS_0/s1600-h/GarvanGardensCascade090309.JPG" TargetMode="External"/><Relationship Id="rId4" Type="http://schemas.openxmlformats.org/officeDocument/2006/relationships/image" Target="../media/image118.jpeg"/></Relationships>
</file>

<file path=ppt/slides/_rels/slide4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hyperlink" Target="http://upload.wikimedia.org/wikipedia/commons/d/d3/Bill_Clinton.jpg" TargetMode="Externa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hyperlink" Target="http://upload.wikimedia.org/wikipedia/commons/2/27/Signature_of_Bill_Clinton.sv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5.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hyperlink" Target="http://www.sounddistributors.com/productlist.asp?searchprod=Klipsch&amp;searchtxt=Klipsch" TargetMode="External"/><Relationship Id="rId5" Type="http://schemas.openxmlformats.org/officeDocument/2006/relationships/image" Target="../media/image134.jpeg"/><Relationship Id="rId4" Type="http://schemas.openxmlformats.org/officeDocument/2006/relationships/image" Target="../media/image133.jpeg"/></Relationships>
</file>

<file path=ppt/slides/_rels/slide5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5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http://www.murphyoilcorp.com/media/gif/logo.gi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5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52.gif"/></Relationships>
</file>

<file path=ppt/slides/_rels/slide6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6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64.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 Id="rId5" Type="http://schemas.openxmlformats.org/officeDocument/2006/relationships/image" Target="../media/image166.jpeg"/><Relationship Id="rId4" Type="http://schemas.openxmlformats.org/officeDocument/2006/relationships/image" Target="../media/image165.jpeg"/></Relationships>
</file>

<file path=ppt/slides/_rels/slide68.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hyperlink" Target="http://media.commercialappeal.com/mca/content/img/photos/2007/09/27/g28biscuit.jpeg" TargetMode="External"/><Relationship Id="rId1" Type="http://schemas.openxmlformats.org/officeDocument/2006/relationships/slideLayout" Target="../slideLayouts/slideLayout3.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6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 Id="rId4" Type="http://schemas.openxmlformats.org/officeDocument/2006/relationships/image" Target="../media/image174.jpe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 Id="rId5" Type="http://schemas.openxmlformats.org/officeDocument/2006/relationships/image" Target="../media/image178.jpeg"/><Relationship Id="rId4" Type="http://schemas.openxmlformats.org/officeDocument/2006/relationships/image" Target="../media/image177.jpeg"/></Relationships>
</file>

<file path=ppt/slides/_rels/slide7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gif"/><Relationship Id="rId1" Type="http://schemas.openxmlformats.org/officeDocument/2006/relationships/slideLayout" Target="../slideLayouts/slideLayout4.xml"/><Relationship Id="rId4" Type="http://schemas.openxmlformats.org/officeDocument/2006/relationships/image" Target="../media/image181.jpeg"/></Relationships>
</file>

<file path=ppt/slides/_rels/slide7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7.xml"/><Relationship Id="rId4" Type="http://schemas.openxmlformats.org/officeDocument/2006/relationships/image" Target="../media/image184.jpeg"/></Relationships>
</file>

<file path=ppt/slides/_rels/slide7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7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7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7.xml"/><Relationship Id="rId4" Type="http://schemas.openxmlformats.org/officeDocument/2006/relationships/image" Target="../media/image195.jpeg"/></Relationships>
</file>

<file path=ppt/slides/_rels/slide7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7.xml"/><Relationship Id="rId5" Type="http://schemas.openxmlformats.org/officeDocument/2006/relationships/image" Target="../media/image198.jpeg"/><Relationship Id="rId4" Type="http://schemas.openxmlformats.org/officeDocument/2006/relationships/hyperlink" Target="http://www.superd.com/index.htm"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 Id="rId4" Type="http://schemas.openxmlformats.org/officeDocument/2006/relationships/image" Target="../media/image201.jpeg"/></Relationships>
</file>

<file path=ppt/slides/_rels/slide78.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hyperlink" Target="http://images.google.com/imgres?imgurl=http://legacy.decaturdaily.com/decaturdaily/news/061022/ducks2.jpg&amp;imgrefurl=http://legacy.decaturdaily.com/decaturdaily/news/061022/ducks.shtml&amp;usg=__4zyEvJLd8GxiLleSInSMm0k1r3Y=&amp;h=189&amp;w=250&amp;sz=75&amp;hl=en&amp;start=17&amp;um=1&amp;itbs=1&amp;tbnid=yFRiR3fuTo2ScM:&amp;tbnh=84&amp;tbnw=111&amp;prev=/images?q=duck+calling+festival&amp;hl=en&amp;rlz=1T4GZEZ_en-GBUS287US287&amp;sa=N&amp;um=1" TargetMode="External"/><Relationship Id="rId1" Type="http://schemas.openxmlformats.org/officeDocument/2006/relationships/slideLayout" Target="../slideLayouts/slideLayout7.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7.xml"/><Relationship Id="rId4" Type="http://schemas.openxmlformats.org/officeDocument/2006/relationships/image" Target="../media/image209.jpeg"/></Relationships>
</file>

<file path=ppt/slides/_rels/slide8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hyperlink" Target="http://images.google.com/imgres?imgurl=http://www.davescampus.com/images/college-logos/arkansas-state-university.jpg&amp;imgrefurl=http://www.davescampus.com/school_profile/323/Arkansas-State-University-Jonesboro&amp;usg=__arRtMEieZZ1QbdjTfRD38U1TKFQ=&amp;h=299&amp;w=444&amp;sz=18&amp;hl=en&amp;start=4&amp;um=1&amp;itbs=1&amp;tbnid=_madoVhHmKyiLM:&amp;tbnh=86&amp;tbnw=127&amp;prev=/images?q=Ar+State+university&amp;hl=en&amp;rlz=1T4GZEZ_en-GBUS287US287&amp;sa=N&amp;um=1" TargetMode="External"/><Relationship Id="rId1" Type="http://schemas.openxmlformats.org/officeDocument/2006/relationships/slideLayout" Target="../slideLayouts/slideLayout7.xml"/><Relationship Id="rId5" Type="http://schemas.openxmlformats.org/officeDocument/2006/relationships/image" Target="../media/image212.jpeg"/><Relationship Id="rId4" Type="http://schemas.openxmlformats.org/officeDocument/2006/relationships/image" Target="../media/image211.jpeg"/></Relationships>
</file>

<file path=ppt/slides/_rels/slide8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jpeg"/><Relationship Id="rId1" Type="http://schemas.openxmlformats.org/officeDocument/2006/relationships/slideLayout" Target="../slideLayouts/slideLayout7.xml"/><Relationship Id="rId5" Type="http://schemas.openxmlformats.org/officeDocument/2006/relationships/image" Target="../media/image216.png"/><Relationship Id="rId4" Type="http://schemas.openxmlformats.org/officeDocument/2006/relationships/image" Target="../media/image215.png"/></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7.xml"/><Relationship Id="rId5" Type="http://schemas.openxmlformats.org/officeDocument/2006/relationships/image" Target="../media/image220.jpeg"/><Relationship Id="rId4" Type="http://schemas.openxmlformats.org/officeDocument/2006/relationships/image" Target="../media/image219.jpeg"/></Relationships>
</file>

<file path=ppt/slides/_rels/slide85.xml.rels><?xml version="1.0" encoding="UTF-8" standalone="yes"?>
<Relationships xmlns="http://schemas.openxmlformats.org/package/2006/relationships"><Relationship Id="rId3" Type="http://schemas.openxmlformats.org/officeDocument/2006/relationships/hyperlink" Target="http://upload.wikimedia.org/wikipedia/en/9/92/MacArthur_Manila.jpg" TargetMode="External"/><Relationship Id="rId2" Type="http://schemas.openxmlformats.org/officeDocument/2006/relationships/image" Target="../media/image221.jpeg"/><Relationship Id="rId1" Type="http://schemas.openxmlformats.org/officeDocument/2006/relationships/slideLayout" Target="../slideLayouts/slideLayout7.xml"/><Relationship Id="rId6" Type="http://schemas.openxmlformats.org/officeDocument/2006/relationships/image" Target="../media/image223.png"/><Relationship Id="rId5" Type="http://schemas.openxmlformats.org/officeDocument/2006/relationships/hyperlink" Target="http://upload.wikimedia.org/wikipedia/commons/f/f8/US-O11_insignia.svg" TargetMode="External"/><Relationship Id="rId4" Type="http://schemas.openxmlformats.org/officeDocument/2006/relationships/image" Target="../media/image222.jpeg"/></Relationships>
</file>

<file path=ppt/slides/_rels/slide86.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 Id="rId5" Type="http://schemas.openxmlformats.org/officeDocument/2006/relationships/image" Target="../media/image227.png"/><Relationship Id="rId4" Type="http://schemas.openxmlformats.org/officeDocument/2006/relationships/image" Target="../media/image226.png"/></Relationships>
</file>

<file path=ppt/slides/_rels/slide87.xml.rels><?xml version="1.0" encoding="UTF-8" standalone="yes"?>
<Relationships xmlns="http://schemas.openxmlformats.org/package/2006/relationships"><Relationship Id="rId8" Type="http://schemas.openxmlformats.org/officeDocument/2006/relationships/hyperlink" Target="http://www.stephens.com/default.aspx" TargetMode="External"/><Relationship Id="rId3" Type="http://schemas.openxmlformats.org/officeDocument/2006/relationships/image" Target="../media/image228.jpeg"/><Relationship Id="rId7" Type="http://schemas.openxmlformats.org/officeDocument/2006/relationships/image" Target="../media/image230.png"/><Relationship Id="rId2" Type="http://schemas.openxmlformats.org/officeDocument/2006/relationships/hyperlink" Target="http://images.google.com/imgres?imgurl=http://www.localsplash.com/wp-content/themes/newDesign/images/partners/logo-acxiom.jpg&amp;imgrefurl=http://www.localsplash.com/&amp;usg=__8Uf4_OkfjJ7e5wW0N7Oklne-4fU=&amp;h=75&amp;w=110&amp;sz=16&amp;hl=en&amp;start=8&amp;um=1&amp;itbs=1&amp;tbnid=1pF0hdb58L-FUM:&amp;tbnh=58&amp;tbnw=85&amp;prev=/images?q=acxicom+logo&amp;hl=en&amp;rlz=1T4GZEZ_en-GBUS287US287&amp;sa=N&amp;um=1" TargetMode="External"/><Relationship Id="rId1" Type="http://schemas.openxmlformats.org/officeDocument/2006/relationships/slideLayout" Target="../slideLayouts/slideLayout7.xml"/><Relationship Id="rId6" Type="http://schemas.openxmlformats.org/officeDocument/2006/relationships/hyperlink" Target="http://www.nabholz.com/" TargetMode="External"/><Relationship Id="rId11" Type="http://schemas.openxmlformats.org/officeDocument/2006/relationships/image" Target="../media/image233.jpeg"/><Relationship Id="rId5" Type="http://schemas.openxmlformats.org/officeDocument/2006/relationships/image" Target="../media/image229.jpeg"/><Relationship Id="rId10" Type="http://schemas.openxmlformats.org/officeDocument/2006/relationships/image" Target="../media/image232.png"/><Relationship Id="rId4" Type="http://schemas.openxmlformats.org/officeDocument/2006/relationships/hyperlink" Target="http://images.google.com/imgres?imgurl=http://www.marklundvoice.com/site/wp-content/uploads/2007/10/tcby.jpg&amp;imgrefurl=http://www.marklundvoice.com/clients/&amp;usg=__XOGPU0FE5RhXJJy9oEUNdifBv_I=&amp;h=237&amp;w=640&amp;sz=21&amp;hl=en&amp;start=14&amp;um=1&amp;itbs=1&amp;tbnid=QbHNaB0mWBDI7M:&amp;tbnh=51&amp;tbnw=137&amp;prev=/images?q=TCBY&amp;hl=en&amp;rlz=1T4GZEZ_en-GBUS287US287&amp;sa=N&amp;um=1" TargetMode="External"/><Relationship Id="rId9" Type="http://schemas.openxmlformats.org/officeDocument/2006/relationships/image" Target="../media/image231.gif"/></Relationships>
</file>

<file path=ppt/slides/_rels/slide88.xml.rels><?xml version="1.0" encoding="UTF-8" standalone="yes"?>
<Relationships xmlns="http://schemas.openxmlformats.org/package/2006/relationships"><Relationship Id="rId8" Type="http://schemas.openxmlformats.org/officeDocument/2006/relationships/image" Target="../media/image238.jpeg"/><Relationship Id="rId3" Type="http://schemas.openxmlformats.org/officeDocument/2006/relationships/image" Target="../media/image234.jpeg"/><Relationship Id="rId7" Type="http://schemas.openxmlformats.org/officeDocument/2006/relationships/image" Target="../media/image23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6.jpeg"/><Relationship Id="rId5" Type="http://schemas.openxmlformats.org/officeDocument/2006/relationships/image" Target="../media/image235.gif"/><Relationship Id="rId10" Type="http://schemas.openxmlformats.org/officeDocument/2006/relationships/image" Target="../media/image240.jpeg"/><Relationship Id="rId4" Type="http://schemas.openxmlformats.org/officeDocument/2006/relationships/hyperlink" Target="http://upload.wikimedia.org/wikipedia/commons/8/8f/Animated-Flag-Arkansas.gif" TargetMode="External"/><Relationship Id="rId9" Type="http://schemas.openxmlformats.org/officeDocument/2006/relationships/image" Target="../media/image239.jpeg"/></Relationships>
</file>

<file path=ppt/slides/_rels/slide89.xml.rels><?xml version="1.0" encoding="UTF-8" standalone="yes"?>
<Relationships xmlns="http://schemas.openxmlformats.org/package/2006/relationships"><Relationship Id="rId8" Type="http://schemas.openxmlformats.org/officeDocument/2006/relationships/image" Target="../media/image246.jpeg"/><Relationship Id="rId3" Type="http://schemas.openxmlformats.org/officeDocument/2006/relationships/image" Target="../media/image241.jpeg"/><Relationship Id="rId7" Type="http://schemas.openxmlformats.org/officeDocument/2006/relationships/image" Target="../media/image24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4.jpeg"/><Relationship Id="rId11" Type="http://schemas.openxmlformats.org/officeDocument/2006/relationships/image" Target="../media/image248.jpeg"/><Relationship Id="rId5" Type="http://schemas.openxmlformats.org/officeDocument/2006/relationships/image" Target="../media/image243.png"/><Relationship Id="rId10" Type="http://schemas.openxmlformats.org/officeDocument/2006/relationships/image" Target="../media/image247.jpeg"/><Relationship Id="rId4" Type="http://schemas.openxmlformats.org/officeDocument/2006/relationships/image" Target="../media/image242.jpeg"/><Relationship Id="rId9" Type="http://schemas.openxmlformats.org/officeDocument/2006/relationships/hyperlink" Target="http://images.google.com/imgres?imgurl=http://www.fws.gov/digitalmedia/FullRes/natdiglib/6EF97DF9-8D4A-47FF-9C7C2CA0A08EE548.jpg&amp;imgrefurl=http://www.fws.gov/digitalmedia/cdm4/item_viewer.php?CISOROOT=/natdiglib&amp;CISOPTR=5999&amp;CISOBOX=1&amp;REC=3&amp;usg=__prDwcens3HwkpGT7pP5LpkxYP08=&amp;h=2400&amp;w=3000&amp;sz=3542&amp;hl=en&amp;start=17&amp;um=1&amp;itbs=1&amp;tbnid=KN6lWU0g5o0nKM:&amp;tbnh=120&amp;tbnw=150&amp;prev=/images?q=wildlife+in+arkansas&amp;hl=en&amp;rlz=1T4GZEZ_en-GBUS287US287&amp;um=1"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91.xml.rels><?xml version="1.0" encoding="UTF-8" standalone="yes"?>
<Relationships xmlns="http://schemas.openxmlformats.org/package/2006/relationships"><Relationship Id="rId8" Type="http://schemas.openxmlformats.org/officeDocument/2006/relationships/image" Target="../media/image256.gif"/><Relationship Id="rId13" Type="http://schemas.openxmlformats.org/officeDocument/2006/relationships/hyperlink" Target="http://images.google.com/imgres?imgurl=http://www.deltic.com/images/delticlogo.gif&amp;imgrefurl=http://www.deltic.com/hunting/arkansas.htm&amp;usg=__Op3yWkXXAc3BRB-7tzbKBLYS3fc=&amp;h=120&amp;w=150&amp;sz=6&amp;hl=en&amp;start=5&amp;um=1&amp;tbnid=2V3JNQsZz9jVqM:&amp;tbnh=77&amp;tbnw=96&amp;prev=/images?q=deltic+timber+cor%5b&amp;um=1&amp;hl=en&amp;rlz=1T4GZEZ_en-GBUS287US287&amp;sa=N" TargetMode="External"/><Relationship Id="rId18" Type="http://schemas.openxmlformats.org/officeDocument/2006/relationships/image" Target="../media/image261.jpeg"/><Relationship Id="rId26" Type="http://schemas.openxmlformats.org/officeDocument/2006/relationships/hyperlink" Target="http://www.usa-truck.com/" TargetMode="External"/><Relationship Id="rId3" Type="http://schemas.openxmlformats.org/officeDocument/2006/relationships/hyperlink" Target="http://www.acxiom.com/" TargetMode="External"/><Relationship Id="rId21" Type="http://schemas.openxmlformats.org/officeDocument/2006/relationships/image" Target="../media/image264.gif"/><Relationship Id="rId7" Type="http://schemas.openxmlformats.org/officeDocument/2006/relationships/image" Target="../media/image255.png"/><Relationship Id="rId12" Type="http://schemas.openxmlformats.org/officeDocument/2006/relationships/image" Target="../media/image258.jpeg"/><Relationship Id="rId17" Type="http://schemas.openxmlformats.org/officeDocument/2006/relationships/hyperlink" Target="http://content.nasdaq.com/logos/FFBH.GIF" TargetMode="External"/><Relationship Id="rId25" Type="http://schemas.openxmlformats.org/officeDocument/2006/relationships/image" Target="../media/image267.gif"/><Relationship Id="rId2" Type="http://schemas.openxmlformats.org/officeDocument/2006/relationships/notesSlide" Target="../notesSlides/notesSlide14.xml"/><Relationship Id="rId16" Type="http://schemas.openxmlformats.org/officeDocument/2006/relationships/image" Target="../media/image260.jpeg"/><Relationship Id="rId20" Type="http://schemas.openxmlformats.org/officeDocument/2006/relationships/image" Target="../media/image263.jpeg"/><Relationship Id="rId29" Type="http://schemas.openxmlformats.org/officeDocument/2006/relationships/hyperlink" Target="http://images.google.com/imgres?imgurl=http://www.arthritis.org/media/chapters/ar/windstream.JPG&amp;imgrefurl=http://www.arthritis.org/chapters/arkansas/&amp;usg=__qn26TeQ99OMfD-7OSmWXFY7_T_c=&amp;h=442&amp;w=1009&amp;sz=80&amp;hl=en&amp;start=2&amp;um=1&amp;tbnid=weFMmhC2UfzNMM:&amp;tbnh=66&amp;tbnw=150&amp;prev=/images?q=windstream&amp;um=1&amp;hl=en&amp;rlz=1T4GZEZ_en-GBUS287US287&amp;sa=N" TargetMode="External"/><Relationship Id="rId1" Type="http://schemas.openxmlformats.org/officeDocument/2006/relationships/slideLayout" Target="../slideLayouts/slideLayout2.xml"/><Relationship Id="rId6" Type="http://schemas.openxmlformats.org/officeDocument/2006/relationships/hyperlink" Target="http://en.wikipedia.org/wiki/File:Alltel_logo.svg" TargetMode="External"/><Relationship Id="rId11" Type="http://schemas.openxmlformats.org/officeDocument/2006/relationships/image" Target="../media/image257.jpeg"/><Relationship Id="rId24" Type="http://schemas.openxmlformats.org/officeDocument/2006/relationships/hyperlink" Target="http://www.tyson.com/" TargetMode="External"/><Relationship Id="rId5" Type="http://schemas.openxmlformats.org/officeDocument/2006/relationships/image" Target="../media/image254.jpeg"/><Relationship Id="rId15" Type="http://schemas.openxmlformats.org/officeDocument/2006/relationships/hyperlink" Target="http://images.google.com/imgres?imgurl=http://www.crosswindsyouthservices.org/images/userpics/Dillards.jpg&amp;imgrefurl=http://www.duckrace.com/brevard&amp;usg=__ILK4A9PkT7x7i5-ThRQG1deYNH0=&amp;h=332&amp;w=859&amp;sz=67&amp;hl=en&amp;start=108&amp;um=1&amp;tbnid=g4cJZREzaq_wfM:&amp;tbnh=56&amp;tbnw=145&amp;prev=/images?q=dillards&amp;start=90&amp;ndsp=18&amp;um=1&amp;hl=en&amp;rlz=1T4GZEZ_en-GBUS287US287&amp;sa=N" TargetMode="External"/><Relationship Id="rId23" Type="http://schemas.openxmlformats.org/officeDocument/2006/relationships/image" Target="../media/image266.jpeg"/><Relationship Id="rId28" Type="http://schemas.openxmlformats.org/officeDocument/2006/relationships/image" Target="../media/image269.gif"/><Relationship Id="rId10" Type="http://schemas.openxmlformats.org/officeDocument/2006/relationships/image" Target="../media/image71.gif"/><Relationship Id="rId19" Type="http://schemas.openxmlformats.org/officeDocument/2006/relationships/image" Target="../media/image262.jpeg"/><Relationship Id="rId4" Type="http://schemas.openxmlformats.org/officeDocument/2006/relationships/image" Target="../media/image253.gif"/><Relationship Id="rId9" Type="http://schemas.openxmlformats.org/officeDocument/2006/relationships/hyperlink" Target="http://www.baldor.com/" TargetMode="External"/><Relationship Id="rId14" Type="http://schemas.openxmlformats.org/officeDocument/2006/relationships/image" Target="../media/image259.jpeg"/><Relationship Id="rId22" Type="http://schemas.openxmlformats.org/officeDocument/2006/relationships/image" Target="../media/image265.gif"/><Relationship Id="rId27" Type="http://schemas.openxmlformats.org/officeDocument/2006/relationships/image" Target="../media/image268.png"/><Relationship Id="rId30" Type="http://schemas.openxmlformats.org/officeDocument/2006/relationships/image" Target="../media/image27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1143000"/>
            <a:ext cx="8229600" cy="1143000"/>
          </a:xfrm>
        </p:spPr>
        <p:txBody>
          <a:bodyPr/>
          <a:lstStyle/>
          <a:p>
            <a:r>
              <a:rPr lang="en-US" dirty="0" smtClean="0">
                <a:solidFill>
                  <a:srgbClr val="C00000"/>
                </a:solidFill>
              </a:rPr>
              <a:t>Economic Dimensions of </a:t>
            </a:r>
            <a:br>
              <a:rPr lang="en-US" dirty="0" smtClean="0">
                <a:solidFill>
                  <a:srgbClr val="C00000"/>
                </a:solidFill>
              </a:rPr>
            </a:br>
            <a:r>
              <a:rPr lang="en-US" dirty="0" smtClean="0">
                <a:solidFill>
                  <a:srgbClr val="C00000"/>
                </a:solidFill>
              </a:rPr>
              <a:t>Arkansas History </a:t>
            </a:r>
            <a:endParaRPr lang="en-US" dirty="0">
              <a:solidFill>
                <a:srgbClr val="C00000"/>
              </a:solidFill>
            </a:endParaRPr>
          </a:p>
        </p:txBody>
      </p:sp>
      <p:sp>
        <p:nvSpPr>
          <p:cNvPr id="4" name="TextBox 3"/>
          <p:cNvSpPr txBox="1"/>
          <p:nvPr/>
        </p:nvSpPr>
        <p:spPr>
          <a:xfrm>
            <a:off x="238125" y="3561755"/>
            <a:ext cx="8763000" cy="923330"/>
          </a:xfrm>
          <a:prstGeom prst="rect">
            <a:avLst/>
          </a:prstGeom>
          <a:noFill/>
        </p:spPr>
        <p:txBody>
          <a:bodyPr wrap="square" rtlCol="0">
            <a:spAutoFit/>
          </a:bodyPr>
          <a:lstStyle/>
          <a:p>
            <a:pPr algn="ctr"/>
            <a:r>
              <a:rPr lang="en-US" dirty="0" smtClean="0">
                <a:solidFill>
                  <a:schemeClr val="accent1"/>
                </a:solidFill>
              </a:rPr>
              <a:t>Bessie B. Moore Center for Economic Education </a:t>
            </a:r>
          </a:p>
          <a:p>
            <a:pPr algn="ctr"/>
            <a:r>
              <a:rPr lang="en-US" dirty="0" smtClean="0">
                <a:solidFill>
                  <a:schemeClr val="accent1"/>
                </a:solidFill>
              </a:rPr>
              <a:t>Sam M. Walton College of Business</a:t>
            </a:r>
          </a:p>
          <a:p>
            <a:pPr algn="ctr"/>
            <a:r>
              <a:rPr lang="en-US" dirty="0" smtClean="0">
                <a:solidFill>
                  <a:schemeClr val="accent1"/>
                </a:solidFill>
              </a:rPr>
              <a:t>University of Arkansas </a:t>
            </a:r>
            <a:endParaRPr lang="en-US" dirty="0">
              <a:solidFill>
                <a:schemeClr val="accent1"/>
              </a:solidFill>
            </a:endParaRPr>
          </a:p>
        </p:txBody>
      </p:sp>
    </p:spTree>
    <p:extLst>
      <p:ext uri="{BB962C8B-B14F-4D97-AF65-F5344CB8AC3E}">
        <p14:creationId xmlns:p14="http://schemas.microsoft.com/office/powerpoint/2010/main" val="1203894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9" name="Group 5"/>
          <p:cNvGrpSpPr>
            <a:grpSpLocks/>
          </p:cNvGrpSpPr>
          <p:nvPr/>
        </p:nvGrpSpPr>
        <p:grpSpPr bwMode="auto">
          <a:xfrm>
            <a:off x="228600" y="1981200"/>
            <a:ext cx="4286250" cy="3189288"/>
            <a:chOff x="304800" y="1447800"/>
            <a:chExt cx="4286250" cy="3188732"/>
          </a:xfrm>
        </p:grpSpPr>
        <p:pic>
          <p:nvPicPr>
            <p:cNvPr id="9223" name="Picture 2" descr="http://www.arkansas.com/images/photos/large/Hurricane%20River%20Cave%2003_l.jpg"/>
            <p:cNvPicPr>
              <a:picLocks noChangeAspect="1" noChangeArrowheads="1"/>
            </p:cNvPicPr>
            <p:nvPr/>
          </p:nvPicPr>
          <p:blipFill>
            <a:blip r:embed="rId3" cstate="print"/>
            <a:srcRect/>
            <a:stretch>
              <a:fillRect/>
            </a:stretch>
          </p:blipFill>
          <p:spPr bwMode="auto">
            <a:xfrm>
              <a:off x="304800" y="1447800"/>
              <a:ext cx="4286250" cy="2857500"/>
            </a:xfrm>
            <a:prstGeom prst="rect">
              <a:avLst/>
            </a:prstGeom>
            <a:ln>
              <a:noFill/>
            </a:ln>
            <a:effectLst>
              <a:softEdge rad="112500"/>
            </a:effectLst>
          </p:spPr>
        </p:pic>
        <p:sp>
          <p:nvSpPr>
            <p:cNvPr id="9224" name="TextBox 4"/>
            <p:cNvSpPr txBox="1">
              <a:spLocks noChangeArrowheads="1"/>
            </p:cNvSpPr>
            <p:nvPr/>
          </p:nvSpPr>
          <p:spPr bwMode="auto">
            <a:xfrm>
              <a:off x="1143000" y="4267200"/>
              <a:ext cx="2514600" cy="369332"/>
            </a:xfrm>
            <a:prstGeom prst="rect">
              <a:avLst/>
            </a:prstGeom>
            <a:noFill/>
            <a:ln w="9525">
              <a:noFill/>
              <a:miter lim="800000"/>
              <a:headEnd/>
              <a:tailEnd/>
            </a:ln>
          </p:spPr>
          <p:txBody>
            <a:bodyPr>
              <a:spAutoFit/>
            </a:bodyPr>
            <a:lstStyle/>
            <a:p>
              <a:r>
                <a:rPr lang="en-US" dirty="0">
                  <a:latin typeface="+mn-lt"/>
                </a:rPr>
                <a:t>Hurricane River Cave </a:t>
              </a:r>
            </a:p>
          </p:txBody>
        </p:sp>
      </p:grpSp>
      <p:grpSp>
        <p:nvGrpSpPr>
          <p:cNvPr id="9220" name="Group 8"/>
          <p:cNvGrpSpPr>
            <a:grpSpLocks/>
          </p:cNvGrpSpPr>
          <p:nvPr/>
        </p:nvGrpSpPr>
        <p:grpSpPr bwMode="auto">
          <a:xfrm>
            <a:off x="4857750" y="3429000"/>
            <a:ext cx="4286250" cy="3189288"/>
            <a:chOff x="4114800" y="2590800"/>
            <a:chExt cx="4286250" cy="3188732"/>
          </a:xfrm>
        </p:grpSpPr>
        <p:pic>
          <p:nvPicPr>
            <p:cNvPr id="9221" name="Picture 4" descr="http://www.arkansas.com/images/photos/large/Greers%20Ferry%20Bridge%202_l.jpg"/>
            <p:cNvPicPr>
              <a:picLocks noChangeAspect="1" noChangeArrowheads="1"/>
            </p:cNvPicPr>
            <p:nvPr/>
          </p:nvPicPr>
          <p:blipFill>
            <a:blip r:embed="rId4" cstate="print"/>
            <a:srcRect/>
            <a:stretch>
              <a:fillRect/>
            </a:stretch>
          </p:blipFill>
          <p:spPr bwMode="auto">
            <a:xfrm>
              <a:off x="4114800" y="2590800"/>
              <a:ext cx="4286250" cy="2857500"/>
            </a:xfrm>
            <a:prstGeom prst="rect">
              <a:avLst/>
            </a:prstGeom>
            <a:ln>
              <a:noFill/>
            </a:ln>
            <a:effectLst>
              <a:softEdge rad="112500"/>
            </a:effectLst>
          </p:spPr>
        </p:pic>
        <p:sp>
          <p:nvSpPr>
            <p:cNvPr id="9222" name="TextBox 7"/>
            <p:cNvSpPr txBox="1">
              <a:spLocks noChangeArrowheads="1"/>
            </p:cNvSpPr>
            <p:nvPr/>
          </p:nvSpPr>
          <p:spPr bwMode="auto">
            <a:xfrm>
              <a:off x="4572000" y="5410200"/>
              <a:ext cx="3733800" cy="369332"/>
            </a:xfrm>
            <a:prstGeom prst="rect">
              <a:avLst/>
            </a:prstGeom>
            <a:noFill/>
            <a:ln w="9525">
              <a:noFill/>
              <a:miter lim="800000"/>
              <a:headEnd/>
              <a:tailEnd/>
            </a:ln>
          </p:spPr>
          <p:txBody>
            <a:bodyPr>
              <a:spAutoFit/>
            </a:bodyPr>
            <a:lstStyle/>
            <a:p>
              <a:r>
                <a:rPr lang="en-US" dirty="0" smtClean="0">
                  <a:latin typeface="+mn-lt"/>
                </a:rPr>
                <a:t>Greer's </a:t>
              </a:r>
              <a:r>
                <a:rPr lang="en-US" dirty="0">
                  <a:latin typeface="+mn-lt"/>
                </a:rPr>
                <a:t>Ferry Lake Bridge</a:t>
              </a:r>
            </a:p>
          </p:txBody>
        </p:sp>
      </p:grpSp>
      <p:grpSp>
        <p:nvGrpSpPr>
          <p:cNvPr id="14" name="Group 13"/>
          <p:cNvGrpSpPr/>
          <p:nvPr/>
        </p:nvGrpSpPr>
        <p:grpSpPr>
          <a:xfrm>
            <a:off x="381000" y="0"/>
            <a:ext cx="8572500" cy="1981200"/>
            <a:chOff x="381000" y="0"/>
            <a:chExt cx="8572500" cy="1981200"/>
          </a:xfrm>
        </p:grpSpPr>
        <p:pic>
          <p:nvPicPr>
            <p:cNvPr id="12" name="Picture 4" descr="http://www.arkansas.com/images/photos/large/Lake%20Fort%20Smith%20Pano_l.jpg"/>
            <p:cNvPicPr>
              <a:picLocks noChangeAspect="1" noChangeArrowheads="1"/>
            </p:cNvPicPr>
            <p:nvPr/>
          </p:nvPicPr>
          <p:blipFill>
            <a:blip r:embed="rId5" cstate="print"/>
            <a:srcRect t="34666" b="36000"/>
            <a:stretch>
              <a:fillRect/>
            </a:stretch>
          </p:blipFill>
          <p:spPr bwMode="auto">
            <a:xfrm>
              <a:off x="381000" y="0"/>
              <a:ext cx="8572500" cy="1676400"/>
            </a:xfrm>
            <a:prstGeom prst="rect">
              <a:avLst/>
            </a:prstGeom>
            <a:ln>
              <a:noFill/>
            </a:ln>
            <a:effectLst>
              <a:softEdge rad="112500"/>
            </a:effectLst>
          </p:spPr>
        </p:pic>
        <p:sp>
          <p:nvSpPr>
            <p:cNvPr id="13" name="TextBox 5"/>
            <p:cNvSpPr txBox="1">
              <a:spLocks noChangeArrowheads="1"/>
            </p:cNvSpPr>
            <p:nvPr/>
          </p:nvSpPr>
          <p:spPr bwMode="auto">
            <a:xfrm>
              <a:off x="4495800" y="1600200"/>
              <a:ext cx="4038600" cy="381000"/>
            </a:xfrm>
            <a:prstGeom prst="rect">
              <a:avLst/>
            </a:prstGeom>
            <a:noFill/>
            <a:ln w="9525">
              <a:noFill/>
              <a:miter lim="800000"/>
              <a:headEnd/>
              <a:tailEnd/>
            </a:ln>
          </p:spPr>
          <p:txBody>
            <a:bodyPr>
              <a:spAutoFit/>
            </a:bodyPr>
            <a:lstStyle/>
            <a:p>
              <a:r>
                <a:rPr lang="en-US" dirty="0">
                  <a:latin typeface="+mn-lt"/>
                </a:rPr>
                <a:t>Lake Fort Smith </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Samuel Moore Walton</a:t>
            </a:r>
            <a:endParaRPr lang="en-US" dirty="0"/>
          </a:p>
        </p:txBody>
      </p:sp>
      <p:pic>
        <p:nvPicPr>
          <p:cNvPr id="6" name="Picture 2"/>
          <p:cNvPicPr>
            <a:picLocks noGrp="1" noChangeAspect="1" noChangeArrowheads="1"/>
          </p:cNvPicPr>
          <p:nvPr>
            <p:ph sz="half" idx="1"/>
          </p:nvPr>
        </p:nvPicPr>
        <p:blipFill>
          <a:blip r:embed="rId2" cstate="print"/>
          <a:stretch>
            <a:fillRect/>
          </a:stretch>
        </p:blipFill>
        <p:spPr bwMode="auto">
          <a:xfrm>
            <a:off x="457200" y="2562339"/>
            <a:ext cx="4038600" cy="2601685"/>
          </a:xfrm>
          <a:prstGeom prst="rect">
            <a:avLst/>
          </a:prstGeom>
          <a:ln>
            <a:noFill/>
          </a:ln>
          <a:effectLst>
            <a:softEdge rad="112500"/>
          </a:effectLst>
        </p:spPr>
      </p:pic>
      <p:pic>
        <p:nvPicPr>
          <p:cNvPr id="5" name="Picture 4" descr="http://blogs.sun-sentinel.com/click/images/2008/10/09/walton_sam52jpg.jpeg"/>
          <p:cNvPicPr>
            <a:picLocks noChangeAspect="1" noChangeArrowheads="1"/>
          </p:cNvPicPr>
          <p:nvPr/>
        </p:nvPicPr>
        <p:blipFill>
          <a:blip r:embed="rId3" cstate="print"/>
          <a:srcRect/>
          <a:stretch>
            <a:fillRect/>
          </a:stretch>
        </p:blipFill>
        <p:spPr bwMode="auto">
          <a:xfrm>
            <a:off x="457201" y="1420091"/>
            <a:ext cx="5715000" cy="4267200"/>
          </a:xfrm>
          <a:prstGeom prst="rect">
            <a:avLst/>
          </a:prstGeom>
          <a:ln>
            <a:noFill/>
          </a:ln>
          <a:effectLst>
            <a:softEdge rad="112500"/>
          </a:effectLst>
        </p:spPr>
      </p:pic>
      <p:sp>
        <p:nvSpPr>
          <p:cNvPr id="3" name="TextBox 2"/>
          <p:cNvSpPr txBox="1"/>
          <p:nvPr/>
        </p:nvSpPr>
        <p:spPr>
          <a:xfrm>
            <a:off x="6248400" y="1420091"/>
            <a:ext cx="2667000" cy="3416320"/>
          </a:xfrm>
          <a:prstGeom prst="rect">
            <a:avLst/>
          </a:prstGeom>
          <a:noFill/>
        </p:spPr>
        <p:txBody>
          <a:bodyPr wrap="square" rtlCol="0">
            <a:spAutoFit/>
          </a:bodyPr>
          <a:lstStyle/>
          <a:p>
            <a:pPr marL="285750" indent="-285750">
              <a:buFont typeface="Arial" pitchFamily="34" charset="0"/>
              <a:buChar char="•"/>
            </a:pPr>
            <a:r>
              <a:rPr lang="en-US" dirty="0" smtClean="0">
                <a:latin typeface="+mn-lt"/>
              </a:rPr>
              <a:t>Born March 29, 1918</a:t>
            </a:r>
            <a:br>
              <a:rPr lang="en-US" dirty="0" smtClean="0">
                <a:latin typeface="+mn-lt"/>
              </a:rPr>
            </a:br>
            <a:endParaRPr lang="en-US" dirty="0" smtClean="0">
              <a:latin typeface="+mn-lt"/>
            </a:endParaRPr>
          </a:p>
          <a:p>
            <a:pPr marL="285750" indent="-285750">
              <a:buFont typeface="Arial" pitchFamily="34" charset="0"/>
              <a:buChar char="•"/>
            </a:pPr>
            <a:r>
              <a:rPr lang="en-US" dirty="0" smtClean="0">
                <a:latin typeface="+mn-lt"/>
              </a:rPr>
              <a:t>Graduated in 1940 with a B.A. in Economics</a:t>
            </a:r>
            <a:br>
              <a:rPr lang="en-US" dirty="0" smtClean="0">
                <a:latin typeface="+mn-lt"/>
              </a:rPr>
            </a:br>
            <a:endParaRPr lang="en-US" dirty="0" smtClean="0">
              <a:latin typeface="+mn-lt"/>
            </a:endParaRPr>
          </a:p>
          <a:p>
            <a:pPr marL="285750" indent="-285750">
              <a:buFont typeface="Arial" pitchFamily="34" charset="0"/>
              <a:buChar char="•"/>
            </a:pPr>
            <a:r>
              <a:rPr lang="en-US" dirty="0" smtClean="0">
                <a:latin typeface="+mn-lt"/>
              </a:rPr>
              <a:t>Founder of </a:t>
            </a:r>
            <a:r>
              <a:rPr lang="en-US" dirty="0" err="1" smtClean="0">
                <a:latin typeface="+mn-lt"/>
              </a:rPr>
              <a:t>Walmart</a:t>
            </a:r>
            <a:r>
              <a:rPr lang="en-US" dirty="0" smtClean="0">
                <a:latin typeface="+mn-lt"/>
              </a:rPr>
              <a:t/>
            </a:r>
            <a:br>
              <a:rPr lang="en-US" dirty="0" smtClean="0">
                <a:latin typeface="+mn-lt"/>
              </a:rPr>
            </a:br>
            <a:endParaRPr lang="en-US" dirty="0" smtClean="0">
              <a:latin typeface="+mn-lt"/>
            </a:endParaRPr>
          </a:p>
          <a:p>
            <a:pPr marL="285750" indent="-285750">
              <a:buFont typeface="Arial" pitchFamily="34" charset="0"/>
              <a:buChar char="•"/>
            </a:pPr>
            <a:r>
              <a:rPr lang="en-US" dirty="0" smtClean="0">
                <a:latin typeface="+mn-lt"/>
              </a:rPr>
              <a:t>First </a:t>
            </a:r>
            <a:r>
              <a:rPr lang="en-US" dirty="0" err="1" smtClean="0">
                <a:latin typeface="+mn-lt"/>
              </a:rPr>
              <a:t>Walmart</a:t>
            </a:r>
            <a:r>
              <a:rPr lang="en-US" dirty="0" smtClean="0">
                <a:latin typeface="+mn-lt"/>
              </a:rPr>
              <a:t> opened in July 1962 in Rogers, Arkansas</a:t>
            </a:r>
            <a:br>
              <a:rPr lang="en-US" dirty="0" smtClean="0">
                <a:latin typeface="+mn-lt"/>
              </a:rPr>
            </a:br>
            <a:endParaRPr lang="en-US" dirty="0" smtClean="0">
              <a:latin typeface="+mn-lt"/>
            </a:endParaRPr>
          </a:p>
          <a:p>
            <a:pPr marL="285750" indent="-285750">
              <a:buFont typeface="Arial" pitchFamily="34" charset="0"/>
              <a:buChar char="•"/>
            </a:pPr>
            <a:endParaRPr lang="en-US" dirty="0"/>
          </a:p>
        </p:txBody>
      </p:sp>
    </p:spTree>
    <p:extLst>
      <p:ext uri="{BB962C8B-B14F-4D97-AF65-F5344CB8AC3E}">
        <p14:creationId xmlns:p14="http://schemas.microsoft.com/office/powerpoint/2010/main" val="26279617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sz="3200" dirty="0" err="1" smtClean="0"/>
              <a:t>Tontitown</a:t>
            </a:r>
            <a:endParaRPr lang="en-US" sz="3200" dirty="0"/>
          </a:p>
        </p:txBody>
      </p:sp>
      <p:sp>
        <p:nvSpPr>
          <p:cNvPr id="7" name="Content Placeholder 6"/>
          <p:cNvSpPr>
            <a:spLocks noGrp="1"/>
          </p:cNvSpPr>
          <p:nvPr>
            <p:ph sz="half" idx="2"/>
          </p:nvPr>
        </p:nvSpPr>
        <p:spPr>
          <a:xfrm>
            <a:off x="457200" y="2174874"/>
            <a:ext cx="4040188" cy="4378325"/>
          </a:xfrm>
        </p:spPr>
        <p:txBody>
          <a:bodyPr/>
          <a:lstStyle/>
          <a:p>
            <a:r>
              <a:rPr lang="en-US" dirty="0" smtClean="0"/>
              <a:t>Catholic immigrants</a:t>
            </a:r>
          </a:p>
          <a:p>
            <a:r>
              <a:rPr lang="en-US" dirty="0" smtClean="0"/>
              <a:t>Lead by Father </a:t>
            </a:r>
            <a:r>
              <a:rPr lang="en-US" dirty="0" err="1" smtClean="0"/>
              <a:t>Bandini</a:t>
            </a:r>
            <a:endParaRPr lang="en-US" dirty="0" smtClean="0"/>
          </a:p>
          <a:p>
            <a:r>
              <a:rPr lang="en-US" dirty="0" smtClean="0"/>
              <a:t>Tenant farmers on Sunnyside Plantation</a:t>
            </a:r>
          </a:p>
          <a:p>
            <a:r>
              <a:rPr lang="en-US" dirty="0" smtClean="0"/>
              <a:t>Grape Festival</a:t>
            </a:r>
            <a:endParaRPr lang="en-US" dirty="0"/>
          </a:p>
        </p:txBody>
      </p:sp>
      <p:sp>
        <p:nvSpPr>
          <p:cNvPr id="10" name="Text Placeholder 9"/>
          <p:cNvSpPr>
            <a:spLocks noGrp="1"/>
          </p:cNvSpPr>
          <p:nvPr>
            <p:ph type="body" sz="quarter" idx="3"/>
          </p:nvPr>
        </p:nvSpPr>
        <p:spPr>
          <a:xfrm>
            <a:off x="4724400" y="2057400"/>
            <a:ext cx="2438400" cy="639762"/>
          </a:xfrm>
        </p:spPr>
        <p:txBody>
          <a:bodyPr/>
          <a:lstStyle/>
          <a:p>
            <a:r>
              <a:rPr lang="en-US" sz="3200" dirty="0" smtClean="0"/>
              <a:t>Bentonville</a:t>
            </a:r>
            <a:endParaRPr lang="en-US" sz="3200" dirty="0"/>
          </a:p>
        </p:txBody>
      </p:sp>
      <p:sp>
        <p:nvSpPr>
          <p:cNvPr id="11" name="Content Placeholder 10"/>
          <p:cNvSpPr>
            <a:spLocks noGrp="1"/>
          </p:cNvSpPr>
          <p:nvPr>
            <p:ph sz="quarter" idx="4"/>
          </p:nvPr>
        </p:nvSpPr>
        <p:spPr>
          <a:xfrm>
            <a:off x="4645025" y="2743199"/>
            <a:ext cx="4041775" cy="3382963"/>
          </a:xfrm>
        </p:spPr>
        <p:txBody>
          <a:bodyPr/>
          <a:lstStyle/>
          <a:p>
            <a:r>
              <a:rPr lang="en-US" dirty="0" smtClean="0"/>
              <a:t>Walton’s Five and Dime</a:t>
            </a:r>
          </a:p>
          <a:p>
            <a:r>
              <a:rPr lang="en-US" dirty="0" smtClean="0"/>
              <a:t>Crystal Bridges</a:t>
            </a:r>
          </a:p>
          <a:p>
            <a:r>
              <a:rPr lang="en-US" dirty="0" err="1" smtClean="0"/>
              <a:t>Walmart</a:t>
            </a:r>
            <a:r>
              <a:rPr lang="en-US" dirty="0" smtClean="0"/>
              <a:t> Home Offices</a:t>
            </a:r>
            <a:endParaRPr lang="en-US" dirty="0"/>
          </a:p>
        </p:txBody>
      </p:sp>
      <p:pic>
        <p:nvPicPr>
          <p:cNvPr id="7171" name="Picture 3" descr="http://www.tontitown.com/images/b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42900"/>
            <a:ext cx="1743075" cy="15430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5" name="Picture 7" descr="http://www.tontitown.com/images/home/b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78" y="4572000"/>
            <a:ext cx="4105922" cy="2114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7" name="Picture 9" descr="http://wikimapia.org/p/00/00/91/07/36_b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637" y="0"/>
            <a:ext cx="3184072" cy="2228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16" descr="http://i331.photobucket.com/albums/l476/msbpics/crystal.jpg"/>
          <p:cNvPicPr>
            <a:picLocks noChangeAspect="1" noChangeArrowheads="1"/>
          </p:cNvPicPr>
          <p:nvPr/>
        </p:nvPicPr>
        <p:blipFill>
          <a:blip r:embed="rId5"/>
          <a:srcRect/>
          <a:stretch>
            <a:fillRect/>
          </a:stretch>
        </p:blipFill>
        <p:spPr bwMode="auto">
          <a:xfrm>
            <a:off x="4572000" y="4105275"/>
            <a:ext cx="4572000" cy="2752725"/>
          </a:xfrm>
          <a:prstGeom prst="rect">
            <a:avLst/>
          </a:prstGeom>
          <a:ln>
            <a:noFill/>
          </a:ln>
          <a:effectLst>
            <a:softEdge rad="112500"/>
          </a:effectLst>
        </p:spPr>
      </p:pic>
    </p:spTree>
    <p:extLst>
      <p:ext uri="{BB962C8B-B14F-4D97-AF65-F5344CB8AC3E}">
        <p14:creationId xmlns:p14="http://schemas.microsoft.com/office/powerpoint/2010/main" val="42736776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http://www.arkansas.com/images/photos/large/Worlds%20Largest%20Spinach%20Can,%20Alma%203_l.jpg"/>
          <p:cNvPicPr>
            <a:picLocks noChangeAspect="1" noChangeArrowheads="1"/>
          </p:cNvPicPr>
          <p:nvPr/>
        </p:nvPicPr>
        <p:blipFill>
          <a:blip r:embed="rId3" cstate="print"/>
          <a:srcRect/>
          <a:stretch>
            <a:fillRect/>
          </a:stretch>
        </p:blipFill>
        <p:spPr bwMode="auto">
          <a:xfrm>
            <a:off x="4648200" y="381000"/>
            <a:ext cx="4286250" cy="2857500"/>
          </a:xfrm>
          <a:prstGeom prst="rect">
            <a:avLst/>
          </a:prstGeom>
          <a:noFill/>
          <a:ln w="9525">
            <a:noFill/>
            <a:miter lim="800000"/>
            <a:headEnd/>
            <a:tailEnd/>
          </a:ln>
        </p:spPr>
      </p:pic>
      <p:grpSp>
        <p:nvGrpSpPr>
          <p:cNvPr id="7173" name="Group 7"/>
          <p:cNvGrpSpPr>
            <a:grpSpLocks/>
          </p:cNvGrpSpPr>
          <p:nvPr/>
        </p:nvGrpSpPr>
        <p:grpSpPr bwMode="auto">
          <a:xfrm>
            <a:off x="304800" y="3429000"/>
            <a:ext cx="4286250" cy="3220001"/>
            <a:chOff x="2209800" y="3352800"/>
            <a:chExt cx="4286250" cy="3219440"/>
          </a:xfrm>
        </p:grpSpPr>
        <p:pic>
          <p:nvPicPr>
            <p:cNvPr id="7175" name="Picture 6" descr="http://www.arkansas.com/images/photos/large/Indian%20Rockhouse%20Cave,%20Fairfield%20Bay001_1_l.jpg"/>
            <p:cNvPicPr>
              <a:picLocks noChangeAspect="1" noChangeArrowheads="1"/>
            </p:cNvPicPr>
            <p:nvPr/>
          </p:nvPicPr>
          <p:blipFill>
            <a:blip r:embed="rId4" cstate="print"/>
            <a:srcRect/>
            <a:stretch>
              <a:fillRect/>
            </a:stretch>
          </p:blipFill>
          <p:spPr bwMode="auto">
            <a:xfrm>
              <a:off x="2209800" y="3352800"/>
              <a:ext cx="4286250" cy="2857500"/>
            </a:xfrm>
            <a:prstGeom prst="rect">
              <a:avLst/>
            </a:prstGeom>
            <a:noFill/>
            <a:ln w="9525">
              <a:noFill/>
              <a:miter lim="800000"/>
              <a:headEnd/>
              <a:tailEnd/>
            </a:ln>
          </p:spPr>
        </p:pic>
        <p:sp>
          <p:nvSpPr>
            <p:cNvPr id="7176" name="TextBox 6"/>
            <p:cNvSpPr txBox="1">
              <a:spLocks noChangeArrowheads="1"/>
            </p:cNvSpPr>
            <p:nvPr/>
          </p:nvSpPr>
          <p:spPr bwMode="auto">
            <a:xfrm>
              <a:off x="2286000" y="6172200"/>
              <a:ext cx="4114800" cy="400040"/>
            </a:xfrm>
            <a:prstGeom prst="rect">
              <a:avLst/>
            </a:prstGeom>
            <a:noFill/>
            <a:ln w="9525">
              <a:noFill/>
              <a:miter lim="800000"/>
              <a:headEnd/>
              <a:tailEnd/>
            </a:ln>
          </p:spPr>
          <p:txBody>
            <a:bodyPr>
              <a:spAutoFit/>
            </a:bodyPr>
            <a:lstStyle/>
            <a:p>
              <a:r>
                <a:rPr lang="en-US" sz="2000" dirty="0">
                  <a:latin typeface="+mn-lt"/>
                </a:rPr>
                <a:t>Indian </a:t>
              </a:r>
              <a:r>
                <a:rPr lang="en-US" sz="2000" dirty="0" err="1">
                  <a:latin typeface="+mn-lt"/>
                </a:rPr>
                <a:t>Rockhouse</a:t>
              </a:r>
              <a:r>
                <a:rPr lang="en-US" sz="2000" dirty="0">
                  <a:latin typeface="+mn-lt"/>
                </a:rPr>
                <a:t> Cave, Fairfield Bay</a:t>
              </a:r>
            </a:p>
          </p:txBody>
        </p:sp>
      </p:grpSp>
      <p:sp>
        <p:nvSpPr>
          <p:cNvPr id="2" name="TextBox 1"/>
          <p:cNvSpPr txBox="1"/>
          <p:nvPr/>
        </p:nvSpPr>
        <p:spPr>
          <a:xfrm>
            <a:off x="4800600" y="3352800"/>
            <a:ext cx="4038600" cy="646331"/>
          </a:xfrm>
          <a:prstGeom prst="rect">
            <a:avLst/>
          </a:prstGeom>
          <a:noFill/>
        </p:spPr>
        <p:txBody>
          <a:bodyPr wrap="square" rtlCol="0">
            <a:spAutoFit/>
          </a:bodyPr>
          <a:lstStyle/>
          <a:p>
            <a:r>
              <a:rPr lang="en-US" dirty="0" err="1" smtClean="0"/>
              <a:t>Historially</a:t>
            </a:r>
            <a:r>
              <a:rPr lang="en-US" dirty="0" smtClean="0"/>
              <a:t>, Steele Canning Company – now </a:t>
            </a:r>
            <a:r>
              <a:rPr lang="en-US" dirty="0" err="1" smtClean="0"/>
              <a:t>Allens</a:t>
            </a:r>
            <a:endParaRPr lang="en-US" dirty="0"/>
          </a:p>
        </p:txBody>
      </p:sp>
      <p:grpSp>
        <p:nvGrpSpPr>
          <p:cNvPr id="4" name="Group 3"/>
          <p:cNvGrpSpPr/>
          <p:nvPr/>
        </p:nvGrpSpPr>
        <p:grpSpPr>
          <a:xfrm>
            <a:off x="609600" y="381000"/>
            <a:ext cx="2914293" cy="2279809"/>
            <a:chOff x="342900" y="152400"/>
            <a:chExt cx="2914293" cy="2279809"/>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152400"/>
              <a:ext cx="2895243" cy="19316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3993" y="2062877"/>
              <a:ext cx="2743200" cy="369332"/>
            </a:xfrm>
            <a:prstGeom prst="rect">
              <a:avLst/>
            </a:prstGeom>
            <a:noFill/>
          </p:spPr>
          <p:txBody>
            <a:bodyPr wrap="square" rtlCol="0">
              <a:spAutoFit/>
            </a:bodyPr>
            <a:lstStyle/>
            <a:p>
              <a:r>
                <a:rPr lang="en-US" dirty="0" smtClean="0"/>
                <a:t>Jones Trucking Lines</a:t>
              </a:r>
              <a:endParaRPr lang="en-US" dirty="0"/>
            </a:p>
          </p:txBody>
        </p:sp>
      </p:grpSp>
      <p:grpSp>
        <p:nvGrpSpPr>
          <p:cNvPr id="6" name="Group 5"/>
          <p:cNvGrpSpPr/>
          <p:nvPr/>
        </p:nvGrpSpPr>
        <p:grpSpPr>
          <a:xfrm>
            <a:off x="5257800" y="4728282"/>
            <a:ext cx="3676650" cy="1692089"/>
            <a:chOff x="5257800" y="4288242"/>
            <a:chExt cx="3676650" cy="1692089"/>
          </a:xfrm>
        </p:grpSpPr>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288242"/>
              <a:ext cx="2762250" cy="108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57800" y="5334000"/>
              <a:ext cx="3676650" cy="646331"/>
            </a:xfrm>
            <a:prstGeom prst="rect">
              <a:avLst/>
            </a:prstGeom>
            <a:noFill/>
          </p:spPr>
          <p:txBody>
            <a:bodyPr wrap="square" rtlCol="0">
              <a:spAutoFit/>
            </a:bodyPr>
            <a:lstStyle/>
            <a:p>
              <a:r>
                <a:rPr lang="en-US" dirty="0" smtClean="0"/>
                <a:t>Willis Shaw Express</a:t>
              </a:r>
            </a:p>
            <a:p>
              <a:r>
                <a:rPr lang="en-US" dirty="0" smtClean="0"/>
                <a:t>Frozen and Refrigerated Trucking </a:t>
              </a: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9706" y="1143000"/>
            <a:ext cx="4268788" cy="639762"/>
          </a:xfrm>
        </p:spPr>
        <p:txBody>
          <a:bodyPr/>
          <a:lstStyle/>
          <a:p>
            <a:r>
              <a:rPr lang="en-US" sz="2800" dirty="0" smtClean="0"/>
              <a:t>Buffalo River National Park</a:t>
            </a:r>
            <a:endParaRPr lang="en-US" sz="2800" dirty="0"/>
          </a:p>
        </p:txBody>
      </p:sp>
      <p:sp>
        <p:nvSpPr>
          <p:cNvPr id="4" name="Content Placeholder 3"/>
          <p:cNvSpPr>
            <a:spLocks noGrp="1"/>
          </p:cNvSpPr>
          <p:nvPr>
            <p:ph sz="half" idx="2"/>
          </p:nvPr>
        </p:nvSpPr>
        <p:spPr>
          <a:xfrm>
            <a:off x="323850" y="1905000"/>
            <a:ext cx="4040188" cy="3951288"/>
          </a:xfrm>
        </p:spPr>
        <p:txBody>
          <a:bodyPr/>
          <a:lstStyle/>
          <a:p>
            <a:r>
              <a:rPr lang="en-US" dirty="0" smtClean="0"/>
              <a:t>First national river</a:t>
            </a:r>
          </a:p>
          <a:p>
            <a:r>
              <a:rPr lang="en-US" dirty="0" smtClean="0"/>
              <a:t>Hundreds of miles of trails</a:t>
            </a:r>
          </a:p>
          <a:p>
            <a:r>
              <a:rPr lang="en-US" dirty="0" smtClean="0"/>
              <a:t>Canoeing, kayaking &amp; fishing</a:t>
            </a:r>
            <a:endParaRPr lang="en-US" dirty="0"/>
          </a:p>
        </p:txBody>
      </p:sp>
      <p:pic>
        <p:nvPicPr>
          <p:cNvPr id="7" name="Picture 2" descr="http://www.nwanews.com/ozarksidentity/images/ADGN120080203M04-4.jpg"/>
          <p:cNvPicPr>
            <a:picLocks noChangeAspect="1" noChangeArrowheads="1"/>
          </p:cNvPicPr>
          <p:nvPr/>
        </p:nvPicPr>
        <p:blipFill>
          <a:blip r:embed="rId2"/>
          <a:srcRect/>
          <a:stretch>
            <a:fillRect/>
          </a:stretch>
        </p:blipFill>
        <p:spPr bwMode="auto">
          <a:xfrm>
            <a:off x="4343400" y="304800"/>
            <a:ext cx="4412587" cy="6248400"/>
          </a:xfrm>
          <a:prstGeom prst="rect">
            <a:avLst/>
          </a:prstGeom>
          <a:ln>
            <a:noFill/>
          </a:ln>
          <a:effectLst>
            <a:softEdge rad="112500"/>
          </a:effectLst>
        </p:spPr>
      </p:pic>
      <p:pic>
        <p:nvPicPr>
          <p:cNvPr id="8" name="Picture 10" descr="http://www.eastcoastpaddlers.com/gallery/buffaloriver-2002/images/george_2a.jpg"/>
          <p:cNvPicPr>
            <a:picLocks noChangeAspect="1" noChangeArrowheads="1"/>
          </p:cNvPicPr>
          <p:nvPr/>
        </p:nvPicPr>
        <p:blipFill>
          <a:blip r:embed="rId3" cstate="print"/>
          <a:srcRect/>
          <a:stretch>
            <a:fillRect/>
          </a:stretch>
        </p:blipFill>
        <p:spPr bwMode="auto">
          <a:xfrm>
            <a:off x="304800" y="3962400"/>
            <a:ext cx="4038600" cy="2726055"/>
          </a:xfrm>
          <a:prstGeom prst="rect">
            <a:avLst/>
          </a:prstGeom>
          <a:ln>
            <a:noFill/>
          </a:ln>
          <a:effectLst>
            <a:softEdge rad="112500"/>
          </a:effectLst>
        </p:spPr>
      </p:pic>
    </p:spTree>
    <p:extLst>
      <p:ext uri="{BB962C8B-B14F-4D97-AF65-F5344CB8AC3E}">
        <p14:creationId xmlns:p14="http://schemas.microsoft.com/office/powerpoint/2010/main" val="30784960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5" name="Group 5"/>
          <p:cNvGrpSpPr>
            <a:grpSpLocks/>
          </p:cNvGrpSpPr>
          <p:nvPr/>
        </p:nvGrpSpPr>
        <p:grpSpPr bwMode="auto">
          <a:xfrm>
            <a:off x="609600" y="3352800"/>
            <a:ext cx="4286250" cy="3189288"/>
            <a:chOff x="2971800" y="2362200"/>
            <a:chExt cx="4286250" cy="3188732"/>
          </a:xfrm>
        </p:grpSpPr>
        <p:pic>
          <p:nvPicPr>
            <p:cNvPr id="8200" name="Picture 2" descr="http://www.arkansas.com/images/photos/large/Gentry%20Animal%20Park_ACH_0202_l.jpg"/>
            <p:cNvPicPr>
              <a:picLocks noChangeAspect="1" noChangeArrowheads="1"/>
            </p:cNvPicPr>
            <p:nvPr/>
          </p:nvPicPr>
          <p:blipFill>
            <a:blip r:embed="rId2" cstate="print"/>
            <a:srcRect/>
            <a:stretch>
              <a:fillRect/>
            </a:stretch>
          </p:blipFill>
          <p:spPr bwMode="auto">
            <a:xfrm>
              <a:off x="2971800" y="2362200"/>
              <a:ext cx="4286250" cy="2857500"/>
            </a:xfrm>
            <a:prstGeom prst="rect">
              <a:avLst/>
            </a:prstGeom>
            <a:ln>
              <a:noFill/>
            </a:ln>
            <a:effectLst>
              <a:softEdge rad="112500"/>
            </a:effectLst>
          </p:spPr>
        </p:pic>
        <p:sp>
          <p:nvSpPr>
            <p:cNvPr id="8201" name="TextBox 4"/>
            <p:cNvSpPr txBox="1">
              <a:spLocks noChangeArrowheads="1"/>
            </p:cNvSpPr>
            <p:nvPr/>
          </p:nvSpPr>
          <p:spPr bwMode="auto">
            <a:xfrm>
              <a:off x="3886200" y="5181600"/>
              <a:ext cx="2362200" cy="369332"/>
            </a:xfrm>
            <a:prstGeom prst="rect">
              <a:avLst/>
            </a:prstGeom>
            <a:noFill/>
            <a:ln w="9525">
              <a:noFill/>
              <a:miter lim="800000"/>
              <a:headEnd/>
              <a:tailEnd/>
            </a:ln>
          </p:spPr>
          <p:txBody>
            <a:bodyPr>
              <a:spAutoFit/>
            </a:bodyPr>
            <a:lstStyle/>
            <a:p>
              <a:r>
                <a:rPr lang="en-US" dirty="0">
                  <a:latin typeface="+mn-lt"/>
                </a:rPr>
                <a:t>Gentry Animal Park</a:t>
              </a:r>
            </a:p>
          </p:txBody>
        </p:sp>
      </p:grpSp>
      <p:grpSp>
        <p:nvGrpSpPr>
          <p:cNvPr id="8197" name="Group 12"/>
          <p:cNvGrpSpPr>
            <a:grpSpLocks/>
          </p:cNvGrpSpPr>
          <p:nvPr/>
        </p:nvGrpSpPr>
        <p:grpSpPr bwMode="auto">
          <a:xfrm>
            <a:off x="5359400" y="838200"/>
            <a:ext cx="3556000" cy="5246688"/>
            <a:chOff x="254000" y="762000"/>
            <a:chExt cx="3556000" cy="5246132"/>
          </a:xfrm>
        </p:grpSpPr>
        <p:pic>
          <p:nvPicPr>
            <p:cNvPr id="8198" name="Picture 8" descr="http://www.arkansas.com/images/photos/large/Botanical%20Gardens%20Of%20The%20Ozarks%20_ACH_8741_l.jpg"/>
            <p:cNvPicPr>
              <a:picLocks noChangeAspect="1" noChangeArrowheads="1"/>
            </p:cNvPicPr>
            <p:nvPr/>
          </p:nvPicPr>
          <p:blipFill>
            <a:blip r:embed="rId3" cstate="print"/>
            <a:srcRect/>
            <a:stretch>
              <a:fillRect/>
            </a:stretch>
          </p:blipFill>
          <p:spPr bwMode="auto">
            <a:xfrm>
              <a:off x="254000" y="762000"/>
              <a:ext cx="3251200" cy="4876800"/>
            </a:xfrm>
            <a:prstGeom prst="rect">
              <a:avLst/>
            </a:prstGeom>
            <a:ln>
              <a:noFill/>
            </a:ln>
            <a:effectLst>
              <a:softEdge rad="112500"/>
            </a:effectLst>
          </p:spPr>
        </p:pic>
        <p:sp>
          <p:nvSpPr>
            <p:cNvPr id="8199" name="TextBox 11"/>
            <p:cNvSpPr txBox="1">
              <a:spLocks noChangeArrowheads="1"/>
            </p:cNvSpPr>
            <p:nvPr/>
          </p:nvSpPr>
          <p:spPr bwMode="auto">
            <a:xfrm>
              <a:off x="304800" y="5638800"/>
              <a:ext cx="3505200" cy="369332"/>
            </a:xfrm>
            <a:prstGeom prst="rect">
              <a:avLst/>
            </a:prstGeom>
            <a:noFill/>
            <a:ln w="9525">
              <a:noFill/>
              <a:miter lim="800000"/>
              <a:headEnd/>
              <a:tailEnd/>
            </a:ln>
          </p:spPr>
          <p:txBody>
            <a:bodyPr wrap="square">
              <a:spAutoFit/>
            </a:bodyPr>
            <a:lstStyle/>
            <a:p>
              <a:r>
                <a:rPr lang="en-US" dirty="0">
                  <a:latin typeface="+mn-lt"/>
                </a:rPr>
                <a:t>Botanical </a:t>
              </a:r>
              <a:r>
                <a:rPr lang="en-US" dirty="0" smtClean="0">
                  <a:latin typeface="+mn-lt"/>
                </a:rPr>
                <a:t>Garden </a:t>
              </a:r>
              <a:r>
                <a:rPr lang="en-US" dirty="0">
                  <a:latin typeface="+mn-lt"/>
                </a:rPr>
                <a:t>of the Ozarks</a:t>
              </a:r>
            </a:p>
          </p:txBody>
        </p:sp>
      </p:grpSp>
      <p:grpSp>
        <p:nvGrpSpPr>
          <p:cNvPr id="3" name="Group 2"/>
          <p:cNvGrpSpPr/>
          <p:nvPr/>
        </p:nvGrpSpPr>
        <p:grpSpPr>
          <a:xfrm>
            <a:off x="1143000" y="609600"/>
            <a:ext cx="3886200" cy="2514600"/>
            <a:chOff x="1143000" y="609600"/>
            <a:chExt cx="3886200" cy="251460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609600"/>
              <a:ext cx="320623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43000" y="2743200"/>
              <a:ext cx="3886200" cy="381000"/>
            </a:xfrm>
            <a:prstGeom prst="rect">
              <a:avLst/>
            </a:prstGeom>
            <a:noFill/>
          </p:spPr>
          <p:txBody>
            <a:bodyPr wrap="square" rtlCol="0">
              <a:spAutoFit/>
            </a:bodyPr>
            <a:lstStyle/>
            <a:p>
              <a:r>
                <a:rPr lang="en-US" dirty="0" smtClean="0">
                  <a:latin typeface="+mj-lt"/>
                </a:rPr>
                <a:t>Prairie Grove Battle Field Park</a:t>
              </a:r>
              <a:endParaRPr lang="en-US" dirty="0">
                <a:latin typeface="+mj-lt"/>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Retirement Communities</a:t>
            </a:r>
            <a:endParaRPr lang="en-US" dirty="0"/>
          </a:p>
        </p:txBody>
      </p:sp>
      <p:sp>
        <p:nvSpPr>
          <p:cNvPr id="3" name="Content Placeholder 2"/>
          <p:cNvSpPr>
            <a:spLocks noGrp="1"/>
          </p:cNvSpPr>
          <p:nvPr>
            <p:ph idx="1"/>
          </p:nvPr>
        </p:nvSpPr>
        <p:spPr/>
        <p:txBody>
          <a:bodyPr/>
          <a:lstStyle/>
          <a:p>
            <a:r>
              <a:rPr lang="en-US" dirty="0" smtClean="0"/>
              <a:t>Bella Vista</a:t>
            </a:r>
            <a:br>
              <a:rPr lang="en-US" dirty="0" smtClean="0"/>
            </a:br>
            <a:endParaRPr lang="en-US" dirty="0" smtClean="0"/>
          </a:p>
          <a:p>
            <a:r>
              <a:rPr lang="en-US" dirty="0" smtClean="0"/>
              <a:t>Cherokee Village</a:t>
            </a:r>
            <a:br>
              <a:rPr lang="en-US" dirty="0" smtClean="0"/>
            </a:br>
            <a:endParaRPr lang="en-US" dirty="0" smtClean="0"/>
          </a:p>
          <a:p>
            <a:r>
              <a:rPr lang="en-US" dirty="0" smtClean="0"/>
              <a:t>Hot Springs Village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200400"/>
            <a:ext cx="1456719" cy="1952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068969"/>
            <a:ext cx="2247900" cy="168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57600"/>
            <a:ext cx="2857500"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142999"/>
            <a:ext cx="2009775" cy="196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9962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lstStyle/>
          <a:p>
            <a:r>
              <a:rPr lang="en-US" dirty="0" smtClean="0"/>
              <a:t>Forrest Lee Wood </a:t>
            </a:r>
            <a:r>
              <a:rPr lang="en-US" sz="4000" dirty="0" smtClean="0"/>
              <a:t>(1932 - )</a:t>
            </a:r>
            <a:endParaRPr lang="en-US" sz="4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67250"/>
            <a:ext cx="9144000" cy="22493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56234"/>
            <a:ext cx="3962400" cy="25215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84899">
            <a:off x="2201205" y="1402113"/>
            <a:ext cx="3124200" cy="1468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78734" y="990600"/>
            <a:ext cx="3589065" cy="3693319"/>
          </a:xfrm>
          <a:prstGeom prst="rect">
            <a:avLst/>
          </a:prstGeom>
          <a:noFill/>
        </p:spPr>
        <p:txBody>
          <a:bodyPr wrap="square" rtlCol="0">
            <a:spAutoFit/>
          </a:bodyPr>
          <a:lstStyle/>
          <a:p>
            <a:pPr marL="285750" indent="-285750">
              <a:buFont typeface="Arial" pitchFamily="34" charset="0"/>
              <a:buChar char="•"/>
            </a:pPr>
            <a:r>
              <a:rPr lang="en-US" dirty="0" smtClean="0">
                <a:latin typeface="+mn-lt"/>
              </a:rPr>
              <a:t>Began to build lake boats in 1968</a:t>
            </a:r>
            <a:br>
              <a:rPr lang="en-US" dirty="0" smtClean="0">
                <a:latin typeface="+mn-lt"/>
              </a:rPr>
            </a:br>
            <a:endParaRPr lang="en-US" dirty="0" smtClean="0">
              <a:latin typeface="+mn-lt"/>
            </a:endParaRPr>
          </a:p>
          <a:p>
            <a:pPr marL="285750" indent="-285750">
              <a:buFont typeface="Arial" pitchFamily="34" charset="0"/>
              <a:buChar char="•"/>
            </a:pPr>
            <a:r>
              <a:rPr lang="en-US" dirty="0" smtClean="0">
                <a:latin typeface="+mn-lt"/>
              </a:rPr>
              <a:t>Produced six boats that year and started to get noticed</a:t>
            </a:r>
            <a:br>
              <a:rPr lang="en-US" dirty="0" smtClean="0">
                <a:latin typeface="+mn-lt"/>
              </a:rPr>
            </a:br>
            <a:endParaRPr lang="en-US" dirty="0" smtClean="0">
              <a:latin typeface="+mn-lt"/>
            </a:endParaRPr>
          </a:p>
          <a:p>
            <a:pPr marL="285750" indent="-285750">
              <a:buFont typeface="Arial" pitchFamily="34" charset="0"/>
              <a:buChar char="•"/>
            </a:pPr>
            <a:r>
              <a:rPr lang="en-US" dirty="0" smtClean="0">
                <a:latin typeface="+mn-lt"/>
              </a:rPr>
              <a:t>In 1972 Ranger was named “the official </a:t>
            </a:r>
            <a:r>
              <a:rPr lang="en-US" dirty="0" err="1" smtClean="0">
                <a:latin typeface="+mn-lt"/>
              </a:rPr>
              <a:t>Bassmaster</a:t>
            </a:r>
            <a:r>
              <a:rPr lang="en-US" dirty="0" smtClean="0">
                <a:latin typeface="+mn-lt"/>
              </a:rPr>
              <a:t> Classic boat”.  Ranger held that title until 2000.</a:t>
            </a:r>
            <a:br>
              <a:rPr lang="en-US" dirty="0" smtClean="0">
                <a:latin typeface="+mn-lt"/>
              </a:rPr>
            </a:br>
            <a:endParaRPr lang="en-US" dirty="0" smtClean="0">
              <a:latin typeface="+mn-lt"/>
            </a:endParaRPr>
          </a:p>
          <a:p>
            <a:pPr marL="285750" indent="-285750">
              <a:buFont typeface="Arial" pitchFamily="34" charset="0"/>
              <a:buChar char="•"/>
            </a:pPr>
            <a:r>
              <a:rPr lang="en-US" dirty="0" smtClean="0">
                <a:latin typeface="+mn-lt"/>
              </a:rPr>
              <a:t>In 1998 Wood started a seven-year term with the Arkansas Game and Fish Commission </a:t>
            </a:r>
          </a:p>
          <a:p>
            <a:pPr marL="285750" indent="-285750">
              <a:buFont typeface="Arial" pitchFamily="34" charset="0"/>
              <a:buChar char="•"/>
            </a:pPr>
            <a:endParaRPr lang="en-US" dirty="0">
              <a:latin typeface="+mn-lt"/>
            </a:endParaRPr>
          </a:p>
        </p:txBody>
      </p:sp>
    </p:spTree>
    <p:extLst>
      <p:ext uri="{BB962C8B-B14F-4D97-AF65-F5344CB8AC3E}">
        <p14:creationId xmlns:p14="http://schemas.microsoft.com/office/powerpoint/2010/main" val="19612647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200852"/>
            <a:ext cx="3648075" cy="2733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1143000"/>
          </a:xfrm>
        </p:spPr>
        <p:txBody>
          <a:bodyPr/>
          <a:lstStyle/>
          <a:p>
            <a:r>
              <a:rPr lang="en-US" dirty="0" smtClean="0"/>
              <a:t>Historical Parks</a:t>
            </a:r>
            <a:endParaRPr lang="en-US" dirty="0"/>
          </a:p>
        </p:txBody>
      </p:sp>
      <p:sp>
        <p:nvSpPr>
          <p:cNvPr id="3" name="Text Placeholder 2"/>
          <p:cNvSpPr>
            <a:spLocks noGrp="1"/>
          </p:cNvSpPr>
          <p:nvPr>
            <p:ph type="body" idx="1"/>
          </p:nvPr>
        </p:nvSpPr>
        <p:spPr>
          <a:xfrm>
            <a:off x="457200" y="1371600"/>
            <a:ext cx="4040188" cy="639762"/>
          </a:xfrm>
        </p:spPr>
        <p:txBody>
          <a:bodyPr/>
          <a:lstStyle/>
          <a:p>
            <a:r>
              <a:rPr lang="en-US" dirty="0" smtClean="0"/>
              <a:t>Pea Ridge National </a:t>
            </a:r>
          </a:p>
          <a:p>
            <a:r>
              <a:rPr lang="en-US" dirty="0" smtClean="0"/>
              <a:t>Military Park</a:t>
            </a:r>
            <a:endParaRPr lang="en-US" dirty="0"/>
          </a:p>
        </p:txBody>
      </p:sp>
      <p:pic>
        <p:nvPicPr>
          <p:cNvPr id="7" name="Picture 4" descr="Elkhorn Tavern"/>
          <p:cNvPicPr>
            <a:picLocks noGrp="1" noChangeAspect="1" noChangeArrowheads="1"/>
          </p:cNvPicPr>
          <p:nvPr>
            <p:ph sz="half" idx="2"/>
          </p:nvPr>
        </p:nvPicPr>
        <p:blipFill>
          <a:blip r:embed="rId3" cstate="print"/>
          <a:srcRect/>
          <a:stretch>
            <a:fillRect/>
          </a:stretch>
        </p:blipFill>
        <p:spPr bwMode="auto">
          <a:xfrm>
            <a:off x="381000" y="2057400"/>
            <a:ext cx="4524376" cy="2171700"/>
          </a:xfrm>
          <a:prstGeom prst="rect">
            <a:avLst/>
          </a:prstGeom>
          <a:ln>
            <a:noFill/>
          </a:ln>
          <a:effectLst>
            <a:softEdge rad="112500"/>
          </a:effectLst>
        </p:spPr>
      </p:pic>
      <p:sp>
        <p:nvSpPr>
          <p:cNvPr id="5" name="Text Placeholder 4"/>
          <p:cNvSpPr>
            <a:spLocks noGrp="1"/>
          </p:cNvSpPr>
          <p:nvPr>
            <p:ph type="body" sz="quarter" idx="3"/>
          </p:nvPr>
        </p:nvSpPr>
        <p:spPr>
          <a:xfrm>
            <a:off x="5181600" y="1371600"/>
            <a:ext cx="3505200" cy="803275"/>
          </a:xfrm>
        </p:spPr>
        <p:txBody>
          <a:bodyPr/>
          <a:lstStyle/>
          <a:p>
            <a:r>
              <a:rPr lang="en-US" dirty="0" smtClean="0"/>
              <a:t>Prairie Grove Battlefield </a:t>
            </a:r>
          </a:p>
          <a:p>
            <a:r>
              <a:rPr lang="en-US" dirty="0" smtClean="0"/>
              <a:t>State Park</a:t>
            </a:r>
            <a:endParaRPr lang="en-US" dirty="0"/>
          </a:p>
        </p:txBody>
      </p:sp>
      <p:pic>
        <p:nvPicPr>
          <p:cNvPr id="9" name="Picture 6" descr="Prairie Grove Battlefield State Park"/>
          <p:cNvPicPr>
            <a:picLocks noChangeAspect="1" noChangeArrowheads="1"/>
          </p:cNvPicPr>
          <p:nvPr/>
        </p:nvPicPr>
        <p:blipFill>
          <a:blip r:embed="rId4" cstate="print"/>
          <a:srcRect/>
          <a:stretch>
            <a:fillRect/>
          </a:stretch>
        </p:blipFill>
        <p:spPr bwMode="auto">
          <a:xfrm>
            <a:off x="2401454" y="4221328"/>
            <a:ext cx="3618345" cy="2408072"/>
          </a:xfrm>
          <a:prstGeom prst="rect">
            <a:avLst/>
          </a:prstGeom>
          <a:ln>
            <a:noFill/>
          </a:ln>
          <a:effectLst>
            <a:softEdge rad="112500"/>
          </a:effectLst>
        </p:spPr>
      </p:pic>
    </p:spTree>
    <p:extLst>
      <p:ext uri="{BB962C8B-B14F-4D97-AF65-F5344CB8AC3E}">
        <p14:creationId xmlns:p14="http://schemas.microsoft.com/office/powerpoint/2010/main" val="1741829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5"/>
          <p:cNvGrpSpPr>
            <a:grpSpLocks/>
          </p:cNvGrpSpPr>
          <p:nvPr/>
        </p:nvGrpSpPr>
        <p:grpSpPr bwMode="auto">
          <a:xfrm>
            <a:off x="0" y="1944498"/>
            <a:ext cx="2857500" cy="4932362"/>
            <a:chOff x="990600" y="-265324"/>
            <a:chExt cx="2857500" cy="4932581"/>
          </a:xfrm>
        </p:grpSpPr>
        <p:pic>
          <p:nvPicPr>
            <p:cNvPr id="10246" name="Picture 2" descr="http://www.arkansas.com/images/photos/large/Ballooning07_l.jpg"/>
            <p:cNvPicPr>
              <a:picLocks noChangeAspect="1" noChangeArrowheads="1"/>
            </p:cNvPicPr>
            <p:nvPr/>
          </p:nvPicPr>
          <p:blipFill>
            <a:blip r:embed="rId2" cstate="print"/>
            <a:srcRect/>
            <a:stretch>
              <a:fillRect/>
            </a:stretch>
          </p:blipFill>
          <p:spPr bwMode="auto">
            <a:xfrm>
              <a:off x="990600" y="381007"/>
              <a:ext cx="2857500" cy="4286250"/>
            </a:xfrm>
            <a:prstGeom prst="rect">
              <a:avLst/>
            </a:prstGeom>
            <a:ln>
              <a:noFill/>
            </a:ln>
            <a:effectLst>
              <a:softEdge rad="112500"/>
            </a:effectLst>
          </p:spPr>
        </p:pic>
        <p:sp>
          <p:nvSpPr>
            <p:cNvPr id="10247" name="TextBox 4"/>
            <p:cNvSpPr txBox="1">
              <a:spLocks noChangeArrowheads="1"/>
            </p:cNvSpPr>
            <p:nvPr/>
          </p:nvSpPr>
          <p:spPr bwMode="auto">
            <a:xfrm>
              <a:off x="1238250" y="-265324"/>
              <a:ext cx="2362200" cy="646331"/>
            </a:xfrm>
            <a:prstGeom prst="rect">
              <a:avLst/>
            </a:prstGeom>
            <a:noFill/>
            <a:ln w="9525">
              <a:noFill/>
              <a:miter lim="800000"/>
              <a:headEnd/>
              <a:tailEnd/>
            </a:ln>
          </p:spPr>
          <p:txBody>
            <a:bodyPr>
              <a:spAutoFit/>
            </a:bodyPr>
            <a:lstStyle/>
            <a:p>
              <a:r>
                <a:rPr lang="en-US" b="1" dirty="0">
                  <a:latin typeface="+mn-lt"/>
                </a:rPr>
                <a:t>Arkansas Hot Air Balloon State Race</a:t>
              </a:r>
            </a:p>
          </p:txBody>
        </p:sp>
      </p:grpSp>
      <p:grpSp>
        <p:nvGrpSpPr>
          <p:cNvPr id="10243" name="Group 8"/>
          <p:cNvGrpSpPr>
            <a:grpSpLocks/>
          </p:cNvGrpSpPr>
          <p:nvPr/>
        </p:nvGrpSpPr>
        <p:grpSpPr bwMode="auto">
          <a:xfrm>
            <a:off x="2286000" y="0"/>
            <a:ext cx="4286250" cy="3911263"/>
            <a:chOff x="533400" y="2895600"/>
            <a:chExt cx="4286250" cy="3911263"/>
          </a:xfrm>
        </p:grpSpPr>
        <p:pic>
          <p:nvPicPr>
            <p:cNvPr id="10244" name="Picture 4" descr="http://www.arkansas.com/images/photos/large/Cardboard%20Boat%20Races%20Heber%20Springs0120_l.jpg"/>
            <p:cNvPicPr>
              <a:picLocks noChangeAspect="1" noChangeArrowheads="1"/>
            </p:cNvPicPr>
            <p:nvPr/>
          </p:nvPicPr>
          <p:blipFill>
            <a:blip r:embed="rId3" cstate="print"/>
            <a:srcRect/>
            <a:stretch>
              <a:fillRect/>
            </a:stretch>
          </p:blipFill>
          <p:spPr bwMode="auto">
            <a:xfrm>
              <a:off x="533400" y="2895600"/>
              <a:ext cx="4286250" cy="2857500"/>
            </a:xfrm>
            <a:prstGeom prst="rect">
              <a:avLst/>
            </a:prstGeom>
            <a:ln>
              <a:noFill/>
            </a:ln>
            <a:effectLst>
              <a:softEdge rad="112500"/>
            </a:effectLst>
          </p:spPr>
        </p:pic>
        <p:sp>
          <p:nvSpPr>
            <p:cNvPr id="10245" name="TextBox 7"/>
            <p:cNvSpPr txBox="1">
              <a:spLocks noChangeArrowheads="1"/>
            </p:cNvSpPr>
            <p:nvPr/>
          </p:nvSpPr>
          <p:spPr bwMode="auto">
            <a:xfrm>
              <a:off x="1104900" y="5791200"/>
              <a:ext cx="2476500" cy="1015663"/>
            </a:xfrm>
            <a:prstGeom prst="rect">
              <a:avLst/>
            </a:prstGeom>
            <a:noFill/>
            <a:ln w="9525">
              <a:noFill/>
              <a:miter lim="800000"/>
              <a:headEnd/>
              <a:tailEnd/>
            </a:ln>
          </p:spPr>
          <p:txBody>
            <a:bodyPr wrap="square">
              <a:spAutoFit/>
            </a:bodyPr>
            <a:lstStyle/>
            <a:p>
              <a:r>
                <a:rPr lang="en-US" sz="2000" dirty="0">
                  <a:latin typeface="+mn-lt"/>
                </a:rPr>
                <a:t>World Champion Boat Races in Heber Springs</a:t>
              </a:r>
            </a:p>
          </p:txBody>
        </p:sp>
      </p:grpSp>
      <p:grpSp>
        <p:nvGrpSpPr>
          <p:cNvPr id="14" name="Group 13"/>
          <p:cNvGrpSpPr/>
          <p:nvPr/>
        </p:nvGrpSpPr>
        <p:grpSpPr>
          <a:xfrm>
            <a:off x="5334000" y="1447800"/>
            <a:ext cx="3654624" cy="5127486"/>
            <a:chOff x="5334000" y="1447800"/>
            <a:chExt cx="3654624" cy="5127486"/>
          </a:xfrm>
        </p:grpSpPr>
        <p:pic>
          <p:nvPicPr>
            <p:cNvPr id="11" name="Picture 2" descr="http://dailyheadlines.uark.edu/images/ThorncrownHursleyInterior.jpg"/>
            <p:cNvPicPr>
              <a:picLocks noChangeAspect="1" noChangeArrowheads="1"/>
            </p:cNvPicPr>
            <p:nvPr/>
          </p:nvPicPr>
          <p:blipFill>
            <a:blip r:embed="rId4" cstate="print"/>
            <a:srcRect t="833"/>
            <a:stretch>
              <a:fillRect/>
            </a:stretch>
          </p:blipFill>
          <p:spPr bwMode="auto">
            <a:xfrm>
              <a:off x="5334000" y="1447800"/>
              <a:ext cx="3654624" cy="5076825"/>
            </a:xfrm>
            <a:prstGeom prst="rect">
              <a:avLst/>
            </a:prstGeom>
            <a:ln>
              <a:noFill/>
            </a:ln>
            <a:effectLst>
              <a:softEdge rad="112500"/>
            </a:effectLst>
          </p:spPr>
        </p:pic>
        <p:sp>
          <p:nvSpPr>
            <p:cNvPr id="12" name="TextBox 11"/>
            <p:cNvSpPr txBox="1"/>
            <p:nvPr/>
          </p:nvSpPr>
          <p:spPr>
            <a:xfrm>
              <a:off x="5943600" y="5867400"/>
              <a:ext cx="2743200" cy="707886"/>
            </a:xfrm>
            <a:prstGeom prst="rect">
              <a:avLst/>
            </a:prstGeom>
            <a:noFill/>
          </p:spPr>
          <p:txBody>
            <a:bodyPr wrap="square" rtlCol="0">
              <a:spAutoFit/>
            </a:bodyPr>
            <a:lstStyle/>
            <a:p>
              <a:r>
                <a:rPr lang="en-US" sz="2000" dirty="0" smtClean="0">
                  <a:latin typeface="+mn-lt"/>
                </a:rPr>
                <a:t>Thorn Crown Chapel</a:t>
              </a:r>
            </a:p>
            <a:p>
              <a:pPr algn="ctr"/>
              <a:r>
                <a:rPr lang="en-US" sz="2000" dirty="0" smtClean="0">
                  <a:latin typeface="+mn-lt"/>
                </a:rPr>
                <a:t>E. Fay Jones </a:t>
              </a:r>
              <a:endParaRPr lang="en-US" sz="2000" dirty="0">
                <a:latin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en-US" dirty="0" smtClean="0">
                <a:solidFill>
                  <a:srgbClr val="FF0000"/>
                </a:solidFill>
                <a:effectLst>
                  <a:reflection blurRad="6350" stA="60000" endA="900" endPos="60000" dist="60007" dir="5400000" sy="-100000" algn="bl" rotWithShape="0"/>
                </a:effectLst>
              </a:rPr>
              <a:t>Pride in Arkansas</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 </a:t>
            </a:r>
          </a:p>
        </p:txBody>
      </p:sp>
      <p:pic>
        <p:nvPicPr>
          <p:cNvPr id="4" name="Leather Britches - Excerpt 30 secs.mp3">
            <a:hlinkClick r:id="" action="ppaction://media"/>
          </p:cNvPr>
          <p:cNvPicPr>
            <a:picLocks noRot="1" noChangeAspect="1"/>
          </p:cNvPicPr>
          <p:nvPr>
            <a:audioFile r:link="rId1"/>
          </p:nvPr>
        </p:nvPicPr>
        <p:blipFill>
          <a:blip r:embed="rId4" cstate="print"/>
          <a:stretch>
            <a:fillRect/>
          </a:stretch>
        </p:blipFill>
        <p:spPr>
          <a:xfrm>
            <a:off x="457200" y="63246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iterate type="lt">
                                    <p:tmPct val="10000"/>
                                  </p:iterate>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50"/>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50"/>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50"/>
                                        </p:tgtEl>
                                        <p:attrNameLst>
                                          <p:attrName>ppt_y</p:attrName>
                                        </p:attrNameLst>
                                      </p:cBhvr>
                                      <p:tavLst>
                                        <p:tav tm="0">
                                          <p:val>
                                            <p:strVal val="#ppt_y"/>
                                          </p:val>
                                        </p:tav>
                                        <p:tav tm="100000">
                                          <p:val>
                                            <p:strVal val="#ppt_y"/>
                                          </p:val>
                                        </p:tav>
                                      </p:tavLst>
                                    </p:anim>
                                  </p:childTnLst>
                                </p:cTn>
                              </p:par>
                            </p:childTnLst>
                          </p:cTn>
                        </p:par>
                        <p:par>
                          <p:cTn id="11" fill="hold">
                            <p:stCondLst>
                              <p:cond delay="1200"/>
                            </p:stCondLst>
                            <p:childTnLst>
                              <p:par>
                                <p:cTn id="12" presetID="1" presetClass="mediacall" presetSubtype="0" fill="hold" nodeType="afterEffect">
                                  <p:stCondLst>
                                    <p:cond delay="0"/>
                                  </p:stCondLst>
                                  <p:childTnLst>
                                    <p:cmd type="call" cmd="playFrom(0.0)">
                                      <p:cBhvr>
                                        <p:cTn id="13"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4"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20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Eureka Springs</a:t>
            </a:r>
            <a:endParaRPr lang="en-US" dirty="0"/>
          </a:p>
        </p:txBody>
      </p:sp>
      <p:sp>
        <p:nvSpPr>
          <p:cNvPr id="6" name="Content Placeholder 5"/>
          <p:cNvSpPr>
            <a:spLocks noGrp="1"/>
          </p:cNvSpPr>
          <p:nvPr>
            <p:ph sz="half" idx="2"/>
          </p:nvPr>
        </p:nvSpPr>
        <p:spPr>
          <a:xfrm>
            <a:off x="4648200" y="1828800"/>
            <a:ext cx="3962400" cy="2381250"/>
          </a:xfrm>
        </p:spPr>
        <p:txBody>
          <a:bodyPr/>
          <a:lstStyle/>
          <a:p>
            <a:r>
              <a:rPr lang="en-US" dirty="0" smtClean="0"/>
              <a:t>Victorian town in Ozark Mountains</a:t>
            </a:r>
          </a:p>
          <a:p>
            <a:r>
              <a:rPr lang="en-US" dirty="0" smtClean="0"/>
              <a:t>Known for healing waters</a:t>
            </a:r>
          </a:p>
        </p:txBody>
      </p:sp>
      <p:pic>
        <p:nvPicPr>
          <p:cNvPr id="11268" name="Picture 4" descr="http://www.arkansas.com/images/photos/large/Eureka%20Springs%20Basin%20Hotel%2012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409950"/>
            <a:ext cx="4057650" cy="2705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3154583"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940" y="4124223"/>
            <a:ext cx="2896301" cy="217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4720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 Faye Jones </a:t>
            </a:r>
            <a:r>
              <a:rPr lang="en-US" sz="3600" dirty="0" smtClean="0"/>
              <a:t>(1921 – 2004)</a:t>
            </a:r>
            <a:endParaRPr lang="en-US" sz="3600" dirty="0"/>
          </a:p>
        </p:txBody>
      </p:sp>
      <p:sp>
        <p:nvSpPr>
          <p:cNvPr id="4" name="Content Placeholder 3"/>
          <p:cNvSpPr>
            <a:spLocks noGrp="1"/>
          </p:cNvSpPr>
          <p:nvPr>
            <p:ph sz="half" idx="1"/>
          </p:nvPr>
        </p:nvSpPr>
        <p:spPr>
          <a:xfrm>
            <a:off x="4648200" y="1295400"/>
            <a:ext cx="4343400" cy="1905000"/>
          </a:xfrm>
        </p:spPr>
        <p:txBody>
          <a:bodyPr/>
          <a:lstStyle/>
          <a:p>
            <a:r>
              <a:rPr lang="en-US" dirty="0" smtClean="0"/>
              <a:t>Born in Pine Bluff</a:t>
            </a:r>
          </a:p>
          <a:p>
            <a:r>
              <a:rPr lang="en-US" dirty="0" smtClean="0"/>
              <a:t>Architect and Professor in Fayetteville</a:t>
            </a:r>
          </a:p>
          <a:p>
            <a:r>
              <a:rPr lang="en-US" dirty="0" smtClean="0"/>
              <a:t>Internationally recognized</a:t>
            </a:r>
            <a:endParaRPr lang="en-US" dirty="0"/>
          </a:p>
        </p:txBody>
      </p:sp>
      <p:pic>
        <p:nvPicPr>
          <p:cNvPr id="3074" name="Picture 2" descr="New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276600"/>
            <a:ext cx="29718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whatjamiefound.com/wp-content/uploads/2007/09/gallery1-1_f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71600"/>
            <a:ext cx="350520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9917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Springdale</a:t>
            </a:r>
            <a:endParaRPr lang="en-US" dirty="0"/>
          </a:p>
        </p:txBody>
      </p:sp>
      <p:sp>
        <p:nvSpPr>
          <p:cNvPr id="4" name="Content Placeholder 3"/>
          <p:cNvSpPr>
            <a:spLocks noGrp="1"/>
          </p:cNvSpPr>
          <p:nvPr>
            <p:ph sz="half" idx="2"/>
          </p:nvPr>
        </p:nvSpPr>
        <p:spPr>
          <a:xfrm>
            <a:off x="2552060" y="1600200"/>
            <a:ext cx="4040188" cy="3951288"/>
          </a:xfrm>
        </p:spPr>
        <p:txBody>
          <a:bodyPr/>
          <a:lstStyle/>
          <a:p>
            <a:r>
              <a:rPr lang="en-US" dirty="0" smtClean="0"/>
              <a:t>Shiloh Museum of Ozark History</a:t>
            </a:r>
          </a:p>
          <a:p>
            <a:r>
              <a:rPr lang="en-US" dirty="0" smtClean="0"/>
              <a:t>Jones Center for Families</a:t>
            </a:r>
          </a:p>
          <a:p>
            <a:r>
              <a:rPr lang="en-US" dirty="0" smtClean="0"/>
              <a:t>Tyson Foods</a:t>
            </a:r>
          </a:p>
          <a:p>
            <a:r>
              <a:rPr lang="en-US" dirty="0" smtClean="0"/>
              <a:t>Rodeo of the Ozarks</a:t>
            </a:r>
          </a:p>
          <a:p>
            <a:endParaRPr lang="en-US" dirty="0"/>
          </a:p>
        </p:txBody>
      </p:sp>
      <p:pic>
        <p:nvPicPr>
          <p:cNvPr id="9218" name="Picture 2" descr="City of Springdal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50825"/>
            <a:ext cx="257175" cy="5238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ity of Springdal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98425"/>
            <a:ext cx="257175" cy="523875"/>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558131"/>
            <a:ext cx="1543050" cy="1447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descr="http://www.springdaleark.org/shiloh/image_archive/SMOHexteri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187606"/>
            <a:ext cx="5391150" cy="24227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5" name="Picture 9" descr="http://www.rodeooftheozarks.org/images/stories/BuckingHors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49" y="830262"/>
            <a:ext cx="1986911" cy="43513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4748896"/>
            <a:ext cx="2286000" cy="1300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8928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Donald J. Tyson </a:t>
            </a:r>
            <a:r>
              <a:rPr lang="en-US" sz="4000" dirty="0"/>
              <a:t>(1930 – 2011</a:t>
            </a:r>
            <a:r>
              <a:rPr lang="en-US" sz="4000" dirty="0" smtClean="0"/>
              <a:t>)</a:t>
            </a:r>
            <a:endParaRPr lang="en-US" dirty="0"/>
          </a:p>
        </p:txBody>
      </p:sp>
      <p:sp>
        <p:nvSpPr>
          <p:cNvPr id="4" name="Content Placeholder 3"/>
          <p:cNvSpPr>
            <a:spLocks noGrp="1"/>
          </p:cNvSpPr>
          <p:nvPr>
            <p:ph sz="half" idx="1"/>
          </p:nvPr>
        </p:nvSpPr>
        <p:spPr/>
        <p:txBody>
          <a:bodyPr/>
          <a:lstStyle/>
          <a:p>
            <a:r>
              <a:rPr lang="en-US" dirty="0" smtClean="0"/>
              <a:t>Born in Olathe, KS</a:t>
            </a:r>
          </a:p>
          <a:p>
            <a:r>
              <a:rPr lang="en-US" dirty="0" smtClean="0"/>
              <a:t>Attended school in Springdale</a:t>
            </a:r>
          </a:p>
          <a:p>
            <a:r>
              <a:rPr lang="en-US" dirty="0" smtClean="0"/>
              <a:t>President and CEO of Tyson Foods</a:t>
            </a:r>
          </a:p>
          <a:p>
            <a:r>
              <a:rPr lang="en-US" dirty="0" smtClean="0"/>
              <a:t>Avid fisherman</a:t>
            </a:r>
            <a:endParaRPr lang="en-US" dirty="0"/>
          </a:p>
        </p:txBody>
      </p:sp>
      <p:pic>
        <p:nvPicPr>
          <p:cNvPr id="5" name="Picture 2" descr="http://graphics8.nytimes.com/images/2011/01/07/arts/07tyson/07tyson-articleIn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409700"/>
            <a:ext cx="3352800" cy="49586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724400"/>
            <a:ext cx="2590800" cy="1473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87633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Recreation &amp; Water Supply</a:t>
            </a:r>
            <a:endParaRPr lang="en-US" dirty="0"/>
          </a:p>
        </p:txBody>
      </p:sp>
      <p:sp>
        <p:nvSpPr>
          <p:cNvPr id="3" name="Text Placeholder 2"/>
          <p:cNvSpPr>
            <a:spLocks noGrp="1"/>
          </p:cNvSpPr>
          <p:nvPr>
            <p:ph type="body" idx="1"/>
          </p:nvPr>
        </p:nvSpPr>
        <p:spPr>
          <a:xfrm>
            <a:off x="457200" y="2667000"/>
            <a:ext cx="4040188" cy="574675"/>
          </a:xfrm>
        </p:spPr>
        <p:txBody>
          <a:bodyPr/>
          <a:lstStyle/>
          <a:p>
            <a:r>
              <a:rPr lang="en-US" dirty="0" smtClean="0"/>
              <a:t>Beaver Lake</a:t>
            </a:r>
            <a:endParaRPr lang="en-US" dirty="0"/>
          </a:p>
        </p:txBody>
      </p:sp>
      <p:sp>
        <p:nvSpPr>
          <p:cNvPr id="5" name="Text Placeholder 4"/>
          <p:cNvSpPr>
            <a:spLocks noGrp="1"/>
          </p:cNvSpPr>
          <p:nvPr>
            <p:ph type="body" sz="quarter" idx="3"/>
          </p:nvPr>
        </p:nvSpPr>
        <p:spPr>
          <a:xfrm>
            <a:off x="5943600" y="4572000"/>
            <a:ext cx="2819400" cy="500708"/>
          </a:xfrm>
        </p:spPr>
        <p:txBody>
          <a:bodyPr/>
          <a:lstStyle/>
          <a:p>
            <a:pPr algn="r"/>
            <a:r>
              <a:rPr lang="en-US" dirty="0" smtClean="0"/>
              <a:t>Bull Shoals Lake</a:t>
            </a:r>
            <a:endParaRPr lang="en-US" dirty="0"/>
          </a:p>
        </p:txBody>
      </p:sp>
      <p:pic>
        <p:nvPicPr>
          <p:cNvPr id="7" name="Picture 4"/>
          <p:cNvPicPr>
            <a:picLocks noChangeAspect="1" noChangeArrowheads="1"/>
          </p:cNvPicPr>
          <p:nvPr/>
        </p:nvPicPr>
        <p:blipFill>
          <a:blip r:embed="rId2"/>
          <a:srcRect t="4790"/>
          <a:stretch>
            <a:fillRect/>
          </a:stretch>
        </p:blipFill>
        <p:spPr bwMode="auto">
          <a:xfrm>
            <a:off x="381000" y="3410049"/>
            <a:ext cx="4514850" cy="3029049"/>
          </a:xfrm>
          <a:prstGeom prst="rect">
            <a:avLst/>
          </a:prstGeom>
          <a:ln>
            <a:noFill/>
          </a:ln>
          <a:effectLst>
            <a:softEdge rad="112500"/>
          </a:effectLst>
        </p:spPr>
      </p:pic>
      <p:pic>
        <p:nvPicPr>
          <p:cNvPr id="8" name="Picture 3"/>
          <p:cNvPicPr>
            <a:picLocks noChangeAspect="1" noChangeArrowheads="1"/>
          </p:cNvPicPr>
          <p:nvPr/>
        </p:nvPicPr>
        <p:blipFill>
          <a:blip r:embed="rId3"/>
          <a:srcRect/>
          <a:stretch>
            <a:fillRect/>
          </a:stretch>
        </p:blipFill>
        <p:spPr bwMode="auto">
          <a:xfrm>
            <a:off x="4622800" y="1371600"/>
            <a:ext cx="4495800" cy="3124200"/>
          </a:xfrm>
          <a:prstGeom prst="rect">
            <a:avLst/>
          </a:prstGeom>
          <a:ln>
            <a:noFill/>
          </a:ln>
          <a:effectLst>
            <a:softEdge rad="112500"/>
          </a:effectLst>
        </p:spPr>
      </p:pic>
    </p:spTree>
    <p:extLst>
      <p:ext uri="{BB962C8B-B14F-4D97-AF65-F5344CB8AC3E}">
        <p14:creationId xmlns:p14="http://schemas.microsoft.com/office/powerpoint/2010/main" val="11860669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arkansasapplefestival.org/images/ap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4191000" cy="4048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28800" y="4710545"/>
            <a:ext cx="1600200" cy="369332"/>
          </a:xfrm>
          <a:prstGeom prst="rect">
            <a:avLst/>
          </a:prstGeom>
          <a:noFill/>
        </p:spPr>
        <p:txBody>
          <a:bodyPr wrap="square" rtlCol="0">
            <a:spAutoFit/>
          </a:bodyPr>
          <a:lstStyle/>
          <a:p>
            <a:r>
              <a:rPr lang="en-US" dirty="0" smtClean="0"/>
              <a:t>Lincoln, AR</a:t>
            </a:r>
            <a:endParaRPr lang="en-US" dirty="0"/>
          </a:p>
        </p:txBody>
      </p:sp>
      <p:pic>
        <p:nvPicPr>
          <p:cNvPr id="19462" name="Picture 6" descr="http://www.statesymbolsusa.org/IMAGES/Arkansas/apple-bloss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360" y="381001"/>
            <a:ext cx="2817340" cy="274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464" name="Picture 8" descr="http://mapleridge-realestate.ca/image_store/uploads/6/5/2/2/9/ar12558931639225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9550" y="2514600"/>
            <a:ext cx="2819400" cy="4048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6845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lstStyle/>
          <a:p>
            <a:r>
              <a:rPr lang="en-US" dirty="0"/>
              <a:t>Johnnie Bryan Hunt, Sr. </a:t>
            </a:r>
            <a:r>
              <a:rPr lang="en-US" sz="4000" dirty="0"/>
              <a:t>(1928 – 2006)</a:t>
            </a:r>
            <a:br>
              <a:rPr lang="en-US" sz="4000" dirty="0"/>
            </a:br>
            <a:endParaRPr lang="en-US" dirty="0"/>
          </a:p>
        </p:txBody>
      </p:sp>
      <p:sp>
        <p:nvSpPr>
          <p:cNvPr id="4" name="Content Placeholder 3"/>
          <p:cNvSpPr>
            <a:spLocks noGrp="1"/>
          </p:cNvSpPr>
          <p:nvPr>
            <p:ph sz="half" idx="1"/>
          </p:nvPr>
        </p:nvSpPr>
        <p:spPr/>
        <p:txBody>
          <a:bodyPr/>
          <a:lstStyle/>
          <a:p>
            <a:r>
              <a:rPr lang="en-US" dirty="0" smtClean="0"/>
              <a:t>Born in Heber Springs</a:t>
            </a:r>
          </a:p>
          <a:p>
            <a:r>
              <a:rPr lang="en-US" dirty="0" smtClean="0"/>
              <a:t>Founded J. B. Hunt Transport Services in Lowell, AR</a:t>
            </a:r>
            <a:endParaRPr lang="en-US" dirty="0"/>
          </a:p>
        </p:txBody>
      </p:sp>
      <p:pic>
        <p:nvPicPr>
          <p:cNvPr id="6" name="Picture 2" descr="File:JBHuntOnOhioTurnpike.JPG">
            <a:hlinkClick r:id="rId2"/>
          </p:cNvPr>
          <p:cNvPicPr>
            <a:picLocks noChangeAspect="1" noChangeArrowheads="1"/>
          </p:cNvPicPr>
          <p:nvPr/>
        </p:nvPicPr>
        <p:blipFill>
          <a:blip r:embed="rId3"/>
          <a:srcRect/>
          <a:stretch>
            <a:fillRect/>
          </a:stretch>
        </p:blipFill>
        <p:spPr bwMode="auto">
          <a:xfrm>
            <a:off x="381000" y="3939050"/>
            <a:ext cx="8305800" cy="2712735"/>
          </a:xfrm>
          <a:prstGeom prst="rect">
            <a:avLst/>
          </a:prstGeom>
          <a:ln>
            <a:noFill/>
          </a:ln>
          <a:effectLst>
            <a:softEdge rad="112500"/>
          </a:effec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066801"/>
            <a:ext cx="190698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3785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Ozark Mountain Folk Center</a:t>
            </a:r>
            <a:endParaRPr lang="en-US" dirty="0"/>
          </a:p>
        </p:txBody>
      </p:sp>
      <p:pic>
        <p:nvPicPr>
          <p:cNvPr id="12290" name="Picture 2" descr="http://www.arkansas.com/images/photos/large/ozarkfolkctr_043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371600"/>
            <a:ext cx="4286250" cy="285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2" name="Picture 4" descr="http://www.arkansas.com/images/photos/large/ozarkfolkctr_040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164" y="1411432"/>
            <a:ext cx="3276600" cy="4914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9267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4" name="Picture 10"/>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86000" y="2743200"/>
            <a:ext cx="3352800" cy="1041400"/>
          </a:xfrm>
          <a:prstGeom prst="rect">
            <a:avLst/>
          </a:prstGeom>
          <a:noFill/>
          <a:ln w="9525">
            <a:noFill/>
            <a:miter lim="800000"/>
            <a:headEnd/>
            <a:tailEnd/>
          </a:ln>
        </p:spPr>
      </p:pic>
      <p:sp>
        <p:nvSpPr>
          <p:cNvPr id="11267" name="Title 1"/>
          <p:cNvSpPr>
            <a:spLocks noGrp="1"/>
          </p:cNvSpPr>
          <p:nvPr>
            <p:ph type="title"/>
          </p:nvPr>
        </p:nvSpPr>
        <p:spPr/>
        <p:txBody>
          <a:bodyPr/>
          <a:lstStyle/>
          <a:p>
            <a:r>
              <a:rPr lang="en-US" dirty="0" smtClean="0"/>
              <a:t>Arkansas River Valley</a:t>
            </a:r>
          </a:p>
        </p:txBody>
      </p:sp>
      <p:pic>
        <p:nvPicPr>
          <p:cNvPr id="4" name="Picture 2" descr="Natural Divisions of Arkansas Map"/>
          <p:cNvPicPr>
            <a:picLocks noChangeAspect="1" noChangeArrowheads="1"/>
          </p:cNvPicPr>
          <p:nvPr/>
        </p:nvPicPr>
        <p:blipFill>
          <a:blip r:embed="rId4" cstate="print"/>
          <a:srcRect/>
          <a:stretch>
            <a:fillRect/>
          </a:stretch>
        </p:blipFill>
        <p:spPr bwMode="auto">
          <a:xfrm>
            <a:off x="1981200" y="1524000"/>
            <a:ext cx="5618162" cy="4733925"/>
          </a:xfrm>
          <a:prstGeom prst="roundRect">
            <a:avLst>
              <a:gd name="adj" fmla="val 8594"/>
            </a:avLst>
          </a:prstGeom>
          <a:solidFill>
            <a:srgbClr val="FFFFFF">
              <a:shade val="85000"/>
            </a:srgbClr>
          </a:solidFill>
          <a:ln>
            <a:noFill/>
          </a:ln>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p:cTn id="7" dur="500" fill="hold"/>
                                        <p:tgtEl>
                                          <p:spTgt spid="11267"/>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1267"/>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1267"/>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1267"/>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lide(fromBottom)">
                                      <p:cBhvr>
                                        <p:cTn id="15" dur="500"/>
                                        <p:tgtEl>
                                          <p:spTgt spid="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1274"/>
                                        </p:tgtEl>
                                        <p:attrNameLst>
                                          <p:attrName>style.visibility</p:attrName>
                                        </p:attrNameLst>
                                      </p:cBhvr>
                                      <p:to>
                                        <p:strVal val="visible"/>
                                      </p:to>
                                    </p:set>
                                    <p:animEffect transition="in" filter="fade">
                                      <p:cBhvr>
                                        <p:cTn id="19" dur="1000"/>
                                        <p:tgtEl>
                                          <p:spTgt spid="11274"/>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2000"/>
                                        <p:tgtEl>
                                          <p:spTgt spid="4"/>
                                        </p:tgtEl>
                                      </p:cBhvr>
                                    </p:animEffect>
                                    <p:set>
                                      <p:cBhvr>
                                        <p:cTn id="23" dur="1" fill="hold">
                                          <p:stCondLst>
                                            <p:cond delay="1999"/>
                                          </p:stCondLst>
                                        </p:cTn>
                                        <p:tgtEl>
                                          <p:spTgt spid="4"/>
                                        </p:tgtEl>
                                        <p:attrNameLst>
                                          <p:attrName>style.visibility</p:attrName>
                                        </p:attrNameLst>
                                      </p:cBhvr>
                                      <p:to>
                                        <p:strVal val="hidden"/>
                                      </p:to>
                                    </p:set>
                                  </p:childTnLst>
                                </p:cTn>
                              </p:par>
                            </p:childTnLst>
                          </p:cTn>
                        </p:par>
                        <p:par>
                          <p:cTn id="24" fill="hold">
                            <p:stCondLst>
                              <p:cond delay="3500"/>
                            </p:stCondLst>
                            <p:childTnLst>
                              <p:par>
                                <p:cTn id="25" presetID="6" presetClass="emph" presetSubtype="0" fill="hold" nodeType="afterEffect">
                                  <p:stCondLst>
                                    <p:cond delay="0"/>
                                  </p:stCondLst>
                                  <p:childTnLst>
                                    <p:animScale>
                                      <p:cBhvr>
                                        <p:cTn id="26" dur="2000" fill="hold"/>
                                        <p:tgtEl>
                                          <p:spTgt spid="1127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Arkansas River</a:t>
            </a:r>
            <a:endParaRPr lang="en-US" dirty="0"/>
          </a:p>
        </p:txBody>
      </p:sp>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16839"/>
          <a:stretch/>
        </p:blipFill>
        <p:spPr bwMode="auto">
          <a:xfrm>
            <a:off x="361950" y="2305049"/>
            <a:ext cx="2962669" cy="18478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152900"/>
            <a:ext cx="4762500" cy="26860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 y="4629151"/>
            <a:ext cx="2762250" cy="20716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0" y="1178035"/>
            <a:ext cx="3238501" cy="24288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4025" y="1125647"/>
            <a:ext cx="2381250" cy="1590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9062" r="26719" b="23958"/>
          <a:stretch/>
        </p:blipFill>
        <p:spPr bwMode="auto">
          <a:xfrm>
            <a:off x="3353194" y="2697272"/>
            <a:ext cx="2368405" cy="21033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5541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dirty="0" smtClean="0">
                <a:solidFill>
                  <a:schemeClr val="accent6"/>
                </a:solidFill>
              </a:rPr>
              <a:t>The Natural State</a:t>
            </a:r>
          </a:p>
        </p:txBody>
      </p:sp>
      <p:grpSp>
        <p:nvGrpSpPr>
          <p:cNvPr id="5" name="Group 4"/>
          <p:cNvGrpSpPr/>
          <p:nvPr/>
        </p:nvGrpSpPr>
        <p:grpSpPr>
          <a:xfrm>
            <a:off x="762000" y="1371600"/>
            <a:ext cx="7877175" cy="5202238"/>
            <a:chOff x="762000" y="1371600"/>
            <a:chExt cx="7877175" cy="5202238"/>
          </a:xfrm>
        </p:grpSpPr>
        <p:pic>
          <p:nvPicPr>
            <p:cNvPr id="3075" name="Picture 5" descr="http://www.onlineatlas.us/images/arkansas_480.jpg"/>
            <p:cNvPicPr>
              <a:picLocks noChangeAspect="1" noChangeArrowheads="1"/>
            </p:cNvPicPr>
            <p:nvPr/>
          </p:nvPicPr>
          <p:blipFill>
            <a:blip r:embed="rId3" cstate="print"/>
            <a:srcRect/>
            <a:stretch>
              <a:fillRect/>
            </a:stretch>
          </p:blipFill>
          <p:spPr bwMode="auto">
            <a:xfrm>
              <a:off x="762000" y="1371600"/>
              <a:ext cx="7877175" cy="5202238"/>
            </a:xfrm>
            <a:prstGeom prst="rect">
              <a:avLst/>
            </a:prstGeom>
            <a:noFill/>
            <a:ln w="9525">
              <a:noFill/>
              <a:miter lim="800000"/>
              <a:headEnd/>
              <a:tailEnd/>
            </a:ln>
          </p:spPr>
        </p:pic>
        <p:sp>
          <p:nvSpPr>
            <p:cNvPr id="3076" name="TextBox 4"/>
            <p:cNvSpPr txBox="1">
              <a:spLocks noChangeArrowheads="1"/>
            </p:cNvSpPr>
            <p:nvPr/>
          </p:nvSpPr>
          <p:spPr bwMode="auto">
            <a:xfrm>
              <a:off x="1066800" y="1524000"/>
              <a:ext cx="2209800" cy="369888"/>
            </a:xfrm>
            <a:prstGeom prst="rect">
              <a:avLst/>
            </a:prstGeom>
            <a:noFill/>
            <a:ln w="9525">
              <a:noFill/>
              <a:miter lim="800000"/>
              <a:headEnd/>
              <a:tailEnd/>
            </a:ln>
          </p:spPr>
          <p:txBody>
            <a:bodyPr>
              <a:spAutoFit/>
            </a:bodyPr>
            <a:lstStyle/>
            <a:p>
              <a:r>
                <a:rPr lang="en-US" b="1" dirty="0">
                  <a:solidFill>
                    <a:schemeClr val="bg1"/>
                  </a:solidFill>
                  <a:latin typeface="+mn-lt"/>
                </a:rPr>
                <a:t>Ozark Mountains</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iterate type="wd">
                                    <p:tmPct val="10000"/>
                                  </p:iterate>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07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07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Group 5"/>
          <p:cNvGrpSpPr>
            <a:grpSpLocks/>
          </p:cNvGrpSpPr>
          <p:nvPr/>
        </p:nvGrpSpPr>
        <p:grpSpPr bwMode="auto">
          <a:xfrm>
            <a:off x="3048000" y="0"/>
            <a:ext cx="2895600" cy="4913313"/>
            <a:chOff x="3048000" y="304800"/>
            <a:chExt cx="2895600" cy="4913531"/>
          </a:xfrm>
        </p:grpSpPr>
        <p:pic>
          <p:nvPicPr>
            <p:cNvPr id="12298" name="Picture 2" descr="http://www.arkansas.com/images/photos/large/Van%20Buren%20Architecture06_l.jpg"/>
            <p:cNvPicPr>
              <a:picLocks noChangeAspect="1" noChangeArrowheads="1"/>
            </p:cNvPicPr>
            <p:nvPr/>
          </p:nvPicPr>
          <p:blipFill>
            <a:blip r:embed="rId2" cstate="print"/>
            <a:srcRect/>
            <a:stretch>
              <a:fillRect/>
            </a:stretch>
          </p:blipFill>
          <p:spPr bwMode="auto">
            <a:xfrm>
              <a:off x="3048000" y="304800"/>
              <a:ext cx="2857500" cy="4286250"/>
            </a:xfrm>
            <a:prstGeom prst="rect">
              <a:avLst/>
            </a:prstGeom>
            <a:ln>
              <a:noFill/>
            </a:ln>
            <a:effectLst>
              <a:softEdge rad="112500"/>
            </a:effectLst>
          </p:spPr>
        </p:pic>
        <p:sp>
          <p:nvSpPr>
            <p:cNvPr id="12299" name="TextBox 4"/>
            <p:cNvSpPr txBox="1">
              <a:spLocks noChangeArrowheads="1"/>
            </p:cNvSpPr>
            <p:nvPr/>
          </p:nvSpPr>
          <p:spPr bwMode="auto">
            <a:xfrm>
              <a:off x="3048000" y="4572000"/>
              <a:ext cx="2895600" cy="646331"/>
            </a:xfrm>
            <a:prstGeom prst="rect">
              <a:avLst/>
            </a:prstGeom>
            <a:noFill/>
            <a:ln w="9525">
              <a:noFill/>
              <a:miter lim="800000"/>
              <a:headEnd/>
              <a:tailEnd/>
            </a:ln>
          </p:spPr>
          <p:txBody>
            <a:bodyPr>
              <a:spAutoFit/>
            </a:bodyPr>
            <a:lstStyle/>
            <a:p>
              <a:pPr algn="ctr"/>
              <a:r>
                <a:rPr lang="en-US" dirty="0">
                  <a:latin typeface="+mn-lt"/>
                </a:rPr>
                <a:t>Historic Crawford County Courthouse</a:t>
              </a:r>
            </a:p>
          </p:txBody>
        </p:sp>
      </p:grpSp>
      <p:grpSp>
        <p:nvGrpSpPr>
          <p:cNvPr id="12292" name="Group 8"/>
          <p:cNvGrpSpPr>
            <a:grpSpLocks/>
          </p:cNvGrpSpPr>
          <p:nvPr/>
        </p:nvGrpSpPr>
        <p:grpSpPr bwMode="auto">
          <a:xfrm>
            <a:off x="5943600" y="1676400"/>
            <a:ext cx="2857500" cy="4913313"/>
            <a:chOff x="5943600" y="1676400"/>
            <a:chExt cx="2857500" cy="4913531"/>
          </a:xfrm>
        </p:grpSpPr>
        <p:pic>
          <p:nvPicPr>
            <p:cNvPr id="12296" name="Picture 4" descr="http://www.arkansas.com/images/photos/large/Winrock%20Second%20Saturday%20Chef%20Series_2007_1571a_l.jpg"/>
            <p:cNvPicPr>
              <a:picLocks noChangeAspect="1" noChangeArrowheads="1"/>
            </p:cNvPicPr>
            <p:nvPr/>
          </p:nvPicPr>
          <p:blipFill>
            <a:blip r:embed="rId3" cstate="print"/>
            <a:srcRect/>
            <a:stretch>
              <a:fillRect/>
            </a:stretch>
          </p:blipFill>
          <p:spPr bwMode="auto">
            <a:xfrm>
              <a:off x="5943600" y="1676400"/>
              <a:ext cx="2857500" cy="4286250"/>
            </a:xfrm>
            <a:prstGeom prst="rect">
              <a:avLst/>
            </a:prstGeom>
            <a:ln>
              <a:noFill/>
            </a:ln>
            <a:effectLst>
              <a:softEdge rad="112500"/>
            </a:effectLst>
          </p:spPr>
        </p:pic>
        <p:sp>
          <p:nvSpPr>
            <p:cNvPr id="12297" name="TextBox 7"/>
            <p:cNvSpPr txBox="1">
              <a:spLocks noChangeArrowheads="1"/>
            </p:cNvSpPr>
            <p:nvPr/>
          </p:nvSpPr>
          <p:spPr bwMode="auto">
            <a:xfrm>
              <a:off x="6096000" y="5943600"/>
              <a:ext cx="2667000" cy="646331"/>
            </a:xfrm>
            <a:prstGeom prst="rect">
              <a:avLst/>
            </a:prstGeom>
            <a:noFill/>
            <a:ln w="9525">
              <a:noFill/>
              <a:miter lim="800000"/>
              <a:headEnd/>
              <a:tailEnd/>
            </a:ln>
          </p:spPr>
          <p:txBody>
            <a:bodyPr>
              <a:spAutoFit/>
            </a:bodyPr>
            <a:lstStyle/>
            <a:p>
              <a:pPr algn="ctr"/>
              <a:r>
                <a:rPr lang="en-US" dirty="0" err="1">
                  <a:latin typeface="+mn-lt"/>
                </a:rPr>
                <a:t>Winrock</a:t>
              </a:r>
              <a:r>
                <a:rPr lang="en-US" dirty="0">
                  <a:latin typeface="+mn-lt"/>
                </a:rPr>
                <a:t> Second Saturday Chef Program</a:t>
              </a:r>
            </a:p>
          </p:txBody>
        </p:sp>
      </p:grpSp>
      <p:grpSp>
        <p:nvGrpSpPr>
          <p:cNvPr id="12293" name="Group 11"/>
          <p:cNvGrpSpPr>
            <a:grpSpLocks/>
          </p:cNvGrpSpPr>
          <p:nvPr/>
        </p:nvGrpSpPr>
        <p:grpSpPr bwMode="auto">
          <a:xfrm>
            <a:off x="152400" y="1752600"/>
            <a:ext cx="2971800" cy="4913313"/>
            <a:chOff x="152400" y="1752600"/>
            <a:chExt cx="2971800" cy="4913531"/>
          </a:xfrm>
        </p:grpSpPr>
        <p:pic>
          <p:nvPicPr>
            <p:cNvPr id="12294" name="Picture 6" descr="http://www.arkansas.com/images/photos/large/hang_l.jpg"/>
            <p:cNvPicPr>
              <a:picLocks noChangeAspect="1" noChangeArrowheads="1"/>
            </p:cNvPicPr>
            <p:nvPr/>
          </p:nvPicPr>
          <p:blipFill>
            <a:blip r:embed="rId4" cstate="print"/>
            <a:srcRect/>
            <a:stretch>
              <a:fillRect/>
            </a:stretch>
          </p:blipFill>
          <p:spPr bwMode="auto">
            <a:xfrm>
              <a:off x="152400" y="1752600"/>
              <a:ext cx="2857500" cy="4286250"/>
            </a:xfrm>
            <a:prstGeom prst="rect">
              <a:avLst/>
            </a:prstGeom>
            <a:ln>
              <a:noFill/>
            </a:ln>
            <a:effectLst>
              <a:softEdge rad="112500"/>
            </a:effectLst>
          </p:spPr>
        </p:pic>
        <p:sp>
          <p:nvSpPr>
            <p:cNvPr id="12295" name="TextBox 10"/>
            <p:cNvSpPr txBox="1">
              <a:spLocks noChangeArrowheads="1"/>
            </p:cNvSpPr>
            <p:nvPr/>
          </p:nvSpPr>
          <p:spPr bwMode="auto">
            <a:xfrm>
              <a:off x="152400" y="6019800"/>
              <a:ext cx="2971800" cy="646331"/>
            </a:xfrm>
            <a:prstGeom prst="rect">
              <a:avLst/>
            </a:prstGeom>
            <a:noFill/>
            <a:ln w="9525">
              <a:noFill/>
              <a:miter lim="800000"/>
              <a:headEnd/>
              <a:tailEnd/>
            </a:ln>
          </p:spPr>
          <p:txBody>
            <a:bodyPr>
              <a:spAutoFit/>
            </a:bodyPr>
            <a:lstStyle/>
            <a:p>
              <a:pPr algn="ctr"/>
              <a:r>
                <a:rPr lang="en-US" b="1" dirty="0">
                  <a:latin typeface="+mn-lt"/>
                </a:rPr>
                <a:t>Hang Gliding at Lake Dardanelle </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 Smith</a:t>
            </a:r>
            <a:endParaRPr lang="en-US" dirty="0"/>
          </a:p>
        </p:txBody>
      </p:sp>
      <p:sp>
        <p:nvSpPr>
          <p:cNvPr id="3" name="Content Placeholder 2"/>
          <p:cNvSpPr>
            <a:spLocks noGrp="1"/>
          </p:cNvSpPr>
          <p:nvPr>
            <p:ph sz="half" idx="1"/>
          </p:nvPr>
        </p:nvSpPr>
        <p:spPr/>
        <p:txBody>
          <a:bodyPr/>
          <a:lstStyle/>
          <a:p>
            <a:r>
              <a:rPr lang="en-US" dirty="0" smtClean="0"/>
              <a:t>Judge Isaac C. Parker</a:t>
            </a:r>
          </a:p>
          <a:p>
            <a:r>
              <a:rPr lang="en-US" dirty="0" smtClean="0"/>
              <a:t>Fort Smith National Historic Site</a:t>
            </a:r>
          </a:p>
          <a:p>
            <a:r>
              <a:rPr lang="en-US" dirty="0" smtClean="0"/>
              <a:t>Weldon, Williams &amp; Lick, Inc.</a:t>
            </a:r>
            <a:endParaRPr lang="en-US" dirty="0"/>
          </a:p>
        </p:txBody>
      </p:sp>
      <p:pic>
        <p:nvPicPr>
          <p:cNvPr id="5" name="Picture 8" descr="http://www.abfs.com/images/logo3.gif"/>
          <p:cNvPicPr>
            <a:picLocks noChangeAspect="1" noChangeArrowheads="1"/>
          </p:cNvPicPr>
          <p:nvPr/>
        </p:nvPicPr>
        <p:blipFill>
          <a:blip r:embed="rId2" cstate="print"/>
          <a:srcRect/>
          <a:stretch>
            <a:fillRect/>
          </a:stretch>
        </p:blipFill>
        <p:spPr bwMode="auto">
          <a:xfrm>
            <a:off x="6779170" y="914400"/>
            <a:ext cx="1176247" cy="809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18" descr="Baldor Electric Company">
            <a:hlinkClick r:id="rId3"/>
          </p:cNvPr>
          <p:cNvPicPr>
            <a:picLocks noChangeAspect="1" noChangeArrowheads="1"/>
          </p:cNvPicPr>
          <p:nvPr/>
        </p:nvPicPr>
        <p:blipFill>
          <a:blip r:embed="rId4" cstate="print"/>
          <a:srcRect/>
          <a:stretch>
            <a:fillRect/>
          </a:stretch>
        </p:blipFill>
        <p:spPr bwMode="auto">
          <a:xfrm>
            <a:off x="4818762" y="2362200"/>
            <a:ext cx="3323381" cy="83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Group 6"/>
          <p:cNvGrpSpPr/>
          <p:nvPr/>
        </p:nvGrpSpPr>
        <p:grpSpPr>
          <a:xfrm>
            <a:off x="2793295" y="3886200"/>
            <a:ext cx="4537053" cy="2731532"/>
            <a:chOff x="0" y="3352800"/>
            <a:chExt cx="4537053" cy="2731532"/>
          </a:xfrm>
        </p:grpSpPr>
        <p:grpSp>
          <p:nvGrpSpPr>
            <p:cNvPr id="8" name="Group 7"/>
            <p:cNvGrpSpPr/>
            <p:nvPr/>
          </p:nvGrpSpPr>
          <p:grpSpPr>
            <a:xfrm>
              <a:off x="0" y="3505200"/>
              <a:ext cx="2286000" cy="2579132"/>
              <a:chOff x="6172200" y="609600"/>
              <a:chExt cx="2286000" cy="2579132"/>
            </a:xfrm>
          </p:grpSpPr>
          <p:pic>
            <p:nvPicPr>
              <p:cNvPr id="10" name="Picture 2" descr="http://wpcontent.answers.com/wikipedia/commons/thumb/e/e6/JudgeParker.jpg/180px-JudgeParker.jpg">
                <a:hlinkClick r:id="rId5" tooltip="Judge Isaac Parker, Hanging Judge"/>
              </p:cNvPr>
              <p:cNvPicPr>
                <a:picLocks noChangeAspect="1" noChangeArrowheads="1"/>
              </p:cNvPicPr>
              <p:nvPr/>
            </p:nvPicPr>
            <p:blipFill>
              <a:blip r:embed="rId6" cstate="print"/>
              <a:srcRect/>
              <a:stretch>
                <a:fillRect/>
              </a:stretch>
            </p:blipFill>
            <p:spPr bwMode="auto">
              <a:xfrm>
                <a:off x="6248400" y="609600"/>
                <a:ext cx="1714500" cy="2152650"/>
              </a:xfrm>
              <a:prstGeom prst="rect">
                <a:avLst/>
              </a:prstGeom>
              <a:ln>
                <a:noFill/>
              </a:ln>
              <a:effectLst>
                <a:softEdge rad="112500"/>
              </a:effectLst>
            </p:spPr>
          </p:pic>
          <p:sp>
            <p:nvSpPr>
              <p:cNvPr id="11" name="TextBox 10"/>
              <p:cNvSpPr txBox="1"/>
              <p:nvPr/>
            </p:nvSpPr>
            <p:spPr>
              <a:xfrm>
                <a:off x="6172200" y="2819400"/>
                <a:ext cx="2286000" cy="369332"/>
              </a:xfrm>
              <a:prstGeom prst="rect">
                <a:avLst/>
              </a:prstGeom>
              <a:noFill/>
            </p:spPr>
            <p:txBody>
              <a:bodyPr wrap="square" rtlCol="0">
                <a:spAutoFit/>
              </a:bodyPr>
              <a:lstStyle/>
              <a:p>
                <a:r>
                  <a:rPr lang="en-US" dirty="0" smtClean="0">
                    <a:latin typeface="+mn-lt"/>
                  </a:rPr>
                  <a:t>Hanging Judge Parker</a:t>
                </a:r>
                <a:endParaRPr lang="en-US" dirty="0">
                  <a:latin typeface="+mn-lt"/>
                </a:endParaRPr>
              </a:p>
            </p:txBody>
          </p:sp>
        </p:grpSp>
        <p:pic>
          <p:nvPicPr>
            <p:cNvPr id="9" name="Picture 4" descr="http://wpcontent.answers.com/wikipedia/commons/thumb/a/a2/Gallows_at_Fort_Smith_Arkansas.jpg/180px-Gallows_at_Fort_Smith_Arkansas.jpg">
              <a:hlinkClick r:id="rId7" tooltip="Gallows Ft. Smith Arkansas"/>
            </p:cNvPr>
            <p:cNvPicPr>
              <a:picLocks noChangeAspect="1" noChangeArrowheads="1"/>
            </p:cNvPicPr>
            <p:nvPr/>
          </p:nvPicPr>
          <p:blipFill>
            <a:blip r:embed="rId8" cstate="print"/>
            <a:srcRect/>
            <a:stretch>
              <a:fillRect/>
            </a:stretch>
          </p:blipFill>
          <p:spPr bwMode="auto">
            <a:xfrm>
              <a:off x="1828800" y="3352800"/>
              <a:ext cx="2708253" cy="2362200"/>
            </a:xfrm>
            <a:prstGeom prst="rect">
              <a:avLst/>
            </a:prstGeom>
            <a:ln>
              <a:noFill/>
            </a:ln>
            <a:effectLst>
              <a:softEdge rad="112500"/>
            </a:effectLst>
          </p:spPr>
        </p:pic>
      </p:grpSp>
    </p:spTree>
    <p:extLst>
      <p:ext uri="{BB962C8B-B14F-4D97-AF65-F5344CB8AC3E}">
        <p14:creationId xmlns:p14="http://schemas.microsoft.com/office/powerpoint/2010/main" val="26084792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encyclopediaofarkansas.net/media/gallery/photo/PickleSorting1955_f.jpg"/>
          <p:cNvPicPr>
            <a:picLocks noChangeAspect="1" noChangeArrowheads="1"/>
          </p:cNvPicPr>
          <p:nvPr/>
        </p:nvPicPr>
        <p:blipFill>
          <a:blip r:embed="rId2" cstate="print"/>
          <a:srcRect/>
          <a:stretch>
            <a:fillRect/>
          </a:stretch>
        </p:blipFill>
        <p:spPr bwMode="auto">
          <a:xfrm>
            <a:off x="5867400" y="362010"/>
            <a:ext cx="3149305" cy="2514600"/>
          </a:xfrm>
          <a:prstGeom prst="rect">
            <a:avLst/>
          </a:prstGeom>
          <a:ln>
            <a:noFill/>
          </a:ln>
          <a:effectLst>
            <a:softEdge rad="112500"/>
          </a:effectLst>
        </p:spPr>
      </p:pic>
      <p:sp>
        <p:nvSpPr>
          <p:cNvPr id="8" name="TextBox 7"/>
          <p:cNvSpPr txBox="1"/>
          <p:nvPr/>
        </p:nvSpPr>
        <p:spPr>
          <a:xfrm>
            <a:off x="685800" y="4138263"/>
            <a:ext cx="1781175" cy="707886"/>
          </a:xfrm>
          <a:prstGeom prst="rect">
            <a:avLst/>
          </a:prstGeom>
          <a:noFill/>
        </p:spPr>
        <p:txBody>
          <a:bodyPr wrap="square" rtlCol="0">
            <a:spAutoFit/>
          </a:bodyPr>
          <a:lstStyle/>
          <a:p>
            <a:r>
              <a:rPr lang="en-US" sz="2000" dirty="0" smtClean="0"/>
              <a:t>Atkins Pickle </a:t>
            </a:r>
          </a:p>
          <a:p>
            <a:r>
              <a:rPr lang="en-US" sz="2000" dirty="0" smtClean="0"/>
              <a:t>Festival</a:t>
            </a:r>
            <a:endParaRPr lang="en-US" sz="2000" dirty="0"/>
          </a:p>
        </p:txBody>
      </p:sp>
      <p:pic>
        <p:nvPicPr>
          <p:cNvPr id="14338" name="Picture 2" descr="http://t0.gstatic.com/images?q=tbn:ANd9GcSUCo4UqwXuP-UMjeSltCn3hZYqRyddTC2oDH4eNUNkuQu7fc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18836"/>
            <a:ext cx="1638300" cy="2790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0" name="Picture 4" descr="http://www.encyclopediaofarkansas.net/media/gallery/photo/PickleBarrels1955_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975" y="2514600"/>
            <a:ext cx="6191250" cy="4029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276600" y="914400"/>
            <a:ext cx="1752600" cy="584775"/>
          </a:xfrm>
          <a:prstGeom prst="rect">
            <a:avLst/>
          </a:prstGeom>
          <a:noFill/>
        </p:spPr>
        <p:txBody>
          <a:bodyPr wrap="square" rtlCol="0">
            <a:spAutoFit/>
          </a:bodyPr>
          <a:lstStyle/>
          <a:p>
            <a:r>
              <a:rPr lang="en-US" sz="3200" dirty="0" smtClean="0"/>
              <a:t>Atkins</a:t>
            </a:r>
            <a:endParaRPr lang="en-US" sz="3200" dirty="0"/>
          </a:p>
        </p:txBody>
      </p:sp>
    </p:spTree>
    <p:extLst>
      <p:ext uri="{BB962C8B-B14F-4D97-AF65-F5344CB8AC3E}">
        <p14:creationId xmlns:p14="http://schemas.microsoft.com/office/powerpoint/2010/main" val="1181806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4"/>
          <p:cNvGrpSpPr>
            <a:grpSpLocks/>
          </p:cNvGrpSpPr>
          <p:nvPr/>
        </p:nvGrpSpPr>
        <p:grpSpPr bwMode="auto">
          <a:xfrm>
            <a:off x="3581400" y="2895600"/>
            <a:ext cx="5410200" cy="3969337"/>
            <a:chOff x="3048000" y="2667000"/>
            <a:chExt cx="5143500" cy="3728649"/>
          </a:xfrm>
        </p:grpSpPr>
        <p:pic>
          <p:nvPicPr>
            <p:cNvPr id="13318" name="Picture 2" descr="http://www.arkansas.com/images/photos/large/Altus%20Grape%20Festival%202_l.jpg"/>
            <p:cNvPicPr>
              <a:picLocks noChangeAspect="1" noChangeArrowheads="1"/>
            </p:cNvPicPr>
            <p:nvPr/>
          </p:nvPicPr>
          <p:blipFill>
            <a:blip r:embed="rId2" cstate="print"/>
            <a:srcRect/>
            <a:stretch>
              <a:fillRect/>
            </a:stretch>
          </p:blipFill>
          <p:spPr bwMode="auto">
            <a:xfrm>
              <a:off x="3048000" y="2667000"/>
              <a:ext cx="5143500" cy="3429000"/>
            </a:xfrm>
            <a:prstGeom prst="rect">
              <a:avLst/>
            </a:prstGeom>
            <a:ln>
              <a:noFill/>
            </a:ln>
            <a:effectLst>
              <a:softEdge rad="112500"/>
            </a:effectLst>
          </p:spPr>
        </p:pic>
        <p:sp>
          <p:nvSpPr>
            <p:cNvPr id="13319" name="TextBox 2"/>
            <p:cNvSpPr txBox="1">
              <a:spLocks noChangeArrowheads="1"/>
            </p:cNvSpPr>
            <p:nvPr/>
          </p:nvSpPr>
          <p:spPr bwMode="auto">
            <a:xfrm>
              <a:off x="4419600" y="6019800"/>
              <a:ext cx="2286000" cy="375849"/>
            </a:xfrm>
            <a:prstGeom prst="rect">
              <a:avLst/>
            </a:prstGeom>
            <a:noFill/>
            <a:ln w="9525">
              <a:noFill/>
              <a:miter lim="800000"/>
              <a:headEnd/>
              <a:tailEnd/>
            </a:ln>
          </p:spPr>
          <p:txBody>
            <a:bodyPr>
              <a:spAutoFit/>
            </a:bodyPr>
            <a:lstStyle/>
            <a:p>
              <a:r>
                <a:rPr lang="en-US" sz="2000" dirty="0">
                  <a:latin typeface="+mn-lt"/>
                </a:rPr>
                <a:t>Altus Grape Festival</a:t>
              </a:r>
            </a:p>
          </p:txBody>
        </p:sp>
      </p:grpSp>
      <p:pic>
        <p:nvPicPr>
          <p:cNvPr id="48130" name="Picture 2" descr="http://www.ozarkmotel.com/images/apg_1206160450.jpg"/>
          <p:cNvPicPr>
            <a:picLocks noChangeAspect="1" noChangeArrowheads="1"/>
          </p:cNvPicPr>
          <p:nvPr/>
        </p:nvPicPr>
        <p:blipFill>
          <a:blip r:embed="rId3" cstate="print"/>
          <a:srcRect/>
          <a:stretch>
            <a:fillRect/>
          </a:stretch>
        </p:blipFill>
        <p:spPr bwMode="auto">
          <a:xfrm>
            <a:off x="4499461" y="152400"/>
            <a:ext cx="4103075" cy="2667000"/>
          </a:xfrm>
          <a:prstGeom prst="rect">
            <a:avLst/>
          </a:prstGeom>
          <a:ln>
            <a:noFill/>
          </a:ln>
          <a:effectLst>
            <a:softEdge rad="112500"/>
          </a:effectLst>
        </p:spPr>
      </p:pic>
      <p:pic>
        <p:nvPicPr>
          <p:cNvPr id="20482" name="Picture 2" descr="http://www.arkansas.com/images/photos/large/altus_001_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211" y="838200"/>
            <a:ext cx="4286250" cy="285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3810000"/>
            <a:ext cx="3124200" cy="369332"/>
          </a:xfrm>
          <a:prstGeom prst="rect">
            <a:avLst/>
          </a:prstGeom>
          <a:noFill/>
        </p:spPr>
        <p:txBody>
          <a:bodyPr wrap="square" rtlCol="0">
            <a:spAutoFit/>
          </a:bodyPr>
          <a:lstStyle/>
          <a:p>
            <a:r>
              <a:rPr lang="en-US" dirty="0" smtClean="0"/>
              <a:t>German – Swiss Immigrants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3"/>
          <p:cNvGrpSpPr>
            <a:grpSpLocks/>
          </p:cNvGrpSpPr>
          <p:nvPr/>
        </p:nvGrpSpPr>
        <p:grpSpPr bwMode="auto">
          <a:xfrm>
            <a:off x="685800" y="228600"/>
            <a:ext cx="4286250" cy="3189288"/>
            <a:chOff x="2286000" y="228600"/>
            <a:chExt cx="4286250" cy="3188732"/>
          </a:xfrm>
        </p:grpSpPr>
        <p:pic>
          <p:nvPicPr>
            <p:cNvPr id="14345" name="Picture 6" descr="http://www.arkansas.com/images/photos/large/Dining%20@%20Wiederkehrs%20Altus_l.jpg"/>
            <p:cNvPicPr>
              <a:picLocks noChangeAspect="1" noChangeArrowheads="1"/>
            </p:cNvPicPr>
            <p:nvPr/>
          </p:nvPicPr>
          <p:blipFill>
            <a:blip r:embed="rId2" cstate="print"/>
            <a:srcRect/>
            <a:stretch>
              <a:fillRect/>
            </a:stretch>
          </p:blipFill>
          <p:spPr bwMode="auto">
            <a:xfrm>
              <a:off x="2286000" y="228600"/>
              <a:ext cx="4286250" cy="2857500"/>
            </a:xfrm>
            <a:prstGeom prst="rect">
              <a:avLst/>
            </a:prstGeom>
            <a:ln>
              <a:noFill/>
            </a:ln>
            <a:effectLst>
              <a:softEdge rad="112500"/>
            </a:effectLst>
          </p:spPr>
        </p:pic>
        <p:sp>
          <p:nvSpPr>
            <p:cNvPr id="14346" name="TextBox 2"/>
            <p:cNvSpPr txBox="1">
              <a:spLocks noChangeArrowheads="1"/>
            </p:cNvSpPr>
            <p:nvPr/>
          </p:nvSpPr>
          <p:spPr bwMode="auto">
            <a:xfrm>
              <a:off x="2286000" y="3048000"/>
              <a:ext cx="3810000" cy="369332"/>
            </a:xfrm>
            <a:prstGeom prst="rect">
              <a:avLst/>
            </a:prstGeom>
            <a:noFill/>
            <a:ln w="9525">
              <a:noFill/>
              <a:miter lim="800000"/>
              <a:headEnd/>
              <a:tailEnd/>
            </a:ln>
          </p:spPr>
          <p:txBody>
            <a:bodyPr>
              <a:spAutoFit/>
            </a:bodyPr>
            <a:lstStyle/>
            <a:p>
              <a:r>
                <a:rPr lang="en-US" dirty="0" err="1">
                  <a:latin typeface="+mn-lt"/>
                </a:rPr>
                <a:t>Wiederkehr</a:t>
              </a:r>
              <a:r>
                <a:rPr lang="en-US" dirty="0">
                  <a:latin typeface="+mn-lt"/>
                </a:rPr>
                <a:t> </a:t>
              </a:r>
              <a:r>
                <a:rPr lang="en-US" dirty="0" err="1">
                  <a:latin typeface="+mn-lt"/>
                </a:rPr>
                <a:t>Weinkellar</a:t>
              </a:r>
              <a:r>
                <a:rPr lang="en-US" dirty="0">
                  <a:latin typeface="+mn-lt"/>
                </a:rPr>
                <a:t> Restaurant</a:t>
              </a:r>
            </a:p>
          </p:txBody>
        </p:sp>
      </p:grpSp>
      <p:grpSp>
        <p:nvGrpSpPr>
          <p:cNvPr id="14339" name="Group 6"/>
          <p:cNvGrpSpPr>
            <a:grpSpLocks/>
          </p:cNvGrpSpPr>
          <p:nvPr/>
        </p:nvGrpSpPr>
        <p:grpSpPr bwMode="auto">
          <a:xfrm>
            <a:off x="4495800" y="1828800"/>
            <a:ext cx="4419600" cy="3295710"/>
            <a:chOff x="3657600" y="3429000"/>
            <a:chExt cx="4419600" cy="3295710"/>
          </a:xfrm>
        </p:grpSpPr>
        <p:pic>
          <p:nvPicPr>
            <p:cNvPr id="14343" name="Picture 2" descr="http://www.arkansas.com/images/photos/large/Chateau%20Aux%20Arc%202%20Altus%20Wine%20157_l.jpg"/>
            <p:cNvPicPr>
              <a:picLocks noChangeAspect="1" noChangeArrowheads="1"/>
            </p:cNvPicPr>
            <p:nvPr/>
          </p:nvPicPr>
          <p:blipFill>
            <a:blip r:embed="rId3" cstate="print"/>
            <a:srcRect/>
            <a:stretch>
              <a:fillRect/>
            </a:stretch>
          </p:blipFill>
          <p:spPr bwMode="auto">
            <a:xfrm>
              <a:off x="3657600" y="3429000"/>
              <a:ext cx="4286250" cy="2857500"/>
            </a:xfrm>
            <a:prstGeom prst="rect">
              <a:avLst/>
            </a:prstGeom>
            <a:ln>
              <a:noFill/>
            </a:ln>
            <a:effectLst>
              <a:softEdge rad="112500"/>
            </a:effectLst>
          </p:spPr>
        </p:pic>
        <p:sp>
          <p:nvSpPr>
            <p:cNvPr id="14344" name="TextBox 5"/>
            <p:cNvSpPr txBox="1">
              <a:spLocks noChangeArrowheads="1"/>
            </p:cNvSpPr>
            <p:nvPr/>
          </p:nvSpPr>
          <p:spPr bwMode="auto">
            <a:xfrm>
              <a:off x="3733800" y="6324600"/>
              <a:ext cx="4343400" cy="400110"/>
            </a:xfrm>
            <a:prstGeom prst="rect">
              <a:avLst/>
            </a:prstGeom>
            <a:noFill/>
            <a:ln w="9525">
              <a:noFill/>
              <a:miter lim="800000"/>
              <a:headEnd/>
              <a:tailEnd/>
            </a:ln>
          </p:spPr>
          <p:txBody>
            <a:bodyPr>
              <a:spAutoFit/>
            </a:bodyPr>
            <a:lstStyle/>
            <a:p>
              <a:r>
                <a:rPr lang="en-US" sz="2000" dirty="0">
                  <a:latin typeface="+mn-lt"/>
                </a:rPr>
                <a:t>Chateau Aux Arc – Altus, AR</a:t>
              </a:r>
            </a:p>
          </p:txBody>
        </p:sp>
      </p:grpSp>
      <p:grpSp>
        <p:nvGrpSpPr>
          <p:cNvPr id="14340" name="Group 9"/>
          <p:cNvGrpSpPr>
            <a:grpSpLocks/>
          </p:cNvGrpSpPr>
          <p:nvPr/>
        </p:nvGrpSpPr>
        <p:grpSpPr bwMode="auto">
          <a:xfrm>
            <a:off x="304800" y="3657600"/>
            <a:ext cx="4286250" cy="2857500"/>
            <a:chOff x="304800" y="3657600"/>
            <a:chExt cx="4286250" cy="2857500"/>
          </a:xfrm>
        </p:grpSpPr>
        <p:pic>
          <p:nvPicPr>
            <p:cNvPr id="14341" name="Picture 4" descr="http://www.arkansas.com/images/photos/large/Altus%20Grape%20Vinyard_l.jpg"/>
            <p:cNvPicPr>
              <a:picLocks noChangeAspect="1" noChangeArrowheads="1"/>
            </p:cNvPicPr>
            <p:nvPr/>
          </p:nvPicPr>
          <p:blipFill>
            <a:blip r:embed="rId4" cstate="print"/>
            <a:srcRect/>
            <a:stretch>
              <a:fillRect/>
            </a:stretch>
          </p:blipFill>
          <p:spPr bwMode="auto">
            <a:xfrm>
              <a:off x="304800" y="3657600"/>
              <a:ext cx="4286250" cy="2857500"/>
            </a:xfrm>
            <a:prstGeom prst="rect">
              <a:avLst/>
            </a:prstGeom>
            <a:ln>
              <a:noFill/>
            </a:ln>
            <a:effectLst>
              <a:softEdge rad="112500"/>
            </a:effectLst>
          </p:spPr>
        </p:pic>
        <p:sp>
          <p:nvSpPr>
            <p:cNvPr id="14342" name="TextBox 8"/>
            <p:cNvSpPr txBox="1">
              <a:spLocks noChangeArrowheads="1"/>
            </p:cNvSpPr>
            <p:nvPr/>
          </p:nvSpPr>
          <p:spPr bwMode="auto">
            <a:xfrm>
              <a:off x="381000" y="6096000"/>
              <a:ext cx="3276600" cy="400110"/>
            </a:xfrm>
            <a:prstGeom prst="rect">
              <a:avLst/>
            </a:prstGeom>
            <a:noFill/>
            <a:ln w="9525">
              <a:noFill/>
              <a:miter lim="800000"/>
              <a:headEnd/>
              <a:tailEnd/>
            </a:ln>
          </p:spPr>
          <p:txBody>
            <a:bodyPr>
              <a:spAutoFit/>
            </a:bodyPr>
            <a:lstStyle/>
            <a:p>
              <a:r>
                <a:rPr lang="en-US" sz="2000" dirty="0">
                  <a:latin typeface="+mn-lt"/>
                </a:rPr>
                <a:t>The </a:t>
              </a:r>
              <a:r>
                <a:rPr lang="en-US" sz="2000" dirty="0" smtClean="0">
                  <a:latin typeface="+mn-lt"/>
                </a:rPr>
                <a:t>Wine </a:t>
              </a:r>
              <a:r>
                <a:rPr lang="en-US" sz="2000" dirty="0">
                  <a:latin typeface="+mn-lt"/>
                </a:rPr>
                <a:t>Country of Altus              </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3"/>
          <p:cNvGrpSpPr>
            <a:grpSpLocks/>
          </p:cNvGrpSpPr>
          <p:nvPr/>
        </p:nvGrpSpPr>
        <p:grpSpPr bwMode="auto">
          <a:xfrm>
            <a:off x="457200" y="457200"/>
            <a:ext cx="3810000" cy="2743200"/>
            <a:chOff x="381000" y="228600"/>
            <a:chExt cx="4286250" cy="2857500"/>
          </a:xfrm>
        </p:grpSpPr>
        <p:pic>
          <p:nvPicPr>
            <p:cNvPr id="15366" name="Picture 2" descr="http://www.arkansas.com/images/photos/large/Morning%20at%20Mount%20Magazine_l.jpg"/>
            <p:cNvPicPr>
              <a:picLocks noChangeAspect="1" noChangeArrowheads="1"/>
            </p:cNvPicPr>
            <p:nvPr/>
          </p:nvPicPr>
          <p:blipFill>
            <a:blip r:embed="rId2" cstate="print"/>
            <a:srcRect/>
            <a:stretch>
              <a:fillRect/>
            </a:stretch>
          </p:blipFill>
          <p:spPr bwMode="auto">
            <a:xfrm>
              <a:off x="381000" y="228600"/>
              <a:ext cx="4286250" cy="2857500"/>
            </a:xfrm>
            <a:prstGeom prst="rect">
              <a:avLst/>
            </a:prstGeom>
            <a:ln>
              <a:noFill/>
            </a:ln>
            <a:effectLst>
              <a:softEdge rad="112500"/>
            </a:effectLst>
          </p:spPr>
        </p:pic>
        <p:sp>
          <p:nvSpPr>
            <p:cNvPr id="15367" name="TextBox 2"/>
            <p:cNvSpPr txBox="1">
              <a:spLocks noChangeArrowheads="1"/>
            </p:cNvSpPr>
            <p:nvPr/>
          </p:nvSpPr>
          <p:spPr bwMode="auto">
            <a:xfrm>
              <a:off x="1143000" y="2667000"/>
              <a:ext cx="3429000" cy="384721"/>
            </a:xfrm>
            <a:prstGeom prst="rect">
              <a:avLst/>
            </a:prstGeom>
            <a:noFill/>
            <a:ln w="9525">
              <a:noFill/>
              <a:miter lim="800000"/>
              <a:headEnd/>
              <a:tailEnd/>
            </a:ln>
          </p:spPr>
          <p:txBody>
            <a:bodyPr>
              <a:spAutoFit/>
            </a:bodyPr>
            <a:lstStyle/>
            <a:p>
              <a:r>
                <a:rPr lang="en-US" dirty="0">
                  <a:latin typeface="+mn-lt"/>
                </a:rPr>
                <a:t>Morning at Mount Magazine</a:t>
              </a:r>
            </a:p>
          </p:txBody>
        </p:sp>
      </p:grpSp>
      <p:grpSp>
        <p:nvGrpSpPr>
          <p:cNvPr id="15363" name="Group 6"/>
          <p:cNvGrpSpPr>
            <a:grpSpLocks/>
          </p:cNvGrpSpPr>
          <p:nvPr/>
        </p:nvGrpSpPr>
        <p:grpSpPr bwMode="auto">
          <a:xfrm>
            <a:off x="228600" y="4419600"/>
            <a:ext cx="6122988" cy="2286000"/>
            <a:chOff x="2438400" y="3352800"/>
            <a:chExt cx="6123215" cy="2286000"/>
          </a:xfrm>
        </p:grpSpPr>
        <p:pic>
          <p:nvPicPr>
            <p:cNvPr id="15364" name="Picture 4" descr="http://www.arkansas.com/images/photos/large/Petit%20Jean%20Mountain%20Pano_l.jpg"/>
            <p:cNvPicPr>
              <a:picLocks noChangeAspect="1" noChangeArrowheads="1"/>
            </p:cNvPicPr>
            <p:nvPr/>
          </p:nvPicPr>
          <p:blipFill>
            <a:blip r:embed="rId3" cstate="print"/>
            <a:srcRect t="21333" b="22667"/>
            <a:stretch>
              <a:fillRect/>
            </a:stretch>
          </p:blipFill>
          <p:spPr bwMode="auto">
            <a:xfrm>
              <a:off x="2438400" y="3352800"/>
              <a:ext cx="6123215" cy="2286000"/>
            </a:xfrm>
            <a:prstGeom prst="rect">
              <a:avLst/>
            </a:prstGeom>
            <a:ln>
              <a:noFill/>
            </a:ln>
            <a:effectLst>
              <a:softEdge rad="112500"/>
            </a:effectLst>
          </p:spPr>
        </p:pic>
        <p:sp>
          <p:nvSpPr>
            <p:cNvPr id="15365" name="TextBox 5"/>
            <p:cNvSpPr txBox="1">
              <a:spLocks noChangeArrowheads="1"/>
            </p:cNvSpPr>
            <p:nvPr/>
          </p:nvSpPr>
          <p:spPr bwMode="auto">
            <a:xfrm>
              <a:off x="2438400" y="5257800"/>
              <a:ext cx="2514600" cy="369332"/>
            </a:xfrm>
            <a:prstGeom prst="rect">
              <a:avLst/>
            </a:prstGeom>
            <a:noFill/>
            <a:ln w="9525">
              <a:noFill/>
              <a:miter lim="800000"/>
              <a:headEnd/>
              <a:tailEnd/>
            </a:ln>
          </p:spPr>
          <p:txBody>
            <a:bodyPr>
              <a:spAutoFit/>
            </a:bodyPr>
            <a:lstStyle/>
            <a:p>
              <a:r>
                <a:rPr lang="en-US" dirty="0">
                  <a:latin typeface="+mn-lt"/>
                </a:rPr>
                <a:t>Petit Jean State Park</a:t>
              </a:r>
            </a:p>
          </p:txBody>
        </p:sp>
      </p:grpSp>
      <p:grpSp>
        <p:nvGrpSpPr>
          <p:cNvPr id="8" name="Group 5"/>
          <p:cNvGrpSpPr>
            <a:grpSpLocks/>
          </p:cNvGrpSpPr>
          <p:nvPr/>
        </p:nvGrpSpPr>
        <p:grpSpPr bwMode="auto">
          <a:xfrm>
            <a:off x="4120738" y="1752600"/>
            <a:ext cx="5023262" cy="3505200"/>
            <a:chOff x="2057400" y="152400"/>
            <a:chExt cx="5023262" cy="3429000"/>
          </a:xfrm>
        </p:grpSpPr>
        <p:pic>
          <p:nvPicPr>
            <p:cNvPr id="9" name="Picture 2" descr="http://academic.emporia.edu/aberjame/struc_geo/ouachita/ouac01.jpg"/>
            <p:cNvPicPr>
              <a:picLocks noChangeAspect="1" noChangeArrowheads="1"/>
            </p:cNvPicPr>
            <p:nvPr/>
          </p:nvPicPr>
          <p:blipFill>
            <a:blip r:embed="rId4" cstate="print"/>
            <a:srcRect/>
            <a:stretch>
              <a:fillRect/>
            </a:stretch>
          </p:blipFill>
          <p:spPr bwMode="auto">
            <a:xfrm>
              <a:off x="2057400" y="152400"/>
              <a:ext cx="5023262" cy="3429000"/>
            </a:xfrm>
            <a:prstGeom prst="rect">
              <a:avLst/>
            </a:prstGeom>
            <a:ln>
              <a:noFill/>
            </a:ln>
            <a:effectLst>
              <a:softEdge rad="112500"/>
            </a:effectLst>
          </p:spPr>
        </p:pic>
        <p:sp>
          <p:nvSpPr>
            <p:cNvPr id="10" name="TextBox 2"/>
            <p:cNvSpPr txBox="1">
              <a:spLocks noChangeArrowheads="1"/>
            </p:cNvSpPr>
            <p:nvPr/>
          </p:nvSpPr>
          <p:spPr bwMode="auto">
            <a:xfrm>
              <a:off x="2362200" y="301487"/>
              <a:ext cx="4648200" cy="361303"/>
            </a:xfrm>
            <a:prstGeom prst="rect">
              <a:avLst/>
            </a:prstGeom>
            <a:noFill/>
            <a:ln w="9525">
              <a:noFill/>
              <a:miter lim="800000"/>
              <a:headEnd/>
              <a:tailEnd/>
            </a:ln>
          </p:spPr>
          <p:txBody>
            <a:bodyPr wrap="square">
              <a:spAutoFit/>
            </a:bodyPr>
            <a:lstStyle/>
            <a:p>
              <a:r>
                <a:rPr lang="en-US" dirty="0">
                  <a:latin typeface="+mn-lt"/>
                </a:rPr>
                <a:t>View from the highest point in Arkansas</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arkansas.com/images/photos/large/Logan_County_Courthouse_Christmas_Lights_Paris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112" y="2057400"/>
            <a:ext cx="3867150" cy="3867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95975" y="5985391"/>
            <a:ext cx="2133600" cy="369332"/>
          </a:xfrm>
          <a:prstGeom prst="rect">
            <a:avLst/>
          </a:prstGeom>
          <a:noFill/>
        </p:spPr>
        <p:txBody>
          <a:bodyPr wrap="square" rtlCol="0">
            <a:spAutoFit/>
          </a:bodyPr>
          <a:lstStyle/>
          <a:p>
            <a:r>
              <a:rPr lang="en-US" dirty="0" smtClean="0"/>
              <a:t>Paris, AR</a:t>
            </a:r>
            <a:endParaRPr lang="en-US" dirty="0"/>
          </a:p>
        </p:txBody>
      </p:sp>
      <p:pic>
        <p:nvPicPr>
          <p:cNvPr id="18436" name="Picture 4" descr="http://ih2.redbubble.net/work.4742373.2.flat,550x550,075,f.chipmunk-full-pouches-hot-springs-national-park-arkans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3422015"/>
            <a:ext cx="4019550" cy="31790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438" name="Picture 6" descr="http://uawriassets.flex360.com/images/picPurpo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1000"/>
            <a:ext cx="4983480"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4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112" y="381000"/>
            <a:ext cx="2466975" cy="1028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9831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6" name="Picture 8" descr="http://static.panoramio.com/photos/original/80331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411" y="1905000"/>
            <a:ext cx="6096000" cy="4572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0" name="Picture 2" descr="http://www.visitmyarkansas.com/!userfiles/eag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04800"/>
            <a:ext cx="3009900" cy="3009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utoShape 4" descr="data:image/jpg;base64,/9j/4AAQSkZJRgABAQAAAQABAAD/2wCEAAkGBhQSEBUUExQWFRUWGBgYGBcYGBYXGRgbHRogHBodGBcgHicgGxwjGhsZHy8gIycrLCwsHCAxNTAqNSYrLSkBCQoKDgwOGg8PGiwkHyQpLCwtLCwpLCwsLCwsLCwsLCwsLCwsLCopLCwsLCwsLCwsLCwsLCwsLCwsLCwsLCwsLP/AABEIALcBEwMBIgACEQEDEQH/xAAbAAACAwEBAQAAAAAAAAAAAAAEBQIDBgABB//EAEMQAAIBAgQEAwQIAwcDBAMAAAECEQMhAAQSMQUiQVEGE2EycYGRI0JSobHB0fAUcuEHFRZigpLxM7LSJEOi4nPD0//EABkBAAMBAQEAAAAAAAAAAAAAAAECAwAEBf/EAC0RAAICAQMCBAUFAQEAAAAAAAABAhEhAxIxQVETYXHwIoGRodEEscHh8TIU/9oADAMBAAIRAxEAPwAfI8LmjSqmnlgPLUSEDAwgDahsSWCgkqeqwplmIzHB9SoTRowxhSEpSkKRzro5lYGbn8JNHCFqeTRC2peXT1AqxJbStiRci4gsBEwJ3w/So50wsD2Za24KmbEISrMwNxpvA2x5c24ujoiouNtmR4vS8lUApU5dk0QlIQTqJRSwEQAOdlYdWAMagc1xCjSfLLWpqaaT530a69DA6ZGmGJQq2oXJYxAAGNCOI6Gqh3KFo0lVUuADBBC6iQYcfRgQBIA1CEJqB6uWcU2AqypqEtTHMhUqGHIIRpO5h73Nr6fNP3g5+Blx/j+RWpTei2WZQQrqtOnDLzsw0lJgh0XbefsWXKn8chr/AMMoAVdcLSRVCgh2VAJYEj6oMQJi5xRVyNOrXZ0TQDTXVpIqAtp5mUrEhpBFpg3ANsMPD/Elp0hQ8s6qtN0pMKsBajNUg1ae7CG3k7CFm+Lzb6DxrqADhq0maUpstrjSTZbwrAE943N9ujPKeHkZ6bgUV2BDaVJDllXl0mWmR8FuZBI9TM02dsuNQdmamdRpzOojlIJVyCJN1G5k2w7o8MquQRTX/pojIz0iL3jcgr0An0MSJhqyaSyW04psy/irJHLVAi0aKrVEvAOnUsXionJCm4Eg6jYbYJ8LcGq1Q5CZZigppAoBgCNTAsdNyNZWBMjTflGJeNMsENOnVp1Vc06vlwVcamIVArmp7OoCeUETs0jEfBmazeUUhSoR2nSSDeD0IIDT067E7YdW9PHIjpTD+LZmsPo/4PKl630dOpSQIQxsDpZWUdTMiIJ6CFfGs5RVQj06auNyiqyvyRIqFVg2HLpOkyDzKYd8Z4rnnpCojUmRebToAqoWWzCwBhXNwJAL+4Zf+7quYYU3amXLGoz6KjXA9kMqW1BQSAL6Z+1jQtr4jTeaR7w2u9Z6iIKAWfMg01AEHcnyzEKBIJC/OMDcVp1GXQcvS5m1B1XSYEal9RtcaSL+kWeHcy6Zh6YAcEFDCljyFiGgC5sbEc1xacNsvwuq7qoWqWknSqTLRaGmOtw0AgG5JjDT1HF5BGCaF/A+IkUixo0mZYWKiKwcqytfYiSAJEm7C040vhhqqUyn8HkiSzOXqAn2mkBVFOyrsFnv3wBlaD1qNGpSoa6dN6msDSKhA3C3KgxpIF2LEWOsS0ocXpoiauV9IEDnDAwUJJKRInp89hPUk/uPpxVk+JeDWzA8xTlncAKRQpItMQZ21E2uSx3B9MVcT8KlbaaIUIoJFJZhr7sY3nmjfucWPmDVcFarKWGoRpXZjyhTJkHUbux6AAY94hV+g1u76lBRXZtMgCTrJEWZ4tAgXM2wkG3JKx5pKLoUZbgNNHshcyCpbytMSd0Re5j2vT0wypZhASpoZYERB8pub0AIgNYbsBb44ArUSFd0qRGiFdVqe0ftBQSN1AF7T1040mX8MDzR0YJTqAwXU6pW/sRsel+gth9aNK3ZLTbuhBW4bTzTsatGiggSlMBGJWe2oSLyAd9zjN8a4Wig+XTroFLQxek6nQQWMRI9pBEnqZMEY2VVYzDLyBSdCkKxmFBWAGVp02Nivci85/inHqLqaT68uW1Ah5IVGgHlD9lRxA9rVuDqFIttr0FeEzJZHJI5IcuAqs5gLsI7Daw327jfGx4Z4YXUgBQoDqDGkC5OmY3hlJUC/UnCbhFSm+Y1nMUaWoaJ8vSsk6vYNp2uSNhe042HD8/T1qtJtUN5ZbSVVWAOqzVNTWboBvcAgqV15SUcFNFJypiTxHkdJZNNIvSIgGmiCCisQQAoi8g6iZi51QFHCOEh7FlZmDTTHlK/KRME6j7IsAAZ2ncu/EXF2aqXQofZAfykBOn2WubEadtyvW5xnOAVkSvTqqzKQ0RCmQQRFyLXA2774rBPYl5Em7k/UMq8N84PApLpNMB1VdBVtbSBp1eys3JblAtsF3E6NPy+zawqrCXXQCTKqtwGQX3uYw+zSjL1ayiTSICOA0BpGvQIB0aCxF2JIn34S5asvmVJpmHuQXjSNWow2gxIETve8zgq+QY4D+D5WgaNJAqOa7+S+pX1JNQHXTO2oKVgiwvIOoYfZX+zOm2W1rWVWKtIqIgUMC0CQxIkCI6GTeDCCnSGqnWoyaYvFWDcQD7GhoLa72Yx6401PKs2TqV3q00JR0NOkjqtICV0hmqEGFlveSJMg4zaoyTsT8A8EDMU0rFwobUPLFMM+pUJAUalkM0jSOYafa64tyWXp1EqGtRpVKjBURF5aw5nD6FVCAyaSxDi5WfZMYV5TxNWoVKa00RmDtU0sFqFnqqFGkhugAjRBBLSTM4Pq5fN0qv8U6ig7VX8vRsGZn1QOYaBqciDEMDImSZVVAV8iDLcLQVjTsjLykFBUJcQrwBvzTC23ExvhlxLw5WpBfMp0aQqFT5rk1CWPMw5dQBEyQEG4EmMUcPz5p12qIxaoCzuKgpsju8ydEAbXEiJB7KMS4/4qzjl6GYak4kRFGnymN6TQGUsDc7kWON0N1EGeQeYYqWtGlLbdIAHyEY7FmaoDVcvMCeYbwJ6Y7BtDWfWeCV08tETmPlozgADTyAC4aFMc2o815gXwahNR15SZIMsCqhRFlRSV9hngkHuIBxnslQ8ymssUVEpktCugJQXKkTMj2ViZEMThsNSqzmkrsoCqvJUVAFB02aIUwCZ6SDBv58o9gQxkA4/mn/9QQVCtpNTzStIMhFQU01NziwABUAkTFiTgfjmYcUMixZQFcqShVwjpblgzpgMYtMXuAcBJTR60sqGgzwiFXguqgFlT2CFLOYYRZlJ0lcNfFuUrGgalaprWnUID6FZQSY6c+hgTzQSNIERJw6xJfjy9/QMXaYPTq68ueUgwdtkVvqC8gAyB7p3JmjhXAyK+WrGmzCOQaCQYjcmAblxqEwQLRi7K8E8jLKKzaXqoHCOHDKpYDQSeWIR3LEi0bbiyjlHYqGpWRE5fLB5ZYlmgQXIXbcgLBvApuWcjLLQizyVMjxI+RTKBRrRDqI8t6fPM3jTrEg2i1hf6RkyDQy7U9DDyaayWFMaNAItfa0L026Y+XeLRVGYm4pjUEAM6QOWqIEEKWDE2CkR0jDmg5pZehopVAKtNGCKwQVbEEkiSwMMwUQYK83MBhdRWkU05bWw/wDtBzISrTp1FVtNGUfYEtVAqKTIlfKGrffqNsVcP+nywamNSL7bEheYEhmknUQdKvKiBrIO0DLV6ro9QgyhkKVB0ggAGCRa6ixPTbvofBrg0NYLKdRQCbcqo0MARHM9RgxgwxvBIw8m9OGBP+52NfEuZejSQHQQwphgGqagUQIrlwykzAsALhTPQ4+q5AZiTqB1qrc6WUmWUhtUBQd4MkHUQcaDilZtJBJiAqgjaGmnfcQYEERpPTSA2fam1wBBMRIEg6SLjpY9/wBcNo1tE1MSDuA5tVzIp0lik1RwCVJIR5ZJG3JP3m/U7PhZU5tWSpqPOsBwQCVNxBIBkER92PlnCckaubpIdbA1UnQC7aRBYgBTOlBOxsu2+PrKcUFOolGoyko6PISnTBUsVMsYAqc8MsBbzBMnEteKtF9KTpoieFLRo06aM1NFcN5YYhSWqayoa0gmAAZjl3iRmn4f9O7k3JPsy1uhvtAjbrtY42Gf8R5SmIbM0ARB0mpzAjpCzeIuLT8sY/N+NsorELVV11EhlSpqMxq1BgARa0RuNuaU+Nt0mFbV1JUabodAXzGixuIvqBOzA6tQi3fpeWcqOV0ElQIOxIVzc2iUvaZsCCBucL6njfKCoppisV0sGZvKN5UjSuohRy9Z9qSDEEPiHjGjUcuFqjVAYakIIHW5PTcekz0FNOMk7aE1GmqTNDR4bUemqopIqZhaYlh7WjSVLNJgBGJMFYMdhjdNQHnVGsdJp0hsoGimCSB6lyLQAB1nHz3gP9oWUSnRWpTrqadVqrMpSrrJR0F2dSCAwvBI07k3wzof2m5Qhw3niatRpKAyGYlTysdJ06RHp1w+pFyEg6CeM5oLm5N4RmkgCTUNOkpDkgj691uPXC/jARncskKBcRzGWJt0G1vnI2xJ/FWRWvVqGqXVkoKoVagaVZ2bVTZqZYAlIhrELAMSEvEeOZYtUKOSJIRShXWswAn0cj/Uu8XMHG000+BZ5BOGeH6WYFR9QnUG5EXQbBgQukgC55YAAsQNsMspwUUqbtTqNy1BykU9BIUQdKquhtjII+NyffDyjyzUT2WYnUQFEXYAqPYLbwIA2BjDlcoAGpqrFvOUkG2uKSudJjYg0+b/ADgx3XWbSY+j/wBIw3HRWpVWRjTtDnRqiQSI5+YRYQDYEbnAr53zKLp5X02pquoBAoBMEQLdjb+mGPGqhGYq8pmSebfQ7EjvBAgfPvivh/DxUKlSHZWLFQshRplNxHtg2EgaTMqcdPSyAZx32tC0yIZ3XSrc4ZjDEgE2iNRiAomIxncsjVBUZUJlCJRHZZI7gECwJjsDhlnqRQZjUoQ0dLAhoVmZoB0aYJZRYgrykWiRimlnNdQJVVadVSBzArqIm9QaTLS03sFAF8LFuqGxyH5euuXULUJT6IAamK8xYsQFIXpAO/Texw0bxXSp5GqlGoCx8yGm8sxjQDcWv7IIJPocI6mTZVYsp5pMQZESbnY22i1vhj3OMaVNSqkwVBCgGARAaI79Y6nvgSSdBi3GwTIcXSg6NVpK0urqykoIBJImwYgkAkAggkX6tc/4woZiqTVFXTcAJUWQuot1QiWspPxFrYB4R4jSk/0wIVih1FZgKeYETIAtsCRG17m+JXpsXWjzqKZJNMhl1vBkkEgcifOBYixfPHzMuBVxbiNBuWgtfUe9RQFvYWpr0AmOw7YrrZF9XmlVKqVDKKlOowiw1IDMGBEWxHI8GrBTUem4UyVlGvYSQdJuZCjuWjeRhj/DPKRSYMKwnkcFtTCF1ER3ME2gn1xrXRg4FHE6h8wwrgQsDRH1Rt6dvTHYf+KqynNNeOWkIZXBEUkBBBAMjbHYVStDNGj4Zlw9CmFgDy0DHmBuoYnU0rLED2iRCQQAYDDNB1poKUFizqxLlWtygCYiZJLd5B1GRgDhdIpSy9QHTpVCAunmOlIAm0M2lidOrlAtuXD0y6EExpEJzgixmSJi8+1ytF+X2hxzdNGpbqMrS4OzOo/iYkVOYU1BDFtJbS/M911HTe0aiRGDOJBVU6jWanp0lURkSmCwlw5PtNZWAkgs6CRADPg/DadOqxrVVZguttAOuRykBr7SAFgmFnSDqxRxDhWVDs1PRUDtrYFNQLRACswC7ki4aJOxAVmc/izdehoxuIh4hmKdCgoRTcIysE0tIXUGNRgVBUurAcx5gNgCo/AK61zFYLYzTEQpgln1P7TGDMSAQrwBbF3inKsqKdQ8tYkSJUGL6e0iDI3i51jC+tRI8tqSgFOaxkWNhEXkArHUe+/SoqUbBw6Y/wCJ1GFSpoXy1EMUA0XAG6jrAg9xG8YY8Vy4qcOoVks1ImoNMiU1FmA7GCDPdek4FUaqAe0wVkmdSrYA/wCYWnVYkt0NmvD89QyuSprmWFNW1FQeZmpsTZaYl9ibxB7wZxHUtRVdGVhW7PVGA4nm9TGTqD3JiNJFiFiwEemxAsN2XgPMKKeaRwJASqjtuGB0G/fSQR/KT0xnVYuStIagCZJsInlJJ9m3czc+sncP4VRYE1aoYi/lqSg2G7MBMyoERsYmBNtSKcNpLxNrs1nGvGGXakFY+ZVaVK0wpboZ1xHt3ABY9otCDhnDMzXhEoUxGks1QmBbYrdhquYC6vzfZcZXL6b0woAOpVq059mecDXUMkxqYi/WThrT49TnSj0mgHSvKQQD0GqJ2tYkg7zOOWMnCNQX1FnqynLKM9wj+zsV11VaxVyXXy0pAQV31O5iLgyAeUg3m7mr/ZvkkCqFdyx61WkiQtgiqvUfPrgscQAqsdVTS2nUrMSZS6uCCZYLII0w6WJWFOI1+JKg06aiFgmgSpcsWuWbXJSLi15ABHRXOblz/RtyWGI+IcEoUmbyKFJlAp1QH5ih81QFuCXVhyMh6FnB3GHb8Vp1qfKmlGnS0UvLQhgbhYgfU2gz0gxQaKCNcBxqViCDBn62naZiBsQ0WUjCnOZkUNbUajujk6006SrMAWNMoAtRCI1LA9QRcNL4q7ojqNq8/IJ4tmKgqUyhidJp6YEgCDPNHedQBItZSMB+e1QkaRqH1jGsdQJbtE7X7CDhpweaqMEFPQxgooKNcqC7sAzKxOkREHe8RgWrwKAGeu1JWWQCEqn6olmUpyzP1QBE3jEVNLD9/JZOaSlLK9+/kBVlpsCfJpsTpJZijSVgQoZZuIn7heSNW4JRqI7rS0woI0OoUS5E6SdRBsLDp1AXD7LVRRQ6ZqW5irqFAPMFJIYSHYgFYhWMzYn3NA1Ax0KG0pJKOoJU6lg6hsdYO4II2gkUjrKysJxXLAKf9ndBioSvWhhUmooSoilSORwQhUqNRYmBMDfCLi3gupRgrVp1FNQU9UPTglWdS1iACqm4YwQZiCcaitnGFR6iViKhUgnQsWMqXZi7PyalJBUxpkHTfuJ5l11Kq+a4FOpScAqValUFRdMlg4MgEK0XJUEtZ1qytOyy1VLgxuar5zLKaVQMEgdFIixEVUvIIXZ7EAYaZHx8yf8AtIOUAMBrYmAC5DyCzaUJgj2bbnDyhlkrKrrVqFWXy6UmhSKp7OmPqqjMq3g7LYFS1lTw9kszSpAU/Kq1FU6k163aIrECYeGvzSZsNNzirmmvjReFoQ5zjX8cxDFVqkfRtJUTMlSCeQED2dgTY3wDlaWktVBuWLQbmwDIxBBIVpIm8ySbYDz3hipToCsKlN1NSpSIG4ZGgcpFw45l6x07rcrxR0HKbdpt3+HexGLxarArVmi8SgtWcqoOshQJa6lRokmBqVtja6knrIGU4fXhwQtNiUMsagcQCw0kGAIIMkW5NJE3MHivVWR1RKWiCJAZFbqyrohbRB0kgk3M4YZiqpqMQiJTeoXHUqpWQ+uAxJVQRIg6jaWJJisCvAm/uZ1DyYVdOotJ1HVyqhEkNGpo2hDJgYZZoK1MCiwKqACgXQWgafMdBy1GI5tQJIG4AEl4ADVVDpLUyVqyi/8AUIErvcoF0HprL3iIScVyOn6QkqpYkDSBe7WZTBIseXlkErIvhaTpjKTRnRlqRKoSBLIAxJgCSDPoQQZ6afU4ZcSy8OQQVh2DKCY3Fje8TGA8s4cAuADOqYEaugcEEEG94M6oM7YcNWLU1qlUYGo+tiFMlQSZABgAkWEbje2DK7QbwI3YKI07ggmJMbfHqPj1xGs4PlrAGkBQYt7TNIPS7EfLGir1GNO9NIsIVFABmBYiZt7+m0DCzJ5hjUCysQN6dIgR2Ggx7h9+C3RlkS8SIFU2Gy/ZH1R0jHYY8drt/ENzH6vYfVHQQPkMdgKWDNZNvwuswp0kE/8ATU61AIWyzBF9UGZFwAT79BlcslOLNIAALag+qVYwSshpMnfaFBjAHDl8ulRIVmARNekAy2gGDF4hlJWS21ljHZemsLTmpIQ8wRngXIJOkF0VRAgAjSIAgtjhk7dhc5TdstrVajVFVStOBN2KMQCQZAJBEBm0QRqAkwYxU9MaoSo0XGnQhLAhgVg6g51dNrcpG49oU06CipMoBTCrUEEmzKNBJ/lAiRq3Zva/DC9XzKcqZ0vSBVgQCRrCk+yeYFTq0krJAEBJbbphi6LM3kFqDSYYQtPTrhZH1XGgsCUMBmAIsMZCqEy7DU0rDBSdytxAA+spkdpEbAYZca8TLlWPL5lUrCTKhBGkFiUDMLWSRHcWxjquXrZlmqvUp6jc63CsdgIpqJiIgBYAjpjq0YtIM2i6rx2o/wBHRJVWsQW9ojuxgLaevvJw7yvhbLtTavWzq1q0GoyHUgIFj9LUgMw2loU7dQRmMzwwQW8ygBZSoSvUIN7qTS2t0J39cNuF5V45Tw5jBtUoMpItIk0wLe+TJ3kYs/InYV/fmUjRrqKoIgLlQEn7WkVwfSQoJ9Ohg/u+uSTmqSsDKkq9FpmednU6gTte1hAwpzmQdOarw6mwm70KlYrH/wCNaltt+UYQZjM6mlMtTQXtNRp95eoxB+ONSFpG5z+XyjkqH8400BHk1KlRQszJK0mVBLRue5AxdkMlQC0mK04a+mDVcf5WqDRoaNwAY26RjC5PiLJqR6tZCAwASoygdSvWO3a+PDx2sFCqU0iY+ipNPvLKZsAMb4uAVnB9BqUQpGkuXJOmOUyDsDAhbxG2/rgzI8SejTZGKkyunWFc6QCCgJiQTaSdoiYt8kzHEajnmb5AKPkIA+GHvh3xIwIp1SzoSNJLHlJN5JDQpuSQpaw6CMT1NNtcWTlFpWjfZPiAL+Wg1NfTTVSwW9yVGjl1EyTAMgE3xHinFHdAEIUqQANMEKBsRGpYVSQwEcoEnUJT8H4u662y4rkkENTaprDU4K3RqWkj2rNLcrXHWytxGq5BLiodMEJoVqelQVCQBpiwsRsdXKTq5lpaaebs5XJLDsZ0+EJmHcCmNKjpCEk80MVuNuWGvIksd0ua46WECVIKwrUy7GADpsxhu5jeZA3w04f4prUJo0tFNSwcliT0UABlVzIhQXI1mbk6dWD+I6Fp+YBQYLZ6lbIsxUhtMNUproYgyNYA1RZrDHQtGHNlNqlmIiTi1AEw4y7xdgXZmDg6pQ6QAo2ZSphQYiwIqZvJnVFdtMkOHpKQs7yV9mbjbfcwcA5jgboWqOVpuSRoUHU7CoPZUI8SwBAm8m4AIJVDIZpqaxlsqxqBXWoGyyGegZAvliDsAqkEi94xN6Objf2/mwrnBTks/SZ5BpDTADaaxE9ZK0jJ1XF9I1GAF2LpVTSq/wDVpMIUBRVWkRBDAKpAKGQwOkiZkENEocxkapqS9BkqPMpQemtQBTzaqahiNx9UCw9SEtbKhXtUqozKGU1kYTBjlI9o7Ry/KMMtHN2NGNSu8mqzuYdXLUqbZdqkS/nU3R1BMqGWnqqOL9WYWnbAH95hmqK9Wq9Nizr5LQ7MSWMg01XTqZplQe2B+GUjSUhglbURJYs5XlIjQR2kAY9zGbqFzFNYMmAoIbuPqgWiT9WbdMF4wgy1HdL9wrLZlqDOyeYFLTzyRAIaXWLNqBPKFC998B5viRzKqKp16EhSQmsDYBSuntMG3e4xYOI0w96dJdUAALqVCLMKSnbUCSR1JtBwM51EcugSdK6GQvzEBtCgCYF1HcbknAS7iK0ssVZjhTLzLzL6AkjvqgQDivK8Sen7LEEGR6EbGO/WRBm+HGZNM0VcqRB0WUjufpOaWvboY9wwDncipjnpqfQMoMdwZMx1/O+Kxl3Lx1Okv2G/AfEIRhAvMhTCqTtd9xvuekgXOO4tRlmV2Znli9wCXtrtso1SAJEgdonKsrKRvB2PQj0PUYLocRIWLRaAb9Zsfnba/TFCu3sEmnzRsen79RaJNz7sW0c3pqREj2gGBKkmN1jcCBPURIsBgcPJt6b+/rNxvB74vqOJDHsIGwa0bgSb9fQiexCxo2Z1U16knbZva6A7jeCN7xthfk5NXkkieik9ZAi5G3UnC96z1GLFjqNhbYdhGwHQbY1HA84iMHdXUPbzCZUMY0giNUEg8831DciWWSMsCPjVIiu1jsv1WH1R0InHuGPiEzmGIuCEuIIPIvrjsJHhDu7NZwyn9GjOS30KBRBVVgEk2jpbW1yWiIGGdBUVQkMrbEleb292qaYB/wApBj/uhw5ZpUApR38um6EGYLCYYkWllAjbc32NtaGdmNPyxysxCyA3t2EASYJ3JAFin1uCc/irp6/ahFRRmHbSXlzB9u9rwCpaAoIUEkAEkkxEzjuP+MHqN5dAnSDZgGZiYIABMki4G1yJAEmdHV4WMzpqZerRFJS30bRSlgsgQIIvq5TaOaSTAErVKYGokJUdAKSpTVihD3UIRLVQSoLaVVgbFjimnKN4y19vUF9jF5mhmHGqojFKftVdCaFlr6nQcxLWuSZgdcMuHPTq5TMMaYqtRprYoupV1pB1xrOlFqAqCRpuCuknDDinD8vZ6ivSpklhTDs5q6U1APpCjWQyFrW8z2gNK4VZKqmWoAkMa1WqlWnRQhyVprUVS7gkhGao3KAS6qNgwY9kHuQBX/h1yqMGAVxqXU6gRMcsmYBtJ3IMTBgmh4LqN7VWkASRJqobg+kyeo798V53huYqs1Srlwkjeqy0SALDTrZQABAAACgAACBhCaUGLW7X+8WPvxT0Nk0WZ8MNSTUlUjTJmyiQD7LA9bwfXAVDI5rdSb3nzKcfElsLKar9Y29N/hbEaoHQk9pEfmcE1Mc5DhFXXqqURVF5DVVEn+YVAR2mfnhrmMzkKYAq8MqCoRJC5irHoQT3v323xjoGJpUI2JHuJGA42amH8VzGXYjyKFSj3DVfMHwGgEH4nFdBCItEsAAd5Ise0dL98BE4N4bXKMrKYIbeA0crCYNp7HpuIwywZ8Guyo8lEinSVgCrOGGs8oFqjFkS8jlJtsE6r346itoNNaw1WPslemn2feDFrjqMIP41ywqFpck8xubgD54Iy1EGo7EWDnSdlmTv17bD39AYeEuZHL4PWeRnl884hY8rmuF1eyVIkzPszIJI2MXxqfDvGAzIXgajoMb3uBq3CzywCJAi1wcQ6aZJsdvSevUzyyLdThjw+uVWAbhgwttBm89f09cWjFDUllGpelAZAW+hNQqpuFZYCR1A8vUumy2EC2I5HiEUnWYCEsvoCR+BJb/SMXViPMLqLVBTfcmYGhjqNzqkN7j64S5C1YqdiShnswj8/uwUsANGnHRrJYCOWoLezYa4/lUpEdQpws444ZnQKqypzFLsjCVzFNSCDpJDPAI5gO5lauZIKNvcr6HrH+8oPhj3OA6Q14pOy6gJkH9SpbeYxqpGbtCKrmaYPVyxBOhmVbWEzLXW15/LDM5Sowjy2QCSecVNN99DtqKgkAsRAIPUGBVqeXUKLVemACywIuxERBvvHU747MZVaMebXqjSOWRzoW3GiW0kcxPsz3mx45c0v5JPt+X/AEQKtTqa3hgykEqSxAaVAEna2mQOm1rkq2lCxQ6Vm2zRsC0GXW4nse2xCXj1ai1Qps8wyIVBAaZAIsGi5MkixtIwOniqqCTJJJLAtoOk7DSunSoHZQOo2tg7Jvp9x9k5DuvScUjUWlywmpSzGSTYxJluwE7tAMHC3L5+tUqFFUWsVkG/pMs3NfSJN4ETGAV8RPpYMoZiSQZYBSxJaEEC5vaPiLYXZiuXYsdz9+Hjp9H+R46XRr65HefzSHct0GkQEB+saZk8tvZMbzhbWpRBBkHqCP3P7k48y1RWUo3X2TsFb19Dsf6XtyxJbS1ieSezfUnuNhfpPxoo1gvFbcEMtmYInpEfA7HrHu2wwzk1FDa1bUZIjRo3tvEREEQOg2wsrUyDBBBvI2iLG3vxLL5qLfp+/eOvoQDglBj/AAMAltgRaQZ7QRb5/LBlbMsrOVMRYWmQDER7h1xV/G66SKAQQQXEzJGxk2i5AFoAi+5k+XY3iASTLWtte3utjCl/FqJerr+j5lptdDMmmpMkb367nqSZOOxTxCsQ8CGAVBMKJ5B/lP447CZHo+l8Gy80KQem5GlASJXUxVSvPGxUCZ6TYg3E45mUkii7fxFJgAqxAPtaac6VeNQtqtpBF74v4dnPL4fS8ymSqowqMCXaDTUrKADUsEbXXSCbHViRyCEK1Il1dkJPmuhpU1gxUqK5ZlU8yFRaACYGPIi9mo2+79L884x0wc+5meamEy71KdT2WpQrME0zriWAYQTEMsLysJ3OAavH1NbytKVW0gqddUhWJMkKZvBusdT3IOzXw6fLrKtUUByAa1WoFZCxDPUmHDB3mysNVwQTI2T8I03DVlZHaKjIxYGkAy6RrgezoYyCoEIvcjHS/wBborl/x96/Zj9DGU6xrQ2bSabT5as1TzalhzIoaFQAXqQB0GsjTgbNZ2tUkqxpBgTFHUiQAYU6SWKqAFks0AASAMaVmU66qolSrBKnUxJMkKBpYR7AhQ0gAHlsAkp51gpV2DfRmWTWYBAAVo2JOi5OxF+3VDUvoJuZmMzwtlALCCZ95jrPrj3+BUUBU6htLAau57bfV+eGviLNq76ab6ikLIJZZklhqskbxEgxabnCqhXqFKlIUw885gHUsCJsdtjG1sWTbimPFtoXug6THrjlUfHHpq22H7/5wTQfSLGJ92HGByPd+GIW74bpUrVFaBUqCLmGeIBNzeBpB+A7DAud4dUpR5lJ6cmAWUiTANp35WBkdDgJq6BYAcE5O0ntJ/8Ai2KSoOCMuDDR0VvwPzwxmQoC9OTabxBMaugNtsO/M80KUSFWQC4kL6zq0jbeN5iSIwiDGV9P1nBlCty6qjklLUk1EwZPTUCoEfvqk0T1I3kLqhUYArEjcsGFwpDSAY6Wj57Y9pVhqsSQfaJABntMAkbbjAucfVN2Jvv87XNsW5TdT7vvw8V1BtxZs6Wa1ZegeoBT/aCb+9QnywnrsRWJ/lb4qY/IYK4O80SPs1A3wJv8In54HzlPnX4j8/yw/Un1Ks6IBI+q6OD6MNXzlFwxq1oBUXBQi3dJpyG/lVjffzMC16E05vemD/tqD/7fPFSMdCsbRpPrzASf9wc/8YxnwAcYeUD6Zi5FxBHWRt/XCvNPTA1I4ctYoaQGkaR12sZAK/Zm1saWtRU03WO/33xjKtODGElBcj6aTJtnnKCmWJQGQPWI9+3Ta57nFE49iL48IxqouklwSTEkRjMA4gBgqjUETMEX9/uP34BgdmItcD5YZZXiMiGALXWT1DWv3HodvTfBFbLK9KLSIhpE3B3UmYMbja/phXTAUgldW4ZTIvcSCL27flheQcl/EKbarn6RbML9Nze8r7JnsDJnAuqewxbSzE2i9oaYiAd/h+AwxyeTRkqFSBAUhGKqZOoAqWsVkiRIPbvghuhdl80VNj0IvtBFwR2/fQYd0swrkBIiRuTqne9/5o3nffZLXy7LGpYm49Y9dj8O+L+HZ4o+pRfqLEETcQevqP8AkDBvE2Jqn3L0P2RjsFceyhbMM1NlCMEZIj2SileovBE23x2Fi1XJr8j6DwVWpUUNNmc+WjsSnMCEBAWqY0qByzY3POIAxZTo064L0/o6gYt9ERpqQbNAIKyRBZlYTq9qZwQDUXL5aoHMJRpt5R1aCpQKzOumCRMwIPWcU5zjAhXqeYZbUkVFdWNyGV2XUCoBQDmBFmx4jctT49NZvlP6prh9PasgmNqnF2Vgjs6pqXS7IHkD2lqWUadUibQBt3sOQ0btSGXlzLOQV1RARjGgg2kNBvKjcLcuKtIqwbzKTwhogF0lvZiYKnoSJu0ldwPMrRJEny0VngUyJ0qy2ltbS5PSFBgCAYxztKnta/vrxlP6pWFR6Hmc4ZT16qYp1aTaoFGlUrKh0BedKfL5fKGILKSRvAgrM14GU0w9Eli5S2iHFNQY0qWDNV1BGIZoJDExAwUdbV4q0Eimt3W2pSYClwQhqSIFx12uTTxfKnykSgKmmmTKn6hcSA5YdTYE2knlIIOOmEpRaSlTx2arNe+or3RBch4ayqGirBlqUmqMorqlPzKgZYLlatwkHkDc0ntGKeNLQmj5SVCKfmLSfLUqIpEmGY1Ax1xMEEsAACRcNhjwvPUfJdTW1KqkNSR1KK6tYDzBaQI5jGkNM74Y8UytR8r9G4LMxhWqpTVg8sx1qVICvLQC3WN5wVOUJfFJ8tZ+b/n0r7LebR8vynhWvXD1KdBmpFiJQpYEmNIJEgWE7dDGNLV4D/d2XqVRTWu7Oy+XUVVenSKw2pbl91BiRubRJf5nhHIjFVQrRVNBStWRjykhyF1uC5LkA7CTPNgfg3G/MpVKTUZbLKwqmxpeaCU5msUQIhmxMXBhSS2r+qlNXXw9Vxz5t9+3ca2zK0/E1SojUcpk1oCrHLRaomoggXk85mwgyNWNRkqGYTK1aaNSy+Yn6JKRLIFgA0gtU3LMw1MCRtEkRjLcZzAWtUp5kvlwy03piKFamCAQG0hF1IQTFSmSRJ9vD3M+Hj5KIa4TLMichYFa1WdQa5plQxkhUkwUOkktFdZxVdLd974+vbr6pAkkJaXgXz9C+forEM9QtSq6SCZkMOQaQCsAzNo7D1/ANejXKvpNJVLPVLiiuib3YEhoBA0q89NWD8zll85FppURQjeSdauoAqE/TOtQjyixOtTqKamNgQMaH/EWWVDmGVWFMhFdHEuAIspcVmILC5vBJk3mj1dSH/Lu/Tlvya+XoDc+hluIeDlq0qRyRpuwGrQXDZir5jAgW5Po1sQCIgkgagMY3N5J6bQ6Mh3AYESJIkTuJBEjtje57w9QFeicrmFUs4IdVonR9YhSnM1QdFYLP4T4jwpMwFTM5eomalorZcUwKyrMko5WTae490KL6U5RpXuT+vPvjjtQymYeoLfM4uyosPcPxxsOGeCJoF3p66qK5WmHC+YxACKxmCqkE8hDNrCwIkpOG+HKxAXy2tINtj6/LHXCalJxXT37/wBDuQ24NQ9r1Ex7rY9z2WiD2YfK4/MfLGh4T4Wqq90MEYOzfg6sywE6bevTDt0yVMyNCPJIN2JYR2ETPv1DCjJrqVp+zb57f/I43H+DcxrU+U0TG3Tc/C5/rhfkfAeaU3ouBB3j1G3yxrQaYgyu4/zqPnt+MYzPFaYFRp9cfRP8FZrTIy9Sxb6vT3b4zXiHwtXkt5T23Olv0wQww8mPOPJxZVolTex9cVYQ6CRbHF8RjFgo/PsLn+mMEnTzMGRaOxO/fvvfHJVudyTce/r64IyHCTVLhWEpBiCWYFwnKoBkywt6+mKczlWpOVO4O8NBG4IDAGCL3GBtBfQlWy40awQIsVJkz1Itt++8XZLNTpRuhOk9RMAgn7Pp0v3OB011GCKGYkwFUEk+gUXPXDbh3hWu1Jq4sEBaBqZiFEt7IIpwB9crJgDfC8LJhXUspA6N+RH5DE8lTl4OwkmOw3+e3xxCpcN6X+Rj8Dgnhbqp5iBq1b7WUxPoXIH+nBCN+KZ2oagLVHYmnSJLOZvSW1iLDYDsBjsKqgJiAfZXp/lGOxKn3MfTOH8OqHJUqizLU0CoGpoHAEBdTMOUxMgEzcabyH5ApsWQp5ifSFfMYaSzEklZCOxu0ToO03EN+FZsCmlNrF6NOdCuswFOpKgAg3uWK3HWJK3j3hg5lNSVTCmpVpoaTudJJhAAAwYEAlSpALSCbz5MdRqb8V0m8Y6PhefX/CDtjpM+mbbSmaRncgx5iiopgWAtJm1iJn4iNbhjU3YagxKlnLRRkl/pOWCGhQwIUdbTBx85/wAL5pKikI4Ysp1yRoPmQuuVGhpAcX2K4e8FoKKTGrXbXULUmolvKfUHBLmrHLJaVWoCCS0kTjo1dCONjwuiV/il86KSfU2dDMO1OCQ6FOUeydMgSZYBlgDUoZTHxGBqKUXUKtW2og1VqaggUg6VYcykk8qOTbqdIhEAU8x6OaKaTTpkJTXRI0rvuxJAcxY6hBm+Bcvx9qY+mq1alZgzO1JUQagQUDk+20r/ANQJKhoBbpzeBauDd3xTu668L59fUVu0aPxbwWi1RWqODphGbT5cKRy/WCssgE6Svcaevj1+UVaVVXEQwVwJO7VGJ1BBpOqyOIBDW2TcF49lPLZa1Wprdqh01ndgncedK6kc3IiTp92IqtXKVWFMURUqlm86HAWiY0+WvLSKSQBLseYWW+BW1+Hn4eE1SfevT8VYskupquH1IlJCLJdgUC+7TfWD5ZsVYxIAEWEf4xC1ShFI+cjGoFCK2lgQJJHMW1MQSCbQd9WPn6+JWpZr/wBQqKQopugpq6orLzMrpVktMHqeZv5SLxbxGoYvlqtRWJuw103On2WsxViTM2EdpJi3/jcpc4q1i1fr9/oZJ9Df8TqLlgwp0E8qmSCnIYD2YaRqKIbagQgsCSMKuKZrIV1qUzWNHSgZlQl1qpCwHYU2XlIBBggatStBgJE4v5VSkVrq7K+8tQcM0zrIIRlsJPmRP1oJkwB6ivVD5ZipKMWpimEWU0MhUFTcrdWJCxB0tArp/p1Ck2/XPfs08+b70CrdiJPDbhx5SkamOgwXOnSvOXRI0BXU6jAhpURfAByoRnUxKMVMKrQQSpkNfewm18bzKeIaXlsPPRhqRSC+mohLSCKqaAmomdYBAMBpvirxDVWoKiVfPcUtZ85qVUnLmGXdVVfLLESJYWtqJxVfqZb6a++ffl9LMm+pmKXBnDAKxRtgUpkSCQGipTWIEiZIAMgwcSbgeYpD6NajQwWaakjWw1BbSdUAza1gYkYdnjWRp0w6hDVChgms6XKgFTKaV12sWVWMn2WlRnsz4qLO9QUaYpkyaQZUGsgSSFipUhhqBJsYNox0eLKSuEfqFWyunxjMKrOvmQrBWYbK20GAJaT947jBh8cZ+kwHnutgdLjS0HrDCDbuMV8O8fVkrSiUlRjanJRF1SpusSYYy7z64A434lbMkBi5RS2gPDuqmIVqhUF9vhfBjPVupLHr9vf+so54Hqf2n54EL/EvHY6B+CiPw9+GmU8bZl980yEkCWp0Cu/WpphY7kDpOPmuYqgxc9d8H8MSoCL6QdpG/wAbEWxawuCPqDcUz49rNmwJjVQFpNyqwYMbwQYsTjqPHc4wkZrXFo8ujUPrKwSIg2MemMbw/iNegKgohG1jlVjdGtDIDAmAbAmbSDEYmvjDOtC1VuBY+VTRe4kBNIJHWLwMOpLsScWaip4nraZNUBSSAxo+UDAmza0Hu/LHg8V1WAIzAOq0qaoj3u1UdrGYkx1Ax8uz+cd6jM/tEmfn+x8Bj2hTXTqJ7mzAG1oixkkj3C8djv8AIbw8cn0Sv4gdmvmNdtQPLV6EwAxaGjYfiMJc9xMj2nTaYfLIkSJj2CD2v2O2M5leMKIDpq7kEox6gllvIa87/fMf73g2jSNgVQx75EkEzabd+4cweFQyfNIRGkbzy0VE/EJJ93/AGqU6fb1+rHztimrxdXiVAvdgCIEnZZN4I9BGxknEMvnkBGoAi0xqFtzaIMgab2v6YRtjqNFi5dDsBO/e3uBnE0yKTEj/AGuPnI/c+uJHNDyxBiQJCgAb2CgdeVTJ6zvvi1K3mOoDR9iAF0M5GoCIAXVcAEC/SThLGLH4qMvTFKmtMM12qhUL7kwHI1LEJb37TYnhXjzMKj0xUTnVldnBZqiFWHPeGZSxKueabEkWxLheeegpCUKFW5hqlEVepuswNMRAM7T6YuzvjHOvRag7DynAVkVKKCLQFAQaRYbRhWgmSDw1xa4I2sd8XZKsvmgmyqrWN7BDAPeSb7XJ2x7mcpIlZNpiCIG4+YM/rgekpXmiwMXFpw/IcB2arHUJmQqC5PRAPwx7jyu4JswFlG7dFA+zj3C0azVcL4jSFHQ4DVHVQpdAyUiIA0kknSRciIkSQQMMqfFKtautQJTUFQwqkI1S1mippgglTCgqAGsWnCTOVSMtScPTRmFqUDUANCBgYJJbRJkgCD9oDCU5h3aSzFpmSbyNj8J+Axx+DGbcvXn6enReX7k9t8G4zniip5hVAyq6xp1BQpYrOkaSREnruTc4lTzeunT1a9dMimCSrBlb6zllaWkdAttjOFlRP/UqYsupiO4DbT88WZ86QpGzKrDrFzv222OFelHFL3wUaUS08U5HFZTVWFKCSNJjaARC9bbWgEWwi8oMT0B2G8b9Yvg6tWhR/LB/fTAb1IJifT3Qf1xbThVtdSVdhLmMlpbFSZMRJuJwxzrTG98QI+j2vM9doxeyiFRy0DFqZa2LWGJobYNhKxlhFxIBBi4BjoYvB2tjYHxFQr5fyqxNPXS8s6FhKeg/Qgc7uygHtMCNiTjKnFcYjqaUdSm+gKssyub8l9SKjFQQpqIrxNp0nlJ7SD7sHcT4+2ZRlenSA5SmjzF8sqAvKNZBBURDAx0Iws0D9/di2ilj8fwOH2Rctz5M0uQM0LjHtOhIj8wOvTvvgpEuv764lTpfl+P/ADilhA2yPqcXpliYAn4fpgpk/Z+7b8cXZejhkK2eJwyoulpYBgRzIv3ah6bjFLcJY1AFLyBIjoADO20AH4Y1FLLaadMbdZExcbjC6qkvFyLCJPXGE3ZF9Hh7BSDVqKDuNW/+mwb3EgHEjw1gGiu5EQYZjuJuYgi/cb4OrLb3lR8h/XF9bL9ewPruScZG34EVbhOkEkljBMsAwv6H8fjOE60W6A9dgTjR5nNtS9mJII5gGt7jhVm69SpJY2ECAFUdSJUWPW8YDZSPcWeQex+R/fTETTw/y/FQtIU/KWZTZUOrSSTqVkOomesgwJEWwFnaiu0rTWmOoXYnvGwPooA9MaxhcKWJrROCFTv+AxJU9+BZgatTa2+PcuaitKb+gB+4yDg9ai6QIM/8/wBMEUwoMi8Rv164G4BRWz+YVuQsn8sibyQYnrHLcD44Y0M7Vak3m01kKdLz5bT30QQ3wC9ZJiwhzcbAdegxE1yRPqBYYBjsy87qOvWevcye+As0z6bDl9y9+8Ti6q3T4YoWmdvXDWZFVbMwY8tNh0a9vfjsXV6HN7XQfhjsNZhrnswzpSLRIpqLBV22sBE9z1N8UZUQ4J2F/kMTzaaVQH7C/eAfwOIUt/f8u2IpJYRjTU21UdZ6mkh/1+ax91lGLaNYPQKHdNLL1NpB3236YDonTkb7nMRbutJon05j8jihKxUn1B79ROJuNgkrLc2sI8/V/GY3+GAFvJ7AT12Kgz88ENxDzAwJMme/c/rgVU0Bgb2iDMTIPT3d8GKaWREgfOoQdPRdvd+xit6pIE8x7klmgCADewEWBE7dMF5hgzCSBZQT+JMAn5YhRpL6fM/lh1xkdPAKq48NsG1suoWRM/HFAiB+H64IbKQMelLflHTvO3piyiBJnBbcPBEqf+3/AMsY1i4j3fjt3H7m+LqX6+nTtHriOYpwbmcSoCfv/DBRnwRpi6+/88FU6MEDv/XAwER6YKFTURHSdsBiSIul8GZOl95A2HfFKLJ6Dfc4f8Kycxcd7Mfwthk6EbCMyl46KAP19MLMunOSdpvboPXphm55GbqSes9h+/fgfJ0eSbGTA+fX49sGxQM5ckgRe52Pb3YszwXZdUHfUADN+3w/cYZ0smNfSx7T39MLOLNpJg+p7m9u1usY1mM5xAy5wJpwVUaZO3vnHlQe/wDcYSy6dYBhI6x7rbY8NP8AXcD4f0wXQFjffpfpiwUAfX/jAsNgHk/pIuPniJU4OehC+m+KG3wbMnZBU+WLaePYgbek9MdMfH/i/wAJxjA99XzxatQ7TbUp9MQffFyqBMjtGMYofrj2gsuJ2M/h+uPXiMSy6SY9/wCB/pghKs051drLb/SMdjzMtzfBf+0Y7BAM+NsC1MjrRpH46YP4YXB8OeKcLZadJyJBpoCQNjpmCe5F/uwpWmJgkD1M2+Un5DC4COMtm/MyppHda9OoAOsq6H4DlH+o9sX5kBrgk2QfHR/T7sIabRfBi15pkddVMjfotSdveMADshVWGMTY9b4bCmXy6vuxqVUO/RKbL9zN8jv0WmiyxvJA72ibEx2w+ocLqHLunmCTVpNNoAKVQ/TayfIfFgGdqAQNpxZRpjuB8ThtS8LljLMLi1wZO/p36YNPhtUGlS2prdY9esdMK2kYztdrWM74F1+mNdT8FHUAWXr9Zz+BGGuR8BU4OrSdhs5//ZbCS1YR5YLMBQpGCYPyxz0Xn2W2+y36Y39XwUoD6dIHxncj1xZ/hYCZiFX7bdpOwH5YXxodwbj5s1B/st/tb9MEZKi2oSjRe+k9sa08KTmsd/tN3j8sWJwdQPZ6/aJ64pvQrnaM1/BEqxAEgmxF+voe34YaUPDVVnLEpoOsAgQCZgRCi3WcFVqGksBvHr3E+vbFnD82wCr2NrD164VatdCSn3CaHh0UzzBfqzDkmNRmBtMdJ6nBlaqigDn9+iob/DFWV4xNSHPQAmQtvcTgXilVijCI2EgQbN3iRYdMbxW3TQ68iyrmFHmD6T2RBNKpE6mncRER13nHZriqKBC1TG58pr29354TVc6WRAQtqguqDUQSVN45rdyZjEVUgAKMxe1gTePszJ+UbYqtXFUCrPW4/frHYrp7+ownz2c1t2339/vOHmU8MMTBFQaQImmvY9Gb0xb/AHGVmY6gTSpfqcK9RDUkZ3I0JvJH79+LXy0nr9/5Hvh5/DrTZbAhv8qj6vbA4KtHKJmb9Bckd9hHxxJzyI5uxbToQx9L/WJiYv7sUgQb/gfT57euDczVUgBRBNum0WEdb4oFCQPcf3YYN9Rr6ldVAaR+0CBuY3Ppe2APL9Qfd/QYNcwI73xVSp80d/dhkx0weimpgJUT1YwO9zH7OPMyvs+owTRpdvunF1TL29364axtwuFO03/frj2q8mY29f1viVWraATHr/zOKqrySdpO0k/eTJ95vgjUQOJUDBxEi+8/v3YmpwQks3kmDbG6odjsUBHzBnHYMz9WmHAJYHRTnlU30Lqg9RMwTeN747BFH+U4zQqUPLdx7CD2XNwoFuXpGMtmmRWYB9QGxgiRFrRjsdgKNMe8A7V17/cccM0vf8cdjsNtFsf0fEFJ6aqwQEGZCmTYb8oHTB+X41RAYa7dLP3J7euOx2MooRrJ5luN0gqTU2Jmz9gO2GNLxBQkHzBb/LU/8cdjsCUUwUGZbxRQLj6Tp2qdv5cME8W0B/7gNx0q/wD88e47HNqaUWxqIr4toFINSN+lU9/8uK6/iuhDRUFx2q9gD9XeJx5jsL4MTGbq8ao2Ov46Wnfry74t/v8Ao7eZb3P+mOx2LPTRJxRCrxyiWbngSPqvf7sLa/GKc2YQOsNf7sdjsHw1gDggvh3FKRkltoMwf/E+mCeIcfpFjFWJO5Vm37gBfxx5jsDYrH20gGvxCgNAVgLiYViLGeq94+WD8hxTLBjqKwJE6GJ/7fxx2OwXpoCiMhx7LK2pagG/1H/CMCZrxNQgkVJM9Fb81jHY7AWmhmhS3F6TQWcEx9lwfwxXmeJUgZSoev2+0dh647HYPhqxNiIcPzdEjUziRIgh9gLbCOvfHtfilJVGlh2sr9vUY7HYOxWNtQqqZpPtX/1fpgzh+apFpZhaDcMep/THmOw21UGsFNPO0g7SQRcCzfaMdMU5riytYNb3H9MdjsbYhkuoGcyvf8cR/iB3+447HYbaPZ6Mwvf8cX0cys3b8cdjsajWR4jmlaoSDaF6H7I9Mdjsdg0Kf//Z"/>
          <p:cNvSpPr>
            <a:spLocks noChangeAspect="1" noChangeArrowheads="1"/>
          </p:cNvSpPr>
          <p:nvPr/>
        </p:nvSpPr>
        <p:spPr bwMode="auto">
          <a:xfrm>
            <a:off x="74613" y="-685800"/>
            <a:ext cx="2143125"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4" name="Picture 6" descr="http://www.visionmena.com/Arkansas_State_%20Parks/Pictures_Arkansas_State_Parks/petitjean_057_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14400"/>
            <a:ext cx="4457700" cy="297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4023" y="6248400"/>
            <a:ext cx="2343150" cy="400110"/>
          </a:xfrm>
          <a:prstGeom prst="rect">
            <a:avLst/>
          </a:prstGeom>
          <a:noFill/>
        </p:spPr>
        <p:txBody>
          <a:bodyPr wrap="square" rtlCol="0">
            <a:spAutoFit/>
          </a:bodyPr>
          <a:lstStyle/>
          <a:p>
            <a:r>
              <a:rPr lang="en-US" sz="2000" b="1" dirty="0" smtClean="0"/>
              <a:t>Ozark</a:t>
            </a:r>
            <a:endParaRPr lang="en-US" sz="2000" b="1" dirty="0"/>
          </a:p>
        </p:txBody>
      </p:sp>
    </p:spTree>
    <p:extLst>
      <p:ext uri="{BB962C8B-B14F-4D97-AF65-F5344CB8AC3E}">
        <p14:creationId xmlns:p14="http://schemas.microsoft.com/office/powerpoint/2010/main" val="41638519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   Russellville</a:t>
            </a:r>
            <a:endParaRPr lang="en-US" dirty="0"/>
          </a:p>
        </p:txBody>
      </p:sp>
      <p:pic>
        <p:nvPicPr>
          <p:cNvPr id="16386" name="Picture 2" descr="http://pics4.city-data.com/cpicv/vfiles81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38274"/>
            <a:ext cx="5638800" cy="44386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8" name="Picture 4" descr="http://t3.gstatic.com/images?q=tbn:ANd9GcRGQQyDD0m7soNqr5kYju3LWyQvXh6GFaX3-Z5njPCrFxvQZlq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17957"/>
            <a:ext cx="2809875" cy="2040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6390" name="Picture 6" descr="http://images.topix.com/gallery/up-59AH3DN5JTTE8A3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586" y="3657600"/>
            <a:ext cx="4578139" cy="30677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537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57400"/>
            <a:ext cx="2819400" cy="1143000"/>
          </a:xfrm>
        </p:spPr>
        <p:txBody>
          <a:bodyPr/>
          <a:lstStyle/>
          <a:p>
            <a:pPr algn="l"/>
            <a:r>
              <a:rPr lang="en-US" dirty="0" smtClean="0"/>
              <a:t>Clarksville</a:t>
            </a:r>
            <a:endParaRPr lang="en-US" dirty="0"/>
          </a:p>
        </p:txBody>
      </p:sp>
      <p:sp>
        <p:nvSpPr>
          <p:cNvPr id="5" name="AutoShape 2" descr="data:image/jpg;base64,/9j/4AAQSkZJRgABAQAAAQABAAD/2wCEAAkGBhQSERUUExMVFBUWGBgYFhgXGBcXFhwYFxcVGBUaGBwYGyceFxkjGhQVHy8iIycpLCwsFR4xNTAqNSYsLCkBCQoKDgwOGg8PGiwkHCQsLCwpKiwqLCwsLCwsLCwsLCwpKSwsLCwsLCwpKSksLCkpLCwsLCwpLCkpLCwsLCkpLP/AABEIAJoA6AMBIgACEQEDEQH/xAAcAAACAgMBAQAAAAAAAAAAAAAEBQMGAQIHAAj/xABJEAABAgQDBAUIBggEBgMAAAABAgMABBEhBRIxBkFRYRMicYGRMlSTobHR0vAUI0JSweEVM1NygpKyszRzg/EWJENEYsIHY6L/xAAaAQADAQEBAQAAAAAAAAAAAAABAgMEAAUG/8QALREAAgICAgIABAUEAwAAAAAAAAECEQMSITEEQRMiUWEUMnGBkSOh0fBCYsH/2gAMAwEAAhEDEQA/AGeBYNKmVlyqWlySyySSy2SSW0kkkpubk15wU5gEqdJaX9C18MRYCKykv/kM/wBpEH04Rbsl0AHZ2X82l/QtfDEjeAS3m0v6Fr4YOTSMKVHUdYKMAlfNpf0LXwxG5gcr5tL+ha+GGKWTGrjXOOoNi9vApY/9tL+ha+GNxgct5rL+ha+GCUpvEoUBHNATBTgsp5pL+ha+CMfoCU82lx/otfBBeesbhs84XWxnIBVgMtS0rLega+GIU7Py2+Wl+5lv4YYLYI4DviLf/tB1BsCKwCW81l/QtfDGv6FlgP8ACseha+GGJVQ6nup7o1U8Dv8AGDodsLF4BLkf4aXH+i18MBu7NMfsWfRN/DD6x0gWZJAgaHKQmbwJgasMn/Rb+GJv0TL+bseha+GJA5U3tG5cET6HIm8JlvNmPRN/DBKMLlvNpf0DXwxllsqPVFzpEk0UstKWslS65UtilagAqratb6Qs8sYK5DQxym6iZOFyp/7aX7mGfhjxwWW81l/QtfBBK8qWg6coSSAK61PsjdVOR3WNR4iGjOMnSYri0A/8Pyp/7aX9C38MRfoGWB/wzHom/hhgoV3UjKkg0vDWLQM3gkuLfRZf0LVf6Yn/AEHK+ay/oGT/AOkapWBoSTHlTBHCCgGwwCV82lvQND/1jX9AS1f8NL+ha+GI/pm+MiYruhrQtMFx3CZcSswRLSwIYeIIZaBBDSyCCEWIMZgbHVj6M/Q/9F3+2uMwJDRJsBBEpL6D6lrw6NP5QzaUSIXbPzKfocve4Zar6NMMELrpBiKyRRtujCCO2IHnY0RMHn4Q4oYt6mlYGU6dBcxE7MpF/bHkTNakC/ZHahskS5S8TUJob9tIiSipru8LxJoKg176+2DqLsFBmgjRcxS0LnphdTugZcwo7/nlHPg5DNSs32gIHUwda15RCGlDygBzJt3UJr3ROFoTdRqOZyj3+yIyywj2y8cM5dGfo53AdkeUhQTWgpWlQR6+EEykywsV8oVpUFdK9tRBitn0qqqXWQqnkKJIUN462p9UTXkxlxEr+GadSdCFUwdRrygd11Shf58IYSDY6VLa3EJN6pNAagGoodDaBZbbOVMythbFQK0WDc01qKCkR/Fq6kqKvwpJWgJtCq+68MG8NWRmKTl3qNkjnfXuh2r6IhbSivIFEHKs3IItalrka8IzjuzpeaDKX6ADrKUmqje5VQ0PzSKvJa+Tlk4Ylt/UdIrONY+ls5JUgVonPqokkC3DsEbOYlLYc444VrddCBbKAkKVSpFTWvdG+H7MIlMzqVtvrSnKiqSmhqaq1N6WB7Yoc/IvvKKXTUFXlFdbbuZ74814MspXM9TfDr/TfC/uWJvFH3XFrV0SkuAFJWSoAK3ZTYHStjDXAFJYzJIQrN+zzCpv1iVG1K2AAEVibnC2UNoNkoSL61AA9dKw82aTmKlm9BbtJMaccMccmsVyYsuSUoc1RZFkQLQAxlb45xCHY3cGAIDsaqWI8kVjQ040jrRx4tjjETqxvFO+MLT1FOFQShGpPYTQAamggRuaQtkPFxISrNlBrmOTyjSlhY9sTllhF02OsU3HZLgExsD6M+R+yd/tqj0T4nIkyT7lUhJZcy3ufq1aeMegbxfQyxyS6CtlQ2ZOXoAD0SK335Ruhu5lAsaxRtnJ0pYaFfsI/pENnsStrGq1RmadjVyaFePZf1RqpIWKm3bY94MIJTEetXWDm8QBOgIOtRX5MFMOrbolU8E2JzEbhRXj909sCKn1BRKE5e8qPuEGzUt1FdEmqQNU3Nafa3g9ohBJvnOQftpOvER5Hl+XODpKj18Phx7kMv0g4dVH1D2CCZWcVQEK1hIia6yfD1RJKz1EAf8AkfbGFeVkfNs1Lxsf0LYzPJNlpzUtx1gLFJ9lBzMtKqk9Zd1JqN3AmEWL4yWwpKT1jc01AoKJHM+qsGzUkicS0hLnRsIaSokCp0GaiRqoqjYs0taZOHiwcn6C8PBel1TCnOjQCUiwUtRTrrZIFYTvPOLUgKaULgZyCAUEipNR3wvcfRLOICHXVy6V5lodCRehoU03VpUcoNxLCZuYR9INGwRVHSrCFEchrQ86RmcZSt3ZpxYklbdf79B9tDiFw0Pq0o8gDySkUp7++A5bFnZNkLdczBZq0geUEnySTu5QtwzZ9c0lEq2tReCSXXFKOVsbqU1TcdsD7ckqcS22rP0SUN0AoDlAHV5V3QmPH8zk32aFHHNqH7sZuutTc8h1ai2ktJeNwkkima9DStzbhCXEZVszqDLJ/WqyIQV1BJIpUm994vGstL9LMLbFD0TIaSdU5xp3FQV3QLg05NOrDQKWUNDOVJQgKSBvBpXNW2u+NM8cnkTT/YhJr60ki47YbL1Xm6c9KLkmgaB4DfTny0h7hWOMsyKW1rC1IoLkhagAK9gN+FqRzifxrLvvxUStZ7Sq9eykA4Y3MTiyllCl0uT5KQN5UokBPjDY3LG3zbMmRLMkn6Lfi20C3FKyAAGtAXAB4AVPjCYSb6zWqacAofjFk2YabZl1dK2nOmvSL6rlSSQhCVXAFBuvCiXl+mcKWgEKuoHRKQkEmoG6m+Fnmd02BePStIX/AKMfCgssLWAa2oqtiR5JJPk3hrhOMlCCFNFpRNxdJtpUHT/eLFLTcq0yMzpU4lOY08pSt+XMKBI4UrGV7dS4bHSozhVQnOEqFhUV/KkUxZoY+X2RyYJz4QqViYJIJ30rE6JlO4mvOIsMdlMQV0bVGJjUCpLa+QJNUk98CzUitpRQoEKSaEdkeipqatGGeKUHTGiHiR5XdpGFoJhK0o5rkwyaYXuIUOWsDZC0WxrZ5Dss2VGoqpRSkWUoiiQsm4y8N8VnbDC0oaQywxenWypzeUCVAUrQVrasPtm1rLLlzVK01HIg1NPnSFGLzhK7gGgrvG+gjBmjic7baZtwSyRVLlHNsTEwGSjo3kt0UCFpXlACSa1ItodY9FlxrEay7op/03PtEjyFU9sYiuJQr5Gdmyzk1sLcJUAy1/lo/pEGLVUWMLsNFWGrfYT7BBqJcnl2xqsxUYasfzglutbRIxLjfpDyRwIFsurUG2xpUEqV+6OHOOlOMFtJ8BUXJ1Hs2l8FD7AWlam3EWJBNK/e1qLGFU3s5PpJpNZgfvEk/wD6B574tmy0zJhKwX1daxSoBFKbxc1sYZ4xh+RIUFBYoCDvoN/zxjHllNraDtHq4fKnCoT/ALo5RMYdPJrV1Fuz4Y1lmX26uuugoST1Raqvsg0GlSK8aRZcRWcxFOHthNiEtnl275c8yEGtkglIFVb7BR8Yw4ssp31wb5ZajZLsPhyZibKnqKS2kuEG+ZVRSvG5r3Q0xR1xczRCg30ikorlFAlS01NuwHuiLEJJqS60mM6rpW6taiDxSEg0pod+6FbiXX223ekKVFRAQ2K0INRzJqIzTySm1o1XsjCDnyvZaMd2TbccQ2ywXAlSStdTmOUgnMSQKEbucLtqsSAf6NZClKsEk2KtEBOU0pW1IbYVjbyWCpxCkLStQUkggqScpCqG+6kU7EsOcm5lIlyFKSQsqNwmhqCaeyAqtY5N/UeEXHl+vY4GPNyKlpSczy0ZVqT1QKaAa1oRY2hFPudAyiYcBS64FFlJIBIJs4U6gCpoTqdIMxvZlphtT029RSv1aGxRbhvmPWrlTbWFclLuTz5mH/J+yn7JCbJSOCAPnWNsMcV830KOUV80X+v3+wdsrJlDRV9tRzGutro+ecKpfFkNTcyTXIrMk01oSMxHME1h7OTyZeq1eSAT4ae7vilqZPRpeXqpRcUP/FwnXlcRqhP2zzZz2yWWhctKrH1TSXE0qpzMouC32hXqX3AZYeYbjCG5UoS4kpF8puAoigzj+FR36xTRgKvKYXQkaE03g2I7tY0dmZhIKXGwtNb1T6ypFCfGINJv5WaseNSdxf8AkYtbTqQ4oPBC08KClQDlIp+8fGDsGxBzOt5mXcWlSci+jSSlNwa2FK2EVKaS0qhKVgkCoSuwOlOskk2A374sv/HaQwhhDakoQkAAFN7XJ5nUwMsH+pWcMj/LEie6XpUILf1jigECor1vvU8n8oO2gwFttKWVLBcA1RnomttVKorwhAvaFPSJdT0qVilxluRv11oaRh3aQrUSGipR4kk79yQOPGIrFNNaoVY5/wDI0wppTakOIdBdqKIANeqeOm6OjTWPpm3i4kaJbQoi4Kwnrmo7ad0c7blJl3qhIZSo36uQmutR5R7DF6wfCky7YQkk/eJpUqNKk+FI9Px1yYPM0Uf+wyZQn7ojV5pKTXKqnAaRERS9Iz9PTSx9cbdV7PLth8tj7TKVDyQaGt7EA+VCrGMQSomhSqwuKHWvDshLiT+dVh37/GFjuCgknMQDwJB9Uebmxbu0asc9VyYxZ4dE5zQv+lVo9CvFsBORRC1EJSo0zG1Ek749DYceio6eRSZY8EYAlmePRor/ACiDPo5UoUJ7Ka8IiwZB+js03tN/0Ji1bM4bmUpZJ6iCUkUpm0TX8uEa/TZBd0J8RbMokKcSFKpXLmSSKb1J1PzWGOJ4gZhj6RXo2g2kkqSbkg0CE7zryimY9hk2Zj6SppRRnCusQMyUkGyVHMRQbhDrZ/EHnFLW+gLYzoXmUpIFUGgyhR62u7QiPHzv4nM/49H0EPHjjjcWrQoGFTYTUskNOUOdaQFAHflJzAdgiz7LzqXZeYZK1OJQ0kFRGQpzE5QDxpfllhTthtIhYJDgXrYG4PKBtmXFNy6xoXllxXKwCR4X/iMV8Sf5uKSM3kXJJSXbA8RwEJIyzExcV/WVNjbdDFtDMyw4ypRS8soUhaiMvTJBTU7gFimbdUVtGcRcbKRnJABoKUFa63MKpvHpZmyUAnidT3nXuiMcs4zaXK+lHaQqq5JMAWpTbrU2tTRQaJQBlUpR8okqBFNO3uiwbONnDStyYKUpWj6gG7gKiKkp5isV/CMXm3bNKcQ3emYZ0DgBnFv4YImMQn3FUXM9YbyE5u45Yb4WO206+1F4QWv5lX7hs9gzkyDMdN0LS8xStRIqRrQGgA11IrCvCdpESLS0NH6VMOKJK7hoaAZRqs7+HrrorAHHlAzEwtfaSfWomnhDRjCGmvITQ8dSe0mOShFUlYZ5Ye3f6dFbcknX3C5MqJUd3LcOASOAh7hL1E5Du05co2nSEgqJAA1JsKRWZidVMEpYqlGi3dBTeEcY5Jyf2M+XLuv/AAIxh8zbvQou22auK3EjRI4iJcWALCjTRJBHq9sNMLk0IaCEClNeJO8niTFf2vnMo6MG6rqHLd4/hDKW0ko9EYRq77DdmZ4ONJvdNlciOPhDZ09YdpinYRhudKVtuKacp5Q0P7whuJyZbUA60HKfab1I7OPdHTgm3qwKddlolGUqAzAG+8A+2MYlIM5FUaRWhvlAOhhPK7XsIssOIPNB/CMzW2EqpJHS3IP2Ve6F0mvQ3xlf5haGE6ZU68BxiySrQTWgA3WFNOyKi7tExmFFE3BsDx50hmNoXHBRiXWqv23Ooj84Mccn2h8uZP3YwnZ4NUXTMa2TpWA8Im5qZeCyhXRCoNBlQK8zqYnwrCyFlx4h1wWobISN4Sn8Twhy9iQaFXFZRuT+W6La10Z7vsnmGqAhJWeFTb23hRNTeUhKqZ+A1523QvxTbFSjka6nFVKnu4CA9nsFdcdCyBStSpdbjeBS5iizS6F+HjoYOLzH5+TESMwuK2i2owpFT1EAU7e2ldIWTGHIqQFU5Xp3w+yZLViGdePRO5r/AFa+H3FR6CselAhtwWP1a6UNfsHdqI9FUTY+wRA+jMf5TX9tMW3ZttKgpoqpUhQFhXLWqezl2whwJI+iy9v+iz/aTWG0ioBaTTQj1ERoaVUT5uylbb4spx5ZcOVKK0vShqKCK/OY+t5tKWQSkoSggJqbXIsPvVPfHYNoMKYeIUOiURcAtpXc84o+JTqkrKAgIAOgSEDtom1I8v8ACxxczdnsY/ObSSiVzCMAorPMJASLpbtUm11kbqboZrfzKsKCug07ozRR1052EeVRFxc8dw7OMTy5LjrHoVNyltLs0xmzJGpFCP3hQj2RkbRF9DSVoR9XpRI3i26xEJ8VxA5SlKgO6vyIRM4+ttXk24Vt3cISGGetoWeaKlTOlMYjQioNDvGnfAGO4i2BWoCxp/uIGwbFGnxRJoSLpNj+fdDie2Ul3WR9UtTgNSakEAXPk+UDE4qpK+Bm7XHYiZx1wpTRnPm8lSVpp2Guhjdc9OKslltvmtdT4CCVSiGklIQlKB5QNtONb156wI3tCzcFZoNCbnvO/tpXjGmXfyoEMMprshXs2pZzTLqneCR1UDu3xOWQjqgADdSwjy9p2QD1ieFB74RYhtGV2QMo4m6vyiUlKfDKQxfCdsYv4z0AO9W4e/hFVm5gqUVKuo3J/DsjR+pJNanfWPMNk7jGiEdERyzUuI/yOdmJsHqnUVty5RZlK+uHZHO31Bo1CqKH3TcQ5w3aVwnMpJXQUJ0PuMJlxN/Mg4pJvUv8skEUN9db+2BcSl2+jV9Wj+VPHshbJbWs/azo7Ukj1GMT20jCk0Dl/wB1XuiGs0U05B2WU9IigAuNABDtarxVWsebSsK6yqV0HvpAk5tE6/VLQy11FetTt3d0UxY5Ps7LSYZiO23R5ktC4JqrXw3CELLcxOr3kbybJHfDHCNnGwQXjnOuUeT/ABbzFtQhFAEkCm4ClPCNySR58m5AmE7KJaSCpfSKGubyf4Rr3mHzaaUNT+EAl2gvAeJbTIaQa0J+fE9kdKgJDx6dyDMTQbybiE+JbTOBJ6FJPOgr3cuesVZe03SnrE8uEMJMLIrHfCtW3QPic0kBom1LDpUST0blRw6io9FhelAGHiQAS04TTf1FUNd8ZhcSpOhpv6lrwNVJRg8GGjTj9Um0VSSxqafmlFvMrLcpBogJ0OY6JEXDBEkSsvX9gz/aTCqYmBLy7gQAlbjiiqgoTuA7Ke2D5apKSNXgtO8bXY/lcTbUrKlaMwFaBVT3cRCraXEEmwAzDTcfVrHP5OYCHW3CrKQogkmluEM5qcCzUK74McvxcfKIZsSxZKiyCZx/KaFBPePxhbM406sEJTkTx1VSC1SwUbmvbES5cVHDduiGqXo7ZsWtyxVqbRJ9B5Qf0FBWlI3DZtX2R2zO1QkclCk1BII0oYvuwW1C1Eod6xTQhR1IPHs/GKw7LXpSMtSaknMglJGhFiI6UVNfc5PX9DsOIbOS08EhwEEVIKDQXsa7t0VDaLYFplyqWCR9mpKgd5VrSvIR7Zjb0t0RMVFLBweT/EN0dUlJtLqBXKtKhXUERNRa7Dt/BwSYw4H7NO4VtAS8M4j3x2baTYnpEqXL0K9QkmlT2xyfaPZydIqopbTWmWtD21AuICbunwNw1aEM3MNN2JBPBND4nQQD0rzxo2nKn51Op7BD+R2RbbAWoh1WtDZPhqe+GSk0FNBwoB7IrtGPXIurlyytSmAJTdfWPqg4J0SB3AWjfEcWaatWp+6nXv4RWpzGVrsOongnf2nUwVCU+WDZQ6GM3Nttk1OY/dTp3n3QrdxBbhG7gE/N4nkMAW4Mx6ieJ1PYIscjIttiiU33k6mHc4w4XLB88vYuk2lUGcU9vfBzCE7h884ncSNDv0iVqVTxiSlbsfUgDpBppBLDpSamwvU19sC4hPNsG5zK+6Df+LhAAxFL5oe5Gg/OKuTUbomqvsJxrHlAUSCR94g5a/iYr7Uk7MLtVR3k+SO06CLjLAtpACcwIulQBHjrEko2lOtAK2CQEpFfxgwnx1yCceewDCtmg3emdfEiwPIfiYeBspFyOddB+cRTWKBtPW6nAe2wuTFNxvaBbpIHVTv4ntgcyYeIhO0m03SVaa6qBZR+0rcR+7yEeiuhq1dBz39nGPRZJIk3Z9A7OvUlJfNp0LXh0aYG2nZztFIpe5NLjhThG+AD/lZf/JZ/tpgibYtpXjWLyipKmJGTi7RySc2bWFVqTftg/DcDcsSLeEXkyaSa5Y1UzTdeM+lFN7K79ACNNY8ZSugJp4d0NJkAGlFEn7qbd8RGVofbe3fC0NYsXLA748qSJsNIbBvkPw7uMTsSw5Qmo1iVMhx/ONkSNfm0NzJV+1EzMvRNO+u6GURdhO7hgpSkTYPij8koFk5kV6zarp/h+4eYg9TVSCfZavKA50da4jqBZ0jZ7bNiaFEqyO721a15HRXdDGdk25hNHE6Gx0IOkcWmJIE1uKXBSaEcKGtosuB7euM5UTA6VGmYfrQRvV972xKUBlIk2j2OcYCltIU6m9Ml1DjUcqRzjG5edUkkNKCAOtlFVU57/CO+M7Wy/RKeDg6NNMxuaV00HPSN1SjMwnpGlJNa9ZBFD201vE03F8Fb2VM+YMOwJ189VJA3qVYevU9kWfC9mm26KPXPE/gIvW0GzDrSqoNRXhUb69lajWEoIrRSSk3sfbygzyyYYQigFTVqQOtrgIausJHEcNIr+KbTNt1COsr1d5+e6EjcukNJ0EuHICVEJA1Kt3ZxPKEM9tSogpb6u7NvIp6oWrcemnKAFZO4aD3dsWTDdhqULqgVfdFx3nf86xoqMOZEG5T6K5JYet02Ft6j83i3YNgiG7/aGqjp3QwRg2WwA5CMTSkMAl1QApYE37hqYEsu/CDHGo8sLok2FPnnugR15ICigglIOlxbWkVqe2n6UlKKoR6z2wr6UpVVtWUjeDbvhNW+ClqrD5x/Mokk1trXfekLJhSRqP4fi4DlGr84STlJqdVaeHARAhEXhCkZpzs85VVz3cB2R6JFJsewx6LCJnccCb/5SX49C1Sn+WmJ3FblHt90BYOoiVlyP2TW7/60wWsb7nmYs2KeUsEW3cdYgN91DzjcAdkeIA4VhGw0Duy2tdeUCrZg1TvIRE5WvKJtDkAZvEmTdE7D5Oo7TGVOU17u2FoNmiWR2xsEDhSNAuu6gjCXQbCx7D3Q1As85oL99OELBLFdSDU31rDgDjGVKA/KBR1ixvDvva8v9oGclcuqbcTTwho++E8a8PfCmbfUrmOVxAqgizElKKVJRVKVeUB9qhtUcoUYRik1IuZ2FlNdUmpQf3k6fjFhcliRprzgJeGFXDxEB0+wU/R0HZX/AOTGJn6t9KWXDx/VqNKWJ074ZYps42+VZKJUO9Jrp2RyGYww9kMtn9rHZZaU1KkApFDUkXpVPujPLEu0VjP0ybGNiJ5ZyFSWwd9bHtIv4RVWdhnErIeUlIBI6pBKqa0+a8o78maz0CjrWo5cdO6EO0GzaCoLQQCa0B0J5HcYlHI4ceiripFIk5FLSQhtOQb+J7TDiXYSAVEhIAqpRsAO2AZp3ocxeQoqqAEgW5UOnfFA2g2oemVFB6jYNm06W4n7R7YpHHu7YspacIsmPbepTVuVHa4R/SPxMUWYmFuKKlqKlHUk1MZbbJNAKk7okUoJsKKVx3Ds4xpjFR4Rncm+zQIoOtbhxPuHONFuVtoOHzrGw53jZLUMCzVtFonQiPBNI3pBFojWmx7D7I9Gzhsew+yPQQo7JgVfozFf2TVOzo0wate+ONsY/MhKQJh4ABIADiwAAAAAK2AEbK2hmfOX/Sr98UsFHXOkA3CIlvxyUY9MecPekX74wvHZjzh70i/fCBOpl35rEqXM2+5jkoxuYr+ve9Iv3xuMdmPOHvSL98BoJ15to9o41iRaU7zpvjkP/EUz5y/6VfvjVW0Ez5y/6VfvgUGzqqXKmx17I3DCUmua8cnGPTPnD3pF++PKx+Z84e9Iv3wwp1h16osRyJ9ZMQOzZAoL9kctOPTHnD3pF++NVY5MV/xD3pF++FYTqTk4nL1/ZA65cLTVBvyNI5l+mn6/r3fSL98ZZxt8E0fdHY4sfjHJBOgraKaBYT417TERUk6UPrihuY0+TUvun/UXxHPlEIxV6v61z+dXvhXENl4ebzKO+B/0dc0t86xUDiz37Zz+dXvjX9KPftXP51e+OSo5nT8J2tcbUA9VaQfKHlClL89Iv8ti7L6MyVhQO/hXceBj5y/Sr37Vz+dXvjMpi7yFHK86movlWoV7aGI5MCl0UjP6nT9v3qEDNYLUR2BKb+sxytYBJOgJN95vujfEcUdcAzuuL/eWpXtMLys11MNDFqCc7C825Iyj1ntjKWYE6Q8T4xnplfePiYrRENDMZyQF06vvHxMY6ZXE+JjqCGlMZAgHplfePiY8HlcT4mDQA51Fj2H2R6Ai8r7x8TGIIT//2Q=="/>
          <p:cNvSpPr>
            <a:spLocks noChangeAspect="1" noChangeArrowheads="1"/>
          </p:cNvSpPr>
          <p:nvPr/>
        </p:nvSpPr>
        <p:spPr bwMode="auto">
          <a:xfrm>
            <a:off x="74613" y="-700088"/>
            <a:ext cx="2209800" cy="1466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g;base64,/9j/4AAQSkZJRgABAQAAAQABAAD/2wCEAAkGBhQSERUUExMVFBUWGBgYFhgXGBcXFhwYFxcVGBUaGBwYGyceFxkjGhQVHy8iIycpLCwsFR4xNTAqNSYsLCkBCQoKDgwOGg8PGiwkHCQsLCwpKiwqLCwsLCwsLCwsLCwpKSwsLCwsLCwpKSksLCkpLCwsLCwpLCkpLCwsLCkpLP/AABEIAJoA6AMBIgACEQEDEQH/xAAcAAACAgMBAQAAAAAAAAAAAAAEBQMGAQIHAAj/xABJEAABAgQDBAUIBggEBgMAAAABAgMABBEhBRIxBkFRYRMicYGRMlSTobHR0vAUI0JSweEVM1NygpKyszRzg/EWJENEYsIHY6L/xAAaAQADAQEBAQAAAAAAAAAAAAABAgMEAAUG/8QALREAAgICAgIABAUEAwAAAAAAAAECEQMSITEEQRMiUWEUMnGBkSOh0fBCYsH/2gAMAwEAAhEDEQA/AGeBYNKmVlyqWlySyySSy2SSW0kkkpubk15wU5gEqdJaX9C18MRYCKykv/kM/wBpEH04Rbsl0AHZ2X82l/QtfDEjeAS3m0v6Fr4YOTSMKVHUdYKMAlfNpf0LXwxG5gcr5tL+ha+GGKWTGrjXOOoNi9vApY/9tL+ha+GNxgct5rL+ha+GCUpvEoUBHNATBTgsp5pL+ha+CMfoCU82lx/otfBBeesbhs84XWxnIBVgMtS0rLega+GIU7Py2+Wl+5lv4YYLYI4DviLf/tB1BsCKwCW81l/QtfDGv6FlgP8ACseha+GGJVQ6nup7o1U8Dv8AGDodsLF4BLkf4aXH+i18MBu7NMfsWfRN/DD6x0gWZJAgaHKQmbwJgasMn/Rb+GJv0TL+bseha+GJA5U3tG5cET6HIm8JlvNmPRN/DBKMLlvNpf0DXwxllsqPVFzpEk0UstKWslS65UtilagAqratb6Qs8sYK5DQxym6iZOFyp/7aX7mGfhjxwWW81l/QtfBBK8qWg6coSSAK61PsjdVOR3WNR4iGjOMnSYri0A/8Pyp/7aX9C38MRfoGWB/wzHom/hhgoV3UjKkg0vDWLQM3gkuLfRZf0LVf6Yn/AEHK+ay/oGT/AOkapWBoSTHlTBHCCgGwwCV82lvQND/1jX9AS1f8NL+ha+GI/pm+MiYruhrQtMFx3CZcSswRLSwIYeIIZaBBDSyCCEWIMZgbHVj6M/Q/9F3+2uMwJDRJsBBEpL6D6lrw6NP5QzaUSIXbPzKfocve4Zar6NMMELrpBiKyRRtujCCO2IHnY0RMHn4Q4oYt6mlYGU6dBcxE7MpF/bHkTNakC/ZHahskS5S8TUJob9tIiSipru8LxJoKg176+2DqLsFBmgjRcxS0LnphdTugZcwo7/nlHPg5DNSs32gIHUwda15RCGlDygBzJt3UJr3ROFoTdRqOZyj3+yIyywj2y8cM5dGfo53AdkeUhQTWgpWlQR6+EEykywsV8oVpUFdK9tRBitn0qqqXWQqnkKJIUN462p9UTXkxlxEr+GadSdCFUwdRrygd11Shf58IYSDY6VLa3EJN6pNAagGoodDaBZbbOVMythbFQK0WDc01qKCkR/Fq6kqKvwpJWgJtCq+68MG8NWRmKTl3qNkjnfXuh2r6IhbSivIFEHKs3IItalrka8IzjuzpeaDKX6ADrKUmqje5VQ0PzSKvJa+Tlk4Ylt/UdIrONY+ls5JUgVonPqokkC3DsEbOYlLYc444VrddCBbKAkKVSpFTWvdG+H7MIlMzqVtvrSnKiqSmhqaq1N6WB7Yoc/IvvKKXTUFXlFdbbuZ74814MspXM9TfDr/TfC/uWJvFH3XFrV0SkuAFJWSoAK3ZTYHStjDXAFJYzJIQrN+zzCpv1iVG1K2AAEVibnC2UNoNkoSL61AA9dKw82aTmKlm9BbtJMaccMccmsVyYsuSUoc1RZFkQLQAxlb45xCHY3cGAIDsaqWI8kVjQ040jrRx4tjjETqxvFO+MLT1FOFQShGpPYTQAamggRuaQtkPFxISrNlBrmOTyjSlhY9sTllhF02OsU3HZLgExsD6M+R+yd/tqj0T4nIkyT7lUhJZcy3ufq1aeMegbxfQyxyS6CtlQ2ZOXoAD0SK335Ruhu5lAsaxRtnJ0pYaFfsI/pENnsStrGq1RmadjVyaFePZf1RqpIWKm3bY94MIJTEetXWDm8QBOgIOtRX5MFMOrbolU8E2JzEbhRXj909sCKn1BRKE5e8qPuEGzUt1FdEmqQNU3Nafa3g9ohBJvnOQftpOvER5Hl+XODpKj18Phx7kMv0g4dVH1D2CCZWcVQEK1hIia6yfD1RJKz1EAf8AkfbGFeVkfNs1Lxsf0LYzPJNlpzUtx1gLFJ9lBzMtKqk9Zd1JqN3AmEWL4yWwpKT1jc01AoKJHM+qsGzUkicS0hLnRsIaSokCp0GaiRqoqjYs0taZOHiwcn6C8PBel1TCnOjQCUiwUtRTrrZIFYTvPOLUgKaULgZyCAUEipNR3wvcfRLOICHXVy6V5lodCRehoU03VpUcoNxLCZuYR9INGwRVHSrCFEchrQ86RmcZSt3ZpxYklbdf79B9tDiFw0Pq0o8gDySkUp7++A5bFnZNkLdczBZq0geUEnySTu5QtwzZ9c0lEq2tReCSXXFKOVsbqU1TcdsD7ckqcS22rP0SUN0AoDlAHV5V3QmPH8zk32aFHHNqH7sZuutTc8h1ai2ktJeNwkkima9DStzbhCXEZVszqDLJ/WqyIQV1BJIpUm994vGstL9LMLbFD0TIaSdU5xp3FQV3QLg05NOrDQKWUNDOVJQgKSBvBpXNW2u+NM8cnkTT/YhJr60ki47YbL1Xm6c9KLkmgaB4DfTny0h7hWOMsyKW1rC1IoLkhagAK9gN+FqRzifxrLvvxUStZ7Sq9eykA4Y3MTiyllCl0uT5KQN5UokBPjDY3LG3zbMmRLMkn6Lfi20C3FKyAAGtAXAB4AVPjCYSb6zWqacAofjFk2YabZl1dK2nOmvSL6rlSSQhCVXAFBuvCiXl+mcKWgEKuoHRKQkEmoG6m+Fnmd02BePStIX/AKMfCgssLWAa2oqtiR5JJPk3hrhOMlCCFNFpRNxdJtpUHT/eLFLTcq0yMzpU4lOY08pSt+XMKBI4UrGV7dS4bHSozhVQnOEqFhUV/KkUxZoY+X2RyYJz4QqViYJIJ30rE6JlO4mvOIsMdlMQV0bVGJjUCpLa+QJNUk98CzUitpRQoEKSaEdkeipqatGGeKUHTGiHiR5XdpGFoJhK0o5rkwyaYXuIUOWsDZC0WxrZ5Dss2VGoqpRSkWUoiiQsm4y8N8VnbDC0oaQywxenWypzeUCVAUrQVrasPtm1rLLlzVK01HIg1NPnSFGLzhK7gGgrvG+gjBmjic7baZtwSyRVLlHNsTEwGSjo3kt0UCFpXlACSa1ItodY9FlxrEay7op/03PtEjyFU9sYiuJQr5Gdmyzk1sLcJUAy1/lo/pEGLVUWMLsNFWGrfYT7BBqJcnl2xqsxUYasfzglutbRIxLjfpDyRwIFsurUG2xpUEqV+6OHOOlOMFtJ8BUXJ1Hs2l8FD7AWlam3EWJBNK/e1qLGFU3s5PpJpNZgfvEk/wD6B574tmy0zJhKwX1daxSoBFKbxc1sYZ4xh+RIUFBYoCDvoN/zxjHllNraDtHq4fKnCoT/ALo5RMYdPJrV1Fuz4Y1lmX26uuugoST1Raqvsg0GlSK8aRZcRWcxFOHthNiEtnl275c8yEGtkglIFVb7BR8Yw4ssp31wb5ZajZLsPhyZibKnqKS2kuEG+ZVRSvG5r3Q0xR1xczRCg30ikorlFAlS01NuwHuiLEJJqS60mM6rpW6taiDxSEg0pod+6FbiXX223ekKVFRAQ2K0INRzJqIzTySm1o1XsjCDnyvZaMd2TbccQ2ywXAlSStdTmOUgnMSQKEbucLtqsSAf6NZClKsEk2KtEBOU0pW1IbYVjbyWCpxCkLStQUkggqScpCqG+6kU7EsOcm5lIlyFKSQsqNwmhqCaeyAqtY5N/UeEXHl+vY4GPNyKlpSczy0ZVqT1QKaAa1oRY2hFPudAyiYcBS64FFlJIBIJs4U6gCpoTqdIMxvZlphtT029RSv1aGxRbhvmPWrlTbWFclLuTz5mH/J+yn7JCbJSOCAPnWNsMcV830KOUV80X+v3+wdsrJlDRV9tRzGutro+ecKpfFkNTcyTXIrMk01oSMxHME1h7OTyZeq1eSAT4ae7vilqZPRpeXqpRcUP/FwnXlcRqhP2zzZz2yWWhctKrH1TSXE0qpzMouC32hXqX3AZYeYbjCG5UoS4kpF8puAoigzj+FR36xTRgKvKYXQkaE03g2I7tY0dmZhIKXGwtNb1T6ypFCfGINJv5WaseNSdxf8AkYtbTqQ4oPBC08KClQDlIp+8fGDsGxBzOt5mXcWlSci+jSSlNwa2FK2EVKaS0qhKVgkCoSuwOlOskk2A374sv/HaQwhhDakoQkAAFN7XJ5nUwMsH+pWcMj/LEie6XpUILf1jigECor1vvU8n8oO2gwFttKWVLBcA1RnomttVKorwhAvaFPSJdT0qVilxluRv11oaRh3aQrUSGipR4kk79yQOPGIrFNNaoVY5/wDI0wppTakOIdBdqKIANeqeOm6OjTWPpm3i4kaJbQoi4Kwnrmo7ad0c7blJl3qhIZSo36uQmutR5R7DF6wfCky7YQkk/eJpUqNKk+FI9Px1yYPM0Uf+wyZQn7ojV5pKTXKqnAaRERS9Iz9PTSx9cbdV7PLth8tj7TKVDyQaGt7EA+VCrGMQSomhSqwuKHWvDshLiT+dVh37/GFjuCgknMQDwJB9Uebmxbu0asc9VyYxZ4dE5zQv+lVo9CvFsBORRC1EJSo0zG1Ek749DYceio6eRSZY8EYAlmePRor/ACiDPo5UoUJ7Ka8IiwZB+js03tN/0Ji1bM4bmUpZJ6iCUkUpm0TX8uEa/TZBd0J8RbMokKcSFKpXLmSSKb1J1PzWGOJ4gZhj6RXo2g2kkqSbkg0CE7zryimY9hk2Zj6SppRRnCusQMyUkGyVHMRQbhDrZ/EHnFLW+gLYzoXmUpIFUGgyhR62u7QiPHzv4nM/49H0EPHjjjcWrQoGFTYTUskNOUOdaQFAHflJzAdgiz7LzqXZeYZK1OJQ0kFRGQpzE5QDxpfllhTthtIhYJDgXrYG4PKBtmXFNy6xoXllxXKwCR4X/iMV8Sf5uKSM3kXJJSXbA8RwEJIyzExcV/WVNjbdDFtDMyw4ypRS8soUhaiMvTJBTU7gFimbdUVtGcRcbKRnJABoKUFa63MKpvHpZmyUAnidT3nXuiMcs4zaXK+lHaQqq5JMAWpTbrU2tTRQaJQBlUpR8okqBFNO3uiwbONnDStyYKUpWj6gG7gKiKkp5isV/CMXm3bNKcQ3emYZ0DgBnFv4YImMQn3FUXM9YbyE5u45Yb4WO206+1F4QWv5lX7hs9gzkyDMdN0LS8xStRIqRrQGgA11IrCvCdpESLS0NH6VMOKJK7hoaAZRqs7+HrrorAHHlAzEwtfaSfWomnhDRjCGmvITQ8dSe0mOShFUlYZ5Ye3f6dFbcknX3C5MqJUd3LcOASOAh7hL1E5Du05co2nSEgqJAA1JsKRWZidVMEpYqlGi3dBTeEcY5Jyf2M+XLuv/AAIxh8zbvQou22auK3EjRI4iJcWALCjTRJBHq9sNMLk0IaCEClNeJO8niTFf2vnMo6MG6rqHLd4/hDKW0ko9EYRq77DdmZ4ONJvdNlciOPhDZ09YdpinYRhudKVtuKacp5Q0P7whuJyZbUA60HKfab1I7OPdHTgm3qwKddlolGUqAzAG+8A+2MYlIM5FUaRWhvlAOhhPK7XsIssOIPNB/CMzW2EqpJHS3IP2Ve6F0mvQ3xlf5haGE6ZU68BxiySrQTWgA3WFNOyKi7tExmFFE3BsDx50hmNoXHBRiXWqv23Ooj84Mccn2h8uZP3YwnZ4NUXTMa2TpWA8Im5qZeCyhXRCoNBlQK8zqYnwrCyFlx4h1wWobISN4Sn8Twhy9iQaFXFZRuT+W6La10Z7vsnmGqAhJWeFTb23hRNTeUhKqZ+A1523QvxTbFSjka6nFVKnu4CA9nsFdcdCyBStSpdbjeBS5iizS6F+HjoYOLzH5+TESMwuK2i2owpFT1EAU7e2ldIWTGHIqQFU5Xp3w+yZLViGdePRO5r/AFa+H3FR6CselAhtwWP1a6UNfsHdqI9FUTY+wRA+jMf5TX9tMW3ZttKgpoqpUhQFhXLWqezl2whwJI+iy9v+iz/aTWG0ioBaTTQj1ERoaVUT5uylbb4spx5ZcOVKK0vShqKCK/OY+t5tKWQSkoSggJqbXIsPvVPfHYNoMKYeIUOiURcAtpXc84o+JTqkrKAgIAOgSEDtom1I8v8ACxxczdnsY/ObSSiVzCMAorPMJASLpbtUm11kbqboZrfzKsKCug07ozRR1052EeVRFxc8dw7OMTy5LjrHoVNyltLs0xmzJGpFCP3hQj2RkbRF9DSVoR9XpRI3i26xEJ8VxA5SlKgO6vyIRM4+ttXk24Vt3cISGGetoWeaKlTOlMYjQioNDvGnfAGO4i2BWoCxp/uIGwbFGnxRJoSLpNj+fdDie2Ul3WR9UtTgNSakEAXPk+UDE4qpK+Bm7XHYiZx1wpTRnPm8lSVpp2Guhjdc9OKslltvmtdT4CCVSiGklIQlKB5QNtONb156wI3tCzcFZoNCbnvO/tpXjGmXfyoEMMprshXs2pZzTLqneCR1UDu3xOWQjqgADdSwjy9p2QD1ieFB74RYhtGV2QMo4m6vyiUlKfDKQxfCdsYv4z0AO9W4e/hFVm5gqUVKuo3J/DsjR+pJNanfWPMNk7jGiEdERyzUuI/yOdmJsHqnUVty5RZlK+uHZHO31Bo1CqKH3TcQ5w3aVwnMpJXQUJ0PuMJlxN/Mg4pJvUv8skEUN9db+2BcSl2+jV9Wj+VPHshbJbWs/azo7Ukj1GMT20jCk0Dl/wB1XuiGs0U05B2WU9IigAuNABDtarxVWsebSsK6yqV0HvpAk5tE6/VLQy11FetTt3d0UxY5Ps7LSYZiO23R5ktC4JqrXw3CELLcxOr3kbybJHfDHCNnGwQXjnOuUeT/ABbzFtQhFAEkCm4ClPCNySR58m5AmE7KJaSCpfSKGubyf4Rr3mHzaaUNT+EAl2gvAeJbTIaQa0J+fE9kdKgJDx6dyDMTQbybiE+JbTOBJ6FJPOgr3cuesVZe03SnrE8uEMJMLIrHfCtW3QPic0kBom1LDpUST0blRw6io9FhelAGHiQAS04TTf1FUNd8ZhcSpOhpv6lrwNVJRg8GGjTj9Um0VSSxqafmlFvMrLcpBogJ0OY6JEXDBEkSsvX9gz/aTCqYmBLy7gQAlbjiiqgoTuA7Ke2D5apKSNXgtO8bXY/lcTbUrKlaMwFaBVT3cRCraXEEmwAzDTcfVrHP5OYCHW3CrKQogkmluEM5qcCzUK74McvxcfKIZsSxZKiyCZx/KaFBPePxhbM406sEJTkTx1VSC1SwUbmvbES5cVHDduiGqXo7ZsWtyxVqbRJ9B5Qf0FBWlI3DZtX2R2zO1QkclCk1BII0oYvuwW1C1Eod6xTQhR1IPHs/GKw7LXpSMtSaknMglJGhFiI6UVNfc5PX9DsOIbOS08EhwEEVIKDQXsa7t0VDaLYFplyqWCR9mpKgd5VrSvIR7Zjb0t0RMVFLBweT/EN0dUlJtLqBXKtKhXUERNRa7Dt/BwSYw4H7NO4VtAS8M4j3x2baTYnpEqXL0K9QkmlT2xyfaPZydIqopbTWmWtD21AuICbunwNw1aEM3MNN2JBPBND4nQQD0rzxo2nKn51Op7BD+R2RbbAWoh1WtDZPhqe+GSk0FNBwoB7IrtGPXIurlyytSmAJTdfWPqg4J0SB3AWjfEcWaatWp+6nXv4RWpzGVrsOongnf2nUwVCU+WDZQ6GM3Nttk1OY/dTp3n3QrdxBbhG7gE/N4nkMAW4Mx6ieJ1PYIscjIttiiU33k6mHc4w4XLB88vYuk2lUGcU9vfBzCE7h884ncSNDv0iVqVTxiSlbsfUgDpBppBLDpSamwvU19sC4hPNsG5zK+6Df+LhAAxFL5oe5Gg/OKuTUbomqvsJxrHlAUSCR94g5a/iYr7Uk7MLtVR3k+SO06CLjLAtpACcwIulQBHjrEko2lOtAK2CQEpFfxgwnx1yCceewDCtmg3emdfEiwPIfiYeBspFyOddB+cRTWKBtPW6nAe2wuTFNxvaBbpIHVTv4ntgcyYeIhO0m03SVaa6qBZR+0rcR+7yEeiuhq1dBz39nGPRZJIk3Z9A7OvUlJfNp0LXh0aYG2nZztFIpe5NLjhThG+AD/lZf/JZ/tpgibYtpXjWLyipKmJGTi7RySc2bWFVqTftg/DcDcsSLeEXkyaSa5Y1UzTdeM+lFN7K79ACNNY8ZSugJp4d0NJkAGlFEn7qbd8RGVofbe3fC0NYsXLA748qSJsNIbBvkPw7uMTsSw5Qmo1iVMhx/ONkSNfm0NzJV+1EzMvRNO+u6GURdhO7hgpSkTYPij8koFk5kV6zarp/h+4eYg9TVSCfZavKA50da4jqBZ0jZ7bNiaFEqyO721a15HRXdDGdk25hNHE6Gx0IOkcWmJIE1uKXBSaEcKGtosuB7euM5UTA6VGmYfrQRvV972xKUBlIk2j2OcYCltIU6m9Ml1DjUcqRzjG5edUkkNKCAOtlFVU57/CO+M7Wy/RKeDg6NNMxuaV00HPSN1SjMwnpGlJNa9ZBFD201vE03F8Fb2VM+YMOwJ189VJA3qVYevU9kWfC9mm26KPXPE/gIvW0GzDrSqoNRXhUb69lajWEoIrRSSk3sfbygzyyYYQigFTVqQOtrgIausJHEcNIr+KbTNt1COsr1d5+e6EjcukNJ0EuHICVEJA1Kt3ZxPKEM9tSogpb6u7NvIp6oWrcemnKAFZO4aD3dsWTDdhqULqgVfdFx3nf86xoqMOZEG5T6K5JYet02Ft6j83i3YNgiG7/aGqjp3QwRg2WwA5CMTSkMAl1QApYE37hqYEsu/CDHGo8sLok2FPnnugR15ICigglIOlxbWkVqe2n6UlKKoR6z2wr6UpVVtWUjeDbvhNW+ClqrD5x/Mokk1trXfekLJhSRqP4fi4DlGr84STlJqdVaeHARAhEXhCkZpzs85VVz3cB2R6JFJsewx6LCJnccCb/5SX49C1Sn+WmJ3FblHt90BYOoiVlyP2TW7/60wWsb7nmYs2KeUsEW3cdYgN91DzjcAdkeIA4VhGw0Duy2tdeUCrZg1TvIRE5WvKJtDkAZvEmTdE7D5Oo7TGVOU17u2FoNmiWR2xsEDhSNAuu6gjCXQbCx7D3Q1As85oL99OELBLFdSDU31rDgDjGVKA/KBR1ixvDvva8v9oGclcuqbcTTwho++E8a8PfCmbfUrmOVxAqgizElKKVJRVKVeUB9qhtUcoUYRik1IuZ2FlNdUmpQf3k6fjFhcliRprzgJeGFXDxEB0+wU/R0HZX/AOTGJn6t9KWXDx/VqNKWJ074ZYps42+VZKJUO9Jrp2RyGYww9kMtn9rHZZaU1KkApFDUkXpVPujPLEu0VjP0ybGNiJ5ZyFSWwd9bHtIv4RVWdhnErIeUlIBI6pBKqa0+a8o78maz0CjrWo5cdO6EO0GzaCoLQQCa0B0J5HcYlHI4ceiripFIk5FLSQhtOQb+J7TDiXYSAVEhIAqpRsAO2AZp3ocxeQoqqAEgW5UOnfFA2g2oemVFB6jYNm06W4n7R7YpHHu7YspacIsmPbepTVuVHa4R/SPxMUWYmFuKKlqKlHUk1MZbbJNAKk7okUoJsKKVx3Ds4xpjFR4Rncm+zQIoOtbhxPuHONFuVtoOHzrGw53jZLUMCzVtFonQiPBNI3pBFojWmx7D7I9Gzhsew+yPQQo7JgVfozFf2TVOzo0wate+ONsY/MhKQJh4ABIADiwAAAAAK2AEbK2hmfOX/Sr98UsFHXOkA3CIlvxyUY9MecPekX74wvHZjzh70i/fCBOpl35rEqXM2+5jkoxuYr+ve9Iv3xuMdmPOHvSL98BoJ15to9o41iRaU7zpvjkP/EUz5y/6VfvjVW0Ez5y/6VfvgUGzqqXKmx17I3DCUmua8cnGPTPnD3pF++PKx+Z84e9Iv3wwp1h16osRyJ9ZMQOzZAoL9kctOPTHnD3pF++NVY5MV/xD3pF++FYTqTk4nL1/ZA65cLTVBvyNI5l+mn6/r3fSL98ZZxt8E0fdHY4sfjHJBOgraKaBYT417TERUk6UPrihuY0+TUvun/UXxHPlEIxV6v61z+dXvhXENl4ebzKO+B/0dc0t86xUDiz37Zz+dXvjX9KPftXP51e+OSo5nT8J2tcbUA9VaQfKHlClL89Iv8ti7L6MyVhQO/hXceBj5y/Sr37Vz+dXvjMpi7yFHK86movlWoV7aGI5MCl0UjP6nT9v3qEDNYLUR2BKb+sxytYBJOgJN95vujfEcUdcAzuuL/eWpXtMLys11MNDFqCc7C825Iyj1ntjKWYE6Q8T4xnplfePiYrRENDMZyQF06vvHxMY6ZXE+JjqCGlMZAgHplfePiY8HlcT4mDQA51Fj2H2R6Ai8r7x8TGIIT//2Q=="/>
          <p:cNvSpPr>
            <a:spLocks noChangeAspect="1" noChangeArrowheads="1"/>
          </p:cNvSpPr>
          <p:nvPr/>
        </p:nvSpPr>
        <p:spPr bwMode="auto">
          <a:xfrm>
            <a:off x="227013" y="-547688"/>
            <a:ext cx="2209800" cy="1466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6" name="Picture 6" descr="http://arkansas.com/images/photos/Agriculture%20Peaches%2021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895600"/>
            <a:ext cx="4108167" cy="27340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8" name="Picture 8" descr="http://www.roadfooddigest.com/image.axd?picture=WindowsLiveWriter/61015JohnsonCountyPeachFestivalinClarksv_1EC5/banner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91978"/>
            <a:ext cx="5867399" cy="2165473"/>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lh4.ggpht.com/_9avaGSLDNnQ/Sj-co_CtXOI/AAAAAAAAOoA/_PctQxF27wM/DSC_01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581400"/>
            <a:ext cx="4896816"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1270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Pride in Arkansas</a:t>
            </a:r>
            <a:endParaRPr lang="en-US" dirty="0">
              <a:solidFill>
                <a:srgbClr val="FF0000"/>
              </a:solidFill>
            </a:endParaRPr>
          </a:p>
        </p:txBody>
      </p:sp>
      <p:sp>
        <p:nvSpPr>
          <p:cNvPr id="3" name="Content Placeholder 2"/>
          <p:cNvSpPr>
            <a:spLocks noGrp="1"/>
          </p:cNvSpPr>
          <p:nvPr>
            <p:ph idx="1"/>
          </p:nvPr>
        </p:nvSpPr>
        <p:spPr>
          <a:xfrm>
            <a:off x="304800" y="1600200"/>
            <a:ext cx="8686800" cy="4800600"/>
          </a:xfrm>
        </p:spPr>
        <p:txBody>
          <a:bodyPr/>
          <a:lstStyle/>
          <a:p>
            <a:pPr marL="0" indent="0">
              <a:buNone/>
            </a:pPr>
            <a:r>
              <a:rPr lang="en-US" dirty="0" smtClean="0"/>
              <a:t>Arkansas students need to understand and value:</a:t>
            </a:r>
          </a:p>
          <a:p>
            <a:pPr>
              <a:buFont typeface="Wingdings" pitchFamily="2" charset="2"/>
              <a:buChar char="ü"/>
            </a:pPr>
            <a:r>
              <a:rPr lang="en-US" dirty="0"/>
              <a:t> </a:t>
            </a:r>
            <a:r>
              <a:rPr lang="en-US" dirty="0" smtClean="0"/>
              <a:t>the diverse landscapes of the state</a:t>
            </a:r>
          </a:p>
          <a:p>
            <a:pPr>
              <a:buFont typeface="Wingdings" pitchFamily="2" charset="2"/>
              <a:buChar char="ü"/>
            </a:pPr>
            <a:r>
              <a:rPr lang="en-US" dirty="0"/>
              <a:t> </a:t>
            </a:r>
            <a:r>
              <a:rPr lang="en-US" dirty="0" smtClean="0"/>
              <a:t>the people – both commoners and leaders</a:t>
            </a:r>
          </a:p>
          <a:p>
            <a:pPr>
              <a:buFont typeface="Wingdings" pitchFamily="2" charset="2"/>
              <a:buChar char="ü"/>
            </a:pPr>
            <a:r>
              <a:rPr lang="en-US" dirty="0"/>
              <a:t> </a:t>
            </a:r>
            <a:r>
              <a:rPr lang="en-US" dirty="0" smtClean="0"/>
              <a:t>the entrepreneurs</a:t>
            </a:r>
          </a:p>
          <a:p>
            <a:pPr>
              <a:buFont typeface="Wingdings" pitchFamily="2" charset="2"/>
              <a:buChar char="ü"/>
            </a:pPr>
            <a:r>
              <a:rPr lang="en-US" dirty="0"/>
              <a:t> </a:t>
            </a:r>
            <a:r>
              <a:rPr lang="en-US" dirty="0" smtClean="0"/>
              <a:t>the companies – employment</a:t>
            </a:r>
          </a:p>
          <a:p>
            <a:pPr>
              <a:buFont typeface="Wingdings" pitchFamily="2" charset="2"/>
              <a:buChar char="ü"/>
            </a:pPr>
            <a:r>
              <a:rPr lang="en-US" dirty="0"/>
              <a:t> </a:t>
            </a:r>
            <a:r>
              <a:rPr lang="en-US" dirty="0" smtClean="0"/>
              <a:t>the cities – market centers, places to work &amp; live</a:t>
            </a:r>
          </a:p>
          <a:p>
            <a:pPr>
              <a:buFont typeface="Wingdings" pitchFamily="2" charset="2"/>
              <a:buChar char="ü"/>
            </a:pPr>
            <a:r>
              <a:rPr lang="en-US" dirty="0"/>
              <a:t> </a:t>
            </a:r>
            <a:r>
              <a:rPr lang="en-US" dirty="0" smtClean="0"/>
              <a:t>the parks – history, recreation, relaxation</a:t>
            </a:r>
          </a:p>
          <a:p>
            <a:pPr>
              <a:buFont typeface="Wingdings" pitchFamily="2" charset="2"/>
              <a:buChar char="ü"/>
            </a:pPr>
            <a:r>
              <a:rPr lang="en-US" dirty="0"/>
              <a:t> </a:t>
            </a:r>
            <a:r>
              <a:rPr lang="en-US" dirty="0" smtClean="0"/>
              <a:t>the festivals recognizing traditions &amp; history</a:t>
            </a:r>
          </a:p>
          <a:p>
            <a:pPr marL="0" indent="0">
              <a:buNone/>
            </a:pPr>
            <a:endParaRPr lang="en-US" dirty="0"/>
          </a:p>
        </p:txBody>
      </p:sp>
    </p:spTree>
    <p:extLst>
      <p:ext uri="{BB962C8B-B14F-4D97-AF65-F5344CB8AC3E}">
        <p14:creationId xmlns:p14="http://schemas.microsoft.com/office/powerpoint/2010/main" val="28262578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6"/>
          <p:cNvGrpSpPr>
            <a:grpSpLocks/>
          </p:cNvGrpSpPr>
          <p:nvPr/>
        </p:nvGrpSpPr>
        <p:grpSpPr bwMode="auto">
          <a:xfrm>
            <a:off x="1295400" y="228600"/>
            <a:ext cx="6781800" cy="2857500"/>
            <a:chOff x="1295400" y="228600"/>
            <a:chExt cx="6781800" cy="2857500"/>
          </a:xfrm>
        </p:grpSpPr>
        <p:pic>
          <p:nvPicPr>
            <p:cNvPr id="16390" name="Picture 2" descr="http://www.arkansas.com/images/photos/large/heifer_003_l.jpg"/>
            <p:cNvPicPr>
              <a:picLocks noChangeAspect="1" noChangeArrowheads="1"/>
            </p:cNvPicPr>
            <p:nvPr/>
          </p:nvPicPr>
          <p:blipFill>
            <a:blip r:embed="rId2" cstate="print"/>
            <a:srcRect/>
            <a:stretch>
              <a:fillRect/>
            </a:stretch>
          </p:blipFill>
          <p:spPr bwMode="auto">
            <a:xfrm>
              <a:off x="1295400" y="228600"/>
              <a:ext cx="4286250" cy="2857500"/>
            </a:xfrm>
            <a:prstGeom prst="rect">
              <a:avLst/>
            </a:prstGeom>
            <a:ln>
              <a:noFill/>
            </a:ln>
            <a:effectLst>
              <a:softEdge rad="112500"/>
            </a:effectLst>
          </p:spPr>
        </p:pic>
        <p:sp>
          <p:nvSpPr>
            <p:cNvPr id="16391" name="TextBox 2"/>
            <p:cNvSpPr txBox="1">
              <a:spLocks noChangeArrowheads="1"/>
            </p:cNvSpPr>
            <p:nvPr/>
          </p:nvSpPr>
          <p:spPr bwMode="auto">
            <a:xfrm>
              <a:off x="5638800" y="381000"/>
              <a:ext cx="2438400" cy="707886"/>
            </a:xfrm>
            <a:prstGeom prst="rect">
              <a:avLst/>
            </a:prstGeom>
            <a:noFill/>
            <a:ln w="9525">
              <a:noFill/>
              <a:miter lim="800000"/>
              <a:headEnd/>
              <a:tailEnd/>
            </a:ln>
          </p:spPr>
          <p:txBody>
            <a:bodyPr>
              <a:spAutoFit/>
            </a:bodyPr>
            <a:lstStyle/>
            <a:p>
              <a:r>
                <a:rPr lang="en-US" sz="2000" dirty="0">
                  <a:latin typeface="+mn-lt"/>
                </a:rPr>
                <a:t>Heifer International Ranch - Perryville, AR</a:t>
              </a:r>
            </a:p>
          </p:txBody>
        </p:sp>
      </p:grpSp>
      <p:grpSp>
        <p:nvGrpSpPr>
          <p:cNvPr id="16387" name="Group 5"/>
          <p:cNvGrpSpPr>
            <a:grpSpLocks/>
          </p:cNvGrpSpPr>
          <p:nvPr/>
        </p:nvGrpSpPr>
        <p:grpSpPr bwMode="auto">
          <a:xfrm>
            <a:off x="2819400" y="3505200"/>
            <a:ext cx="5734050" cy="2857500"/>
            <a:chOff x="2819400" y="3505200"/>
            <a:chExt cx="5734050" cy="2857500"/>
          </a:xfrm>
        </p:grpSpPr>
        <p:pic>
          <p:nvPicPr>
            <p:cNvPr id="16388" name="Picture 4" descr="http://www.arkansas.com/images/photos/large/fsmith_005_l.jpg"/>
            <p:cNvPicPr>
              <a:picLocks noChangeAspect="1" noChangeArrowheads="1"/>
            </p:cNvPicPr>
            <p:nvPr/>
          </p:nvPicPr>
          <p:blipFill>
            <a:blip r:embed="rId3" cstate="print"/>
            <a:srcRect/>
            <a:stretch>
              <a:fillRect/>
            </a:stretch>
          </p:blipFill>
          <p:spPr bwMode="auto">
            <a:xfrm>
              <a:off x="4267200" y="3505200"/>
              <a:ext cx="4286250" cy="2857500"/>
            </a:xfrm>
            <a:prstGeom prst="rect">
              <a:avLst/>
            </a:prstGeom>
            <a:ln>
              <a:noFill/>
            </a:ln>
            <a:effectLst>
              <a:softEdge rad="112500"/>
            </a:effectLst>
          </p:spPr>
        </p:pic>
        <p:sp>
          <p:nvSpPr>
            <p:cNvPr id="16389" name="TextBox 4"/>
            <p:cNvSpPr txBox="1">
              <a:spLocks noChangeArrowheads="1"/>
            </p:cNvSpPr>
            <p:nvPr/>
          </p:nvSpPr>
          <p:spPr bwMode="auto">
            <a:xfrm>
              <a:off x="2819400" y="4267200"/>
              <a:ext cx="1371600" cy="1015663"/>
            </a:xfrm>
            <a:prstGeom prst="rect">
              <a:avLst/>
            </a:prstGeom>
            <a:noFill/>
            <a:ln w="9525">
              <a:noFill/>
              <a:miter lim="800000"/>
              <a:headEnd/>
              <a:tailEnd/>
            </a:ln>
          </p:spPr>
          <p:txBody>
            <a:bodyPr>
              <a:spAutoFit/>
            </a:bodyPr>
            <a:lstStyle/>
            <a:p>
              <a:r>
                <a:rPr lang="en-US" sz="2000" dirty="0">
                  <a:latin typeface="+mn-lt"/>
                </a:rPr>
                <a:t>Fort Smith Museum of History </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209800" y="3302000"/>
            <a:ext cx="2971800" cy="1511300"/>
          </a:xfrm>
          <a:prstGeom prst="rect">
            <a:avLst/>
          </a:prstGeom>
          <a:noFill/>
          <a:ln w="9525">
            <a:noFill/>
            <a:miter lim="800000"/>
            <a:headEnd/>
            <a:tailEnd/>
          </a:ln>
        </p:spPr>
      </p:pic>
      <p:sp>
        <p:nvSpPr>
          <p:cNvPr id="17411" name="Title 1"/>
          <p:cNvSpPr>
            <a:spLocks noGrp="1"/>
          </p:cNvSpPr>
          <p:nvPr>
            <p:ph type="title"/>
          </p:nvPr>
        </p:nvSpPr>
        <p:spPr/>
        <p:txBody>
          <a:bodyPr/>
          <a:lstStyle/>
          <a:p>
            <a:r>
              <a:rPr lang="en-US" dirty="0" smtClean="0"/>
              <a:t>Ouachita Mountains</a:t>
            </a:r>
          </a:p>
        </p:txBody>
      </p:sp>
      <p:pic>
        <p:nvPicPr>
          <p:cNvPr id="4" name="Picture 2" descr="Natural Divisions of Arkansas Map"/>
          <p:cNvPicPr>
            <a:picLocks noChangeAspect="1" noChangeArrowheads="1"/>
          </p:cNvPicPr>
          <p:nvPr/>
        </p:nvPicPr>
        <p:blipFill>
          <a:blip r:embed="rId3" cstate="print"/>
          <a:srcRect/>
          <a:stretch>
            <a:fillRect/>
          </a:stretch>
        </p:blipFill>
        <p:spPr bwMode="auto">
          <a:xfrm>
            <a:off x="1905000" y="1524000"/>
            <a:ext cx="5618162" cy="4733925"/>
          </a:xfrm>
          <a:prstGeom prst="roundRect">
            <a:avLst>
              <a:gd name="adj" fmla="val 8594"/>
            </a:avLst>
          </a:prstGeom>
          <a:solidFill>
            <a:srgbClr val="FFFFFF">
              <a:shade val="85000"/>
            </a:srgbClr>
          </a:solidFill>
          <a:ln>
            <a:noFill/>
          </a:ln>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p:cTn id="7" dur="500" fill="hold"/>
                                        <p:tgtEl>
                                          <p:spTgt spid="17411"/>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7411"/>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7411"/>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lide(fromBottom)">
                                      <p:cBhvr>
                                        <p:cTn id="15" dur="500"/>
                                        <p:tgtEl>
                                          <p:spTgt spid="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7412"/>
                                        </p:tgtEl>
                                        <p:attrNameLst>
                                          <p:attrName>style.visibility</p:attrName>
                                        </p:attrNameLst>
                                      </p:cBhvr>
                                      <p:to>
                                        <p:strVal val="visible"/>
                                      </p:to>
                                    </p:set>
                                    <p:animEffect transition="in" filter="fade">
                                      <p:cBhvr>
                                        <p:cTn id="19" dur="1000"/>
                                        <p:tgtEl>
                                          <p:spTgt spid="17412"/>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2000"/>
                                        <p:tgtEl>
                                          <p:spTgt spid="4"/>
                                        </p:tgtEl>
                                      </p:cBhvr>
                                    </p:animEffect>
                                    <p:set>
                                      <p:cBhvr>
                                        <p:cTn id="23" dur="1" fill="hold">
                                          <p:stCondLst>
                                            <p:cond delay="1999"/>
                                          </p:stCondLst>
                                        </p:cTn>
                                        <p:tgtEl>
                                          <p:spTgt spid="4"/>
                                        </p:tgtEl>
                                        <p:attrNameLst>
                                          <p:attrName>style.visibility</p:attrName>
                                        </p:attrNameLst>
                                      </p:cBhvr>
                                      <p:to>
                                        <p:strVal val="hidden"/>
                                      </p:to>
                                    </p:set>
                                  </p:childTnLst>
                                </p:cTn>
                              </p:par>
                            </p:childTnLst>
                          </p:cTn>
                        </p:par>
                        <p:par>
                          <p:cTn id="24" fill="hold">
                            <p:stCondLst>
                              <p:cond delay="3500"/>
                            </p:stCondLst>
                            <p:childTnLst>
                              <p:par>
                                <p:cTn id="25" presetID="6" presetClass="emph" presetSubtype="0" fill="hold" nodeType="afterEffect">
                                  <p:stCondLst>
                                    <p:cond delay="0"/>
                                  </p:stCondLst>
                                  <p:childTnLst>
                                    <p:animScale>
                                      <p:cBhvr>
                                        <p:cTn id="26" dur="2000" fill="hold"/>
                                        <p:tgtEl>
                                          <p:spTgt spid="174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3"/>
          <p:cNvGrpSpPr>
            <a:grpSpLocks/>
          </p:cNvGrpSpPr>
          <p:nvPr/>
        </p:nvGrpSpPr>
        <p:grpSpPr bwMode="auto">
          <a:xfrm>
            <a:off x="685800" y="1447800"/>
            <a:ext cx="2514600" cy="3222313"/>
            <a:chOff x="762000" y="381000"/>
            <a:chExt cx="2514600" cy="3222535"/>
          </a:xfrm>
        </p:grpSpPr>
        <p:pic>
          <p:nvPicPr>
            <p:cNvPr id="18441" name="Picture 2" descr="Arkansas rock climbing in the Ouachita Mountains and the Ozark Mountains"/>
            <p:cNvPicPr>
              <a:picLocks noChangeAspect="1" noChangeArrowheads="1"/>
            </p:cNvPicPr>
            <p:nvPr/>
          </p:nvPicPr>
          <p:blipFill>
            <a:blip r:embed="rId2" cstate="print"/>
            <a:srcRect/>
            <a:stretch>
              <a:fillRect/>
            </a:stretch>
          </p:blipFill>
          <p:spPr bwMode="auto">
            <a:xfrm>
              <a:off x="762000" y="381000"/>
              <a:ext cx="2514600" cy="2514600"/>
            </a:xfrm>
            <a:prstGeom prst="rect">
              <a:avLst/>
            </a:prstGeom>
            <a:ln>
              <a:noFill/>
            </a:ln>
            <a:effectLst>
              <a:softEdge rad="112500"/>
            </a:effectLst>
          </p:spPr>
        </p:pic>
        <p:sp>
          <p:nvSpPr>
            <p:cNvPr id="18442" name="TextBox 2"/>
            <p:cNvSpPr txBox="1">
              <a:spLocks noChangeArrowheads="1"/>
            </p:cNvSpPr>
            <p:nvPr/>
          </p:nvSpPr>
          <p:spPr bwMode="auto">
            <a:xfrm>
              <a:off x="838200" y="2895600"/>
              <a:ext cx="2286000" cy="707935"/>
            </a:xfrm>
            <a:prstGeom prst="rect">
              <a:avLst/>
            </a:prstGeom>
            <a:noFill/>
            <a:ln w="9525">
              <a:noFill/>
              <a:miter lim="800000"/>
              <a:headEnd/>
              <a:tailEnd/>
            </a:ln>
          </p:spPr>
          <p:txBody>
            <a:bodyPr>
              <a:spAutoFit/>
            </a:bodyPr>
            <a:lstStyle/>
            <a:p>
              <a:r>
                <a:rPr lang="en-US" sz="2000" dirty="0">
                  <a:latin typeface="+mn-lt"/>
                </a:rPr>
                <a:t>Rock climbing in the Ouachita Mountains</a:t>
              </a:r>
            </a:p>
          </p:txBody>
        </p:sp>
      </p:grpSp>
      <p:grpSp>
        <p:nvGrpSpPr>
          <p:cNvPr id="18435" name="Group 7"/>
          <p:cNvGrpSpPr>
            <a:grpSpLocks/>
          </p:cNvGrpSpPr>
          <p:nvPr/>
        </p:nvGrpSpPr>
        <p:grpSpPr bwMode="auto">
          <a:xfrm>
            <a:off x="4114800" y="304800"/>
            <a:ext cx="4572000" cy="2686588"/>
            <a:chOff x="4114800" y="304800"/>
            <a:chExt cx="4572000" cy="2686026"/>
          </a:xfrm>
        </p:grpSpPr>
        <p:pic>
          <p:nvPicPr>
            <p:cNvPr id="18439" name="Picture 4" descr="Turtle Cove Spa Entrance"/>
            <p:cNvPicPr>
              <a:picLocks noChangeAspect="1" noChangeArrowheads="1"/>
            </p:cNvPicPr>
            <p:nvPr/>
          </p:nvPicPr>
          <p:blipFill>
            <a:blip r:embed="rId3" cstate="print"/>
            <a:srcRect/>
            <a:stretch>
              <a:fillRect/>
            </a:stretch>
          </p:blipFill>
          <p:spPr bwMode="auto">
            <a:xfrm>
              <a:off x="4267200" y="304800"/>
              <a:ext cx="3442769" cy="2286000"/>
            </a:xfrm>
            <a:prstGeom prst="rect">
              <a:avLst/>
            </a:prstGeom>
            <a:ln>
              <a:noFill/>
            </a:ln>
            <a:effectLst>
              <a:softEdge rad="112500"/>
            </a:effectLst>
          </p:spPr>
        </p:pic>
        <p:sp>
          <p:nvSpPr>
            <p:cNvPr id="18440" name="TextBox 6"/>
            <p:cNvSpPr txBox="1">
              <a:spLocks noChangeArrowheads="1"/>
            </p:cNvSpPr>
            <p:nvPr/>
          </p:nvSpPr>
          <p:spPr bwMode="auto">
            <a:xfrm>
              <a:off x="4114800" y="2590800"/>
              <a:ext cx="4572000" cy="400026"/>
            </a:xfrm>
            <a:prstGeom prst="rect">
              <a:avLst/>
            </a:prstGeom>
            <a:noFill/>
            <a:ln w="9525">
              <a:noFill/>
              <a:miter lim="800000"/>
              <a:headEnd/>
              <a:tailEnd/>
            </a:ln>
          </p:spPr>
          <p:txBody>
            <a:bodyPr>
              <a:spAutoFit/>
            </a:bodyPr>
            <a:lstStyle/>
            <a:p>
              <a:r>
                <a:rPr lang="en-US" sz="2000" dirty="0">
                  <a:latin typeface="+mn-lt"/>
                </a:rPr>
                <a:t>Turtle Cove Spa at Mountain Harbor </a:t>
              </a:r>
            </a:p>
          </p:txBody>
        </p:sp>
      </p:grpSp>
      <p:grpSp>
        <p:nvGrpSpPr>
          <p:cNvPr id="18436" name="Group 9"/>
          <p:cNvGrpSpPr>
            <a:grpSpLocks/>
          </p:cNvGrpSpPr>
          <p:nvPr/>
        </p:nvGrpSpPr>
        <p:grpSpPr bwMode="auto">
          <a:xfrm>
            <a:off x="4191000" y="3581400"/>
            <a:ext cx="3676650" cy="3051175"/>
            <a:chOff x="4191000" y="3581400"/>
            <a:chExt cx="3676650" cy="3050897"/>
          </a:xfrm>
        </p:grpSpPr>
        <p:pic>
          <p:nvPicPr>
            <p:cNvPr id="18437" name="Picture 6" descr="Aerial View of Lake Ouachita"/>
            <p:cNvPicPr>
              <a:picLocks noChangeAspect="1" noChangeArrowheads="1"/>
            </p:cNvPicPr>
            <p:nvPr/>
          </p:nvPicPr>
          <p:blipFill>
            <a:blip r:embed="rId4" cstate="print"/>
            <a:srcRect/>
            <a:stretch>
              <a:fillRect/>
            </a:stretch>
          </p:blipFill>
          <p:spPr bwMode="auto">
            <a:xfrm>
              <a:off x="4191000" y="4191000"/>
              <a:ext cx="3676650" cy="2441297"/>
            </a:xfrm>
            <a:prstGeom prst="rect">
              <a:avLst/>
            </a:prstGeom>
            <a:ln>
              <a:noFill/>
            </a:ln>
            <a:effectLst>
              <a:softEdge rad="112500"/>
            </a:effectLst>
          </p:spPr>
        </p:pic>
        <p:sp>
          <p:nvSpPr>
            <p:cNvPr id="18438" name="TextBox 8"/>
            <p:cNvSpPr txBox="1">
              <a:spLocks noChangeArrowheads="1"/>
            </p:cNvSpPr>
            <p:nvPr/>
          </p:nvSpPr>
          <p:spPr bwMode="auto">
            <a:xfrm>
              <a:off x="4572000" y="3581400"/>
              <a:ext cx="3276600" cy="707822"/>
            </a:xfrm>
            <a:prstGeom prst="rect">
              <a:avLst/>
            </a:prstGeom>
            <a:noFill/>
            <a:ln w="9525">
              <a:noFill/>
              <a:miter lim="800000"/>
              <a:headEnd/>
              <a:tailEnd/>
            </a:ln>
          </p:spPr>
          <p:txBody>
            <a:bodyPr>
              <a:spAutoFit/>
            </a:bodyPr>
            <a:lstStyle/>
            <a:p>
              <a:r>
                <a:rPr lang="en-US" sz="2000" dirty="0">
                  <a:latin typeface="+mn-lt"/>
                </a:rPr>
                <a:t>Mountain Harbor lake in the </a:t>
              </a:r>
            </a:p>
            <a:p>
              <a:r>
                <a:rPr lang="en-US" sz="2000" dirty="0">
                  <a:latin typeface="+mn-lt"/>
                </a:rPr>
                <a:t>Ouachita National Forest</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4" name="Picture 10" descr="http://www.your-rv-lifestyle.com/images/bathouse_row_hot_sprin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0096" y="5773"/>
            <a:ext cx="5173903" cy="38804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l"/>
            <a:r>
              <a:rPr lang="en-US" dirty="0" smtClean="0"/>
              <a:t>Hot Springs</a:t>
            </a:r>
            <a:endParaRPr lang="en-US" dirty="0"/>
          </a:p>
        </p:txBody>
      </p:sp>
      <p:pic>
        <p:nvPicPr>
          <p:cNvPr id="21506" name="Picture 2" descr="Hot Springs Arkans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2" y="3667124"/>
            <a:ext cx="3952875" cy="31623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AutoShape 4" descr="data:image/jpg;base64,/9j/4AAQSkZJRgABAQAAAQABAAD/2wCEAAkGBhQRERUUExMWFRUWGR0YGBgXGBoZHhsfGxkbGhoeIRgaHCYiHBojGx4aHy8gJCcqLC0sIB4xNTArNSYrLCkBCQoKDgwOGg8PGiokHyQsLCwsLCwsLCwsLCwsLCwsLCwsLCwsLCwsLCwsLCwsLCwsLCwsLCwsLCwsLCwsLCwsLP/AABEIAMABBgMBIgACEQEDEQH/xAAbAAADAQADAQAAAAAAAAAAAAAEBQYDAQIHAP/EAEEQAAIBAgQEBAQFAwMCBAcBAAECEQMhAAQSMQUiQVEGE2FxMoGRoSNCscHwFFLhYtHxB3IWM4KSFSRDY6Ky0lP/xAAZAQADAQEBAAAAAAAAAAAAAAABAgMEAAX/xAAoEQACAgIDAAEDAwUAAAAAAAAAAQIREiEDMUFREyJhBEKBMnGhsfD/2gAMAwEAAhEDEQA/AJeqAaWgogaSwaY2mx5L9jf6TilpUfMQMaFMbbEgdx/9ImMJs7lkUBzRCKIJ10XAJMAbkXJO/rAwpbxAqEaDSUT8Jp2+eom3t9cZXw3uxnxtejPxbkQcrKU0UowYMhMhTIIA0C0sDvaB6Yc0uI06uTSsadDYs8MAxIksGU0o3EQSekbjCXLeIUVXZjRYsQFHlIdxAAGoQs3N4jDgqpNNKYnWxMJTooNmaQCx5pC7E7GBi8XJKmw/SCeHZEUqVPWuTJQy111EkktMpzLcxB7emAfEeYpGvl+XLFZBYLpAsxsQokAgfpN8CcfqVqVRQz1lBEADSZjeySO0mMTFXN1ql3epymJZHJA6XmPkMMlL9zJ4bLxOMCiSAmTdTsdKwtvSLbkbbgHawuU4vTNIf+Sp06QnlMTIkzy1JJJO/wDiYnRMEu7EGIC9D1nYY0K0p5jfrqNx7Ttjq1R2D+SyHGGfzE1LLf20nk2AMbx0Nx+XHbhjvUYhalSNR06VBjlAA5tm+La8gWxL8KRHYQktIv1I6bGZ2PcYoeH0QGUnzSrnUtq4kKbkAxsYvtiOKRSPBkyr4Y0nTVeqRdSPwVtf8pIncj0j2GO3CaZpUxqNVdI5gr0RJAXuZ+HWPX03wnzjUOYE1NQuFSvoewGpQuvc9JUdMbZThIpITWq1Hb8wJcopsCoIcaouATc9hi8eVtUhnwRXofUrVKlRlNWpyNqQs2XG6RpPNuZJiTbpvjtXzvnZhL1dIpuBag2kuyk6SoiYX/axjE3mc0yhgpcHW7hhU0wWLk8pV5IkxEbE2jCWrxOpeGrowN9VUOpsCIBofORt8jgfclpk1xKylz2WJqQG1Kd/wSxtH5VAuT29cA5jhhIaEQBKYhmVqJYjUNm+JoM29O4GJKo9VWJ5m1RzFTBMREqoH6YyqZlgSQ5Weyso3no2JR4UkBxKbM5Gp5vm0pMP5bHUtY3UHVLGd+kD07YLzS0qeTJBXzmU2IqUrRsLw9xuRBIjHfwxUBVHq06VVQQFIMVAwDXEqZ27iImcNKOeWmBTNN1WLlOaGLSB+OAbfISdzi0Uoh+nLwGy3DWp5eoHB0FBoZ6YeCkrAZGkG8Sdv1U5zh7sAAC5AkhWWqsKZuCZiBtMWMYeUeLUYZPw1WSCy6qJkGAWVWYG94MC99zgDiXEUJ1MG1ARcAECw+OltABPtIxRuEtsRppbAOCZ6VdSxILsIENB1Eiab30mdln62OSUiKb0ysTB0joDb4HuBItpPXpgqhRWHdEDU2esBKl0I1kxrTmBFjJ2j1jHWvlv/l0d2NQMjKI/FE02JAEQwYdz64m4qN0BbQ+4KgVZDMSFMAi6gkz+E8MqyfyNsMBcBqaspmAVDGWaFIkQGvoYgkTa8nDDI0kqIWU1GSNiTWWYAAi1SRBgjabyRJT+Emarl82oGoK0RpDgE6uh5wd4I2xZ+Dx6QlytanpTQsnTdSLsQSTG5uLdBa+xxzwVjUq6SBdSPuCbXm3X27A4IfIKKIcagVjzQD5hUB4M6yGEiXAmJ6dgaCzULJ0Um3PEMItZpgCw/wB8Mko9EYlblqhRdUEsI9Da912Had+sAEYJyuV81KhZtJWGvN7bsLbKSPnOFSZ0UvM1qs641KTEGDBT4gImxBEe1jMjxmiEfXDM/IoUzJIjVBNgbWPU23wJfg7jVTJ/iYWq6kuA3lLZlsSFWY0rtHS0b7YZUcqyMskCQD+DCWM6SINmgkT6GdzhYcmxCXnlaWYgrcrETcbnpv8AOGXDqpVCHIjRoNo08hIJcxYnreI6zfFz/dKm9k8XdAjFlUqurUZGohfzAkaTa8m4E9tgZxGSqBVJlCF/ORO5sRfSNxcfLuZnqzLpBWFFnkgmWMEKAxBJ7GTJGwwG8Mx0aXYGQ2ppJI23Js3pv12OPOdVSEo6KUqH8SSVkDS0CNR6xfvdfn0x9jF3XVzAta+1zNjcgzvvj7Axb6dBsqPEHCWhaSroDuWLEhhFMC0IbEkrvsAe2IjiXB2VmHKSBsC0n5af3t6YseNeMRvSrVDUAJAf+ldRNobyjqBiYHzM4nhxp3PmVjSZiI0+SYidpWrA7mB9Rj2MVdo9RSfTPuA8WWnoDq3LHwrqIIgydIJI97e2HWarZE0wR5VNrk6qOi/uyAE+oPTE3mK9Jqg06Y5jphpblbeWbl7zb2xVplaAo6wzI6AwKdSA1gxBBDWgGYE3w1hQuXhNavTDoAU1MEdqpuoOklRBhNS9CJicBU+F5mnrDMNyG0gtpBgrJKjcEERJ222HpLUB5QCKAoUaABAACiAB0gRa32xCeIw6sHEyOVhJgrJ0SADLBiY9GPfASQkmIc1w+ohbW6uRPSD6flvbphfVzg6MNp+Ifa+DTxGVBamQN5gnuZlluJ6zhbl11kgK5HQooK+wM9LYKb9EdeDDhWbXzFgKxnY6L97HF7QzBpuJpMimiY0leaWnSAKigbMTAPS1sedigKbCVJAM8yKdjNwWNj7Yo+DrSTT/AE9TVVqCNC+bl+skGoOUKBLegHrhXZSLXTHuXYVKhqKKrVQCFaqlWqqgqQbKTJu19UiR0AGDMrwxa9X/AOYKDQCT5bVFdjIUKRU2F9W+qVGwmdWytfLjzE0GjCqECmoAY52Zl0sLjcgg6uh30y/i2oWKeUG5isKzXIA/Ky7X27fdSlX0YcY8Jw6mi1RlnTGhGYWJtGgRy9QZ7WBwhz/hioqGoi1GvcPT0mwkk6QwMm2G/Es1UqypyVMqZhSaRuovZiL3H5DJO/XBdXgdakunLKugqIBesh1GqAZZKoIUI0i3T5Yb8C9ERmOI/guKlRlKwFQ0ix3ncBT8zP8AvOVzJtoYH+07e4F/50xW5vI/0/mIazGsrTrAEQYkaWu3LsWJI9MI3yxeJbUzFgW0ibxFr7YONkshh4b401L8M/Aw306yOgNr+m+KlakBYq0XJkHU3lkXj4ecz0gx98RlWksjywQbtIPpa1xYifph/wAJ8SZhGelURK2n82pQDExMyCtpkTA6Y6SY0J0M3ymuvT8yg7AhlDUzRcS2mCwJBZNIYXG5HsZ/xpwf+nZaiSs2+EpE/wCkAKLRbT0GKTIGpoLLRo6WbzGY00FOHkDlSHBGm3xm6yeYkJfGOaRnCq1Mm8FKjWEGE0tYCY69cIkxpNNEzw/iVRGszKTJU7X67EXg/rjXM8T1KFYqGWTqggtIiC62Ijodu+F2YQJYov3k+sKGA98ZoFBkgL/6tPbqAAfn3w+n4Z6PR/D/AB2k6MGqKHAEeZy9zy1qcQJ6EE4H8HLOWzWq6o7aSVJI1AkxUS6Ek7kdsRP9MWUuiuL78p23upn9MGZfj9WkpCO6nrzwGtEEEX3G84KdUFKkMB5gQqRqgdQGPNTXSQ6Sem3+YJyjzWKqA6hJv+J+aCQygNu5M9tzhSniBjIqINTAc4bQRpAG43EATPUA9MF5OoDWOuoFOgqrEg3gaRrXbYRb0wykk7J1Who/GF1EaFc04BLRVAOnSOa1TYAGJuD8hOD5Nc7mSKg16ad9I1zzQJuj72nf5YGNLXWXWmrVBtLECT1SDJlfiB++GdHMtqCUEFVvKqWK+YBzKdQI5l0xee8AXjE3OWVWJG8wfMUoJ1INQEEBiSeWASrw3Mt+U7sdojHavmDUbyyFAcabMQbAyfxbgQbkm5W3XCatn3/u1SY0zr0kyfha4g9R2xpks2ztpkTbTrO8WgB5ubwAfpjHK5bZz+Q1NCcyGI/MxZJHN+VviItf39MYNmTKwTe9jYev09epxk7MoXSRsd5XdfiG4M3+pwE5kAnlJIMwYPWCykjsNt+2J4oTQT/VXIKBx0JiwHSIIG/T1x9hc9Qj4QZ6wQD9iD9f1x9jsRk/wV3EeGNqatWAL1TyBlJFNVkIpLXDG7leki+4CU8MeprpIlPUyyG5hvIMDy4tG4MCR6x6wc1RaBTrUmg3AdDH0Mjftif40fK1VGcBZuSQqge56+18brfwelS6sQ5jwJp5guWlbkOwUKI66AGGxm/6X60fDlSrTAXSpKBRFesNO2p7KQxPaI+wxueIJWdKdMpW5WZQrLp5YkwVbVAMx036YKzfC2qXekw0iOU0kUCBG9MKehAi04dytaEUUma8Rz1fLqCcxAspvTtb/wC4iW9Se2JTifEXq2aqrA6ZGh1Fjq2WoZuPT0jHGXza0Kr0yoksGM6B0An8MBQJEbD745zlejVIhKbMpm+joeoF43wEn8nPE5ThlSpRZ00pTkpd3vzFWAlenzi3WcatlWSaq+S0DZHqL0iB+FB+UY2rVQ6sFQrKqQtMBlFgGYoBaSJIgRJImcc5HLVCo0g1FieUHfttbfsf0wbo7GxUxrLPIFm/5jvH5hM9Ma0a7U6ivrRoBmmCVa4jfcWJ/lsd3zjUtUh0LCdisX/SxuP98CZji6soTlM2L2Jj80Ekbj9pwW7JVRUcL8aLSYipTdUIIUKDU33ECBsPXHfhK+bDQVy9SpzBjqbQAZQFTLAtY2JAjcwTMcLz1Q1AvNJ2dVJcepVVioBvEH2PR3xPiqKHNZgHVirNRUr5mkmNSsAUqGJkyB32GFr0pGVLY+4xlKGVqU6xqBvKsjEKGZWXToJmNAF5hmYn3DT/ABn/AKrlQyZZJEka6h3WCPgBkGTvq6bdBF8V4/UzGlXY6EsiyYFo+Z9fpG2FLHC+iOQ0zviSvVYs7yW3MKN7HYWt2wKOKVAS3mMCbWtuIPsY6jAjTj6ccLYfT43VF9cwum4BgREbdsG/+Im0sNiY2a0bG25MT164RjHYYNs49T4N4sapRX4KlRCpZNVmkgAHqoWxB/vCnoZmvELipVLAsYJ7Hf4VFh6AdY3ucS2VzDIwZTDDYjph7l+LBl5o1xvPUm598MmFj/hfhlxSJ8t2BNiqg7qOiFjuSPfE/nsoUYyrQNrH+fvix4VTY5TSztGoDT5lUkAkbhd+fmgcxJOETLWdtFKt5jEkhZdzA3s4JHuRhjn0KaOTezKjAQTY6Nh1giMbKaamW5v+4tGw7wDed8OeC0KtfWAABp7AzPKdjE3BI9euBuI8JNFlYolug1KLXgqFINuttvbCsNC6qEZh5SyYvoAtP+DGOpoqD0VugZYP3E/TG2bqf30WUD+5YG3ZgoGBkqq0gKwjsx/4OFaAjRVqK6m0WkB+u/xEAjpsemGfCOMqjF31l7rG8glSbhgQbRBMHAlCmQwhW2kAhb2mIJEn0kY5qIWBIpqGBjpY/aJ98din2I0mzatx5XDSsSZAIWPWQQCd957jrjmpnKYWQovax9f7HBAHp97XUE1BukR1v+04yWp6KJ2KkD9N/piL4V4I+NeDfP1wNIJZeZuygAybFJB6EwBsMY5x9GxuApBBRjOm3NTPrsdoHrgMqxieb5x1k3t1PXGfnA2AE+oJPt/J974V8fwK4MKq5voy6hJMG8H3+L5E9++PsdcvkC46z6Ff0aP1xxjvpsGLPa87whnH4jKxvOqkCB/7pmPe+JTxVwymlBvOCKpEBjlwDtbTBB1fyDjvV8LUmDajRF2UxTdW1SwMKzTAbqD7RvgmhkaLU9VKglKQAxA09ANIY3Ue0fW+NTkkbMGxJwnNUquVpj8AsqBSHpuCABEFyOa0TAjeOmD8lwANVR6dJaCqjh3p0WrK0tT0gr5cCwYhr9RjqtRvMCtKix5bWFzHQTb5YeZTN1XZgpZKQPxAiXIJ+G8Ks2kiT6blckFprsjPECUaZJ/qKTnsUSmSevwspUCdyCd4nqtzPDDSEOokjUwBLQSB+Y7wI9JmMetLm1qsFdQygSS51X/7SCAI64mKuT4dVeqlFTTKwWakzIJOqBCnTO5iJA3jAVAs8+oV9LFdgwg4beFeIU6NUCp5xhWDFGYBWlCrcsdNX1+eJ7i2ZQVXWm+oK5UEgzAMSWJE36x2xnQz0FjFFtQAh1LRpnbsYPthuhbs9Ur8Sy5QEZjNHVYkA2UAn/8AxIYc3WdzfEvxLgtNINHMsdY0gZhHUmBe5CzAi4BjAfCaFRwAFCqpXVpJPLMnkIj4ATtNsUFA06LqWbQyBiikaQSRBOloZmi1j2GObQyRMf07UgKjBVt/9N5gQAZG6yLme/ScLqy1uI14TmiwLECFBMajAE3jaY6Wxe8V4Q9apRXM00Goa2akWJIUDWhkA6eYXk7GN8a5agihlRNO22239o3gDtO3piPLyYIlOVEvS8AIjgO7VYWXCxTgmQqgtM7TeP2L+j/0+yQIDK3QfGxHuNrz69dsbZPMM2siFJYKCdzpAUgfMT/xhhmawRTUkwACYgahG8i57D/OIzm7qxL2TKf9OqFSnP4lJ5Uf3AQup5BPvHywj49/08r5ZDVpla9LeUB1QRuVAMAdYYx1jFvw+u3moCshtbQQQYYCNRFw0MJ33i+HuUqjzQQH+G6yCPiabxeJtMffFVJ3/wB8nOVM8Aq0iDzAj3Efrj7Xj1LxhwBM22tiq1o+JTZrEqpBYgEd1sYPeR5i9AoxVgQwJBB3BFiDhockZ9DRkmcnLmzdMfUvae2O9Op0P8+VsdabmSAP5+2GRR14WPAqi1gJ1PWpwwIcKFEjmAY6dQ22bpbB/CM4KGYUkfFUVYJmBNyCRcmfsPXErkq5FQFF1Dc0wTG15ZYjr1952xe8Cya5mm+hQhIBFlYqStmaUMt06iANjOKKTTs7G9CfI8Y8msxiUJMRaReOhOxNox24pV11w1RYaNAFRbD5MoWZtI7DtjDiXDlpQW8w1NyaYpAEkzIWLD0H7xjOpm3YzURiRbo4idiATq9ovbHP7jrwezvm8ioGp1Gx3WFMn8pA02EbH98Jm0sbMtrAEzPt09LYe5XM02pskBWS0F4MflB8wAKbHqPa2J7P5OHKhp6XP+0jHRBKu0PuE5mmaTI3oytOx7e3+cZ5vKU2LSqiow1iw5oaDzRM7x7fMrG4c63ZQY6DSduvS8X2wV5+mxEEbalJkQbTq0g7CI646XI12iTkl0cnKlU1amgzbUDt6sGNhuLi42m4wruR0KiJ1Q1pvYATb0xxnKo12YhiOttzHTGYqSNK/FNjpMT/AIPU9tsTjPxiLktnNZASWDBO0JE/U3OMsrVVmBIMdZCn5WGO9Wu6nmEG/X/mPacZ16625Tq7yb+82A+9t8GdGhWjmudJOlz8iB77R/Plj7GVHJuSZG1p/wCOn2x9iD0Pnfh6PnuFlmNGMsroTpp0qldTpYBg3lhxC6jFx07b8cEp1qbCjUq0xTSSvI22rYuWAsDAFjE9sP8AiNLMK9Z0LHnMLSoISV/KTUZXLt+X4bAY68PTMqNVfNVmZp5VoKFUAncCkSDtvF5tbF3odbRhmlQAur06gj8sMbDoPMafT9cJk8YIKLVCUJ1aUQEB2IYJGkm1/sJw54p4gL/Dm40Egg0jIbsfwxpPz64UVuEUVRqtXNsrMS7NdV1MNRA5YgXgATbHXQMb9FVPjq1K/lPTy9TV0eszKDff8IjrgzxTwyr5TAeTRprdjSYyF66R5arJGwt/vjw+nRVUepmRUJh9NWpTIudScjyywCsgR64Y0ss1VXPlUHp6hobRS6RN5AJDAift1PXQuJIDLMqA0nLKFEMFPMPcgTJvgKvUYtLIOSGVtJBn0J37/TFfXpVatWpTeQiQ2lKBazTA80Erfmi02PbCrMUTJABUg6dDqUI3AvEGf9JO+CmBxF2W4wRu6gghgS3VSGExBi0GD9MP83nUqiRUqOoJJCpXE8u/OWWAY9fXCtKDaiNJ5QCbi3b98YpkyiKdBMQDpY7nsCwEThlERyHnC80i1dSsSukoQRBGzHaJmPTB2UzQUlpnUzaV0k+xBt2/kTiPq52C0nT0hiZtGxEgTjj/AOJu7gaot0A9jcenbGTlhk6ElcpaRc5VgqqG3BLRaxOpu46nHJbXq0nf1gRqGrl779cBcNqA0Z5mM/FETCR09TEfoMcIZsGkkgWMC0MQYEtMG3Q4zySUv8iNU6aNc5xFaVd1XSrFY1HZdRAa7WvA6X9NsbivqKKKik+XpYzvzNJB6woJ77bg4k+K1NZdmqBSFFiNzJEfwk4ouHL5tGkV0O70QXDAFV5iVlQAea20LCm4Ixo1JWzpL0JqcNgRSZtMjXqvI176ttj8MSSQMR3jngDJpzDC7GHi1yJBIgBTAINzcDviuWiytIq6QsNqF7CVbTtJFunzO+E3iZA1FhpkqNQBAXSQY5YALCV/brOBFwi00gJ0zz1suRpPcTOO38/g647s3KB/z/jGlJDFjB+f8HXGsuFUU0lCbg9/pse3fDfheeKMSE1SQSeY/mk2BCzawI67RhZlXgISAYa0xvbqdr/tjfzn1AixMGRzfU2APpjhvBzmeKU3NOaa0o5Y0zE7k2BPXpvjoaS6zzAEExJC/wD4kyJnt33vhY+bJYSYYHlYL09YYibbYLqsxC3Vp/uUH7FZ++OpAcmxxwTiBHmIQoDrpIY203DWBEwOkifTDPxFka7AlwqDZSyVmO28sWi/cEYk6GTZCYZBeTCkX3sAw6H+Ri/4PkqWcpnzS+tQZaRcWO0RNvff1wGgp+HnWaz1RZBZWJtMgQfYAd+vrgUVau4YzF9JgiREfO9sVniHwyyFVV9RNzqGkgCLTNz2taDOJStmdH4SqEIMc1p/Nv7gX64lK0zLyQp6OKWaUs2t9ImNRAv66e4tgyiGpkqiiqJJ1LuQJExBi5+wwuzuQhl1spJM72O5I37jBCZWrSVKqkIFML1B5rg32lZ+uEv0RQ9+T7iL64B1IBusAXvPX26WvjCh5amG1RvAuYkA9Zvv9vTH1GpUqi51CBcgSIsOYXm8esYHQFdyD7f7jFldbN0Ot9jgZA6BUpEspsdW4N+k+m/vtGPsYjiuhRFuhhtzAvBJjbv+mPsK4l1h6j0zN8DWqyZlMtmaZ1I0a1olgXBOpA8HlLTIDECMG5kMBAWvA/sBYnr+ZtI+YwSnHmqahUA5YOoq1NTqJ2DnpaTJF98ZHjwWP/KZSYJFS4+QDSfp0wW/kFBPCuIVCoGiskCYZSoHUwwABN/198a1aRrgo3maTIJDFbGQQSDcEHCPNca11gqZpMsqhgR+GWedBELUSFAuDaSfQThllcxVdZohqyb+YKlBQTMGIowRvfb1PTt/J38CnjWVJZhSq11amQGGu1wGFqykG0XWRieqUXZGLCu51QraEIMWIDJR0mL9f3xUUshVes4rUqqq4kANRMsAqjmSD8I/MR0x3zPCaqKtOnTrIii0GTcybFjuTO84eIkqEnBq9CgCpqp5rGW5tJYwATpBHaNhttfAnF86WqLodqkJrgaTBnT9d7iBbpfB+c4M1VZiuaiqQusKVuRuIBMkCYI9DuD9n+HUadEeZDRfmTQRtI0m84NAsmE4lUBYuKrA25Wp2A2/ITMk/btg3P5QKvMalogKx+IRBjYwflhNnMhTdgy6NAYbr0E9R62xqMijgnSp1d+f5gssz+nQ4YkwdsilU81QBuztFwBaQIMz1x2XhDs3KDa5Iv8AQ+m/y746nhpUwiLy7SdM2kwCwv8AQbb4Cz/FmQhtDq4gA7iBO8i8bRERjPJTyG4+efFK4lFlMrUpfAQxvMDVG24CzewmNwO+LHhPCaYya5h6ZapMk6iG5nCKJNtMAm4/fHn3h3xFUqt5RqAlrqdMxa/KBflmBMe+HA8RZmkzUqqkqCVDiNrRbf1E3HUWxmxcJXJWImnK5dsUcXDf1RTy21sQUX4rGd9MEn1ifTFrT4UTT0NytTVKcrMkImkHadEhjE/Epid8ZDidAtqqVlAa+mFmV5klhLKBEWAiRBEwcK/GA4+F9GokEOHiYgELEHt3Gn5tybSxGmors6rUpKdNSQRIXURqgQLbKCe0dBNsa1fLRatYjVSgDSRMiJaWOghtUWg3JPQETfFK9OoVZwxC8x5QJJ9Cb2ibGAPp0Fakcu5oUGVhP41ZypNiOVQYYxKgDveZwuFtWjNjvRK6Z+I3jr6+vXGlEQD8/l8saClYWE9b237ARjbK8OLOFQBma0CB77yduw6Y9Augvg/D2erTQAS1xJa4PUCNgf0wy8RZCCxgFQxVNJIjTAJlmuDIiww48M8H0ZipE/hJMkraYi5Kgddh74R8ZBqMIMczdbkzvAn7ffBa0OD1MwAnK1RSN4VantzAx/vjenkag5mXVYQVgT1PIGI1TF/a1scVMqxIPmMgYAAaHIn0ZqPMNtjjGplHAOnSZEnTOrbsgUTPc4AoX5CG2gqT/pZZt3HX033xrw+pUoFyjlUnd/MECOaxkRPcbH0uJRy7g2BMndnMDtaTtjnOMAwLIpPcuAD8p+cxP1wRbGOf4q1WqtTzViR1EE7WAUXIJGF+fy9LVrJDaiQYJt8gYkRF/TGK1hZl8unEGBBkxETrAiDuBjZsw2rzBUWDYqTINrXWb+u+4OA0HvRxVyARqTeU702lo1GDCNqNqkys64j8xBwzfw9VKPQ82pZUYU1p3gs6sNh8OlRuAZkkTZZU48UVRo2YxPTUIP2x34j4mrO/mPVaYKCCBylpKwOgMftiTVloxTX3CfiHDq+XkSd4AUG/f/1bfycK6WcMiR7bD+XxQ1OKM5jSqnctfuexiN+l/njB+E62lKZqlv7FJ+UDbDpMaX4Yrp1juque/afl8xjjFfw/wZnH2oqABZar00jb8sz9fXH2AFL8notWulFlprw9nDn4hWDgR1/GYQB6GB88ZZzwq9UGWdBysZK1Csnm5RVKwF7lukAYSZ8CnmS60EQJf8FdDMCSpY1aUNA/tgHvg7N5isUKoWpTuGq1ZYyVPO4aBBUatpj+2Tn5OSPUrJtoN4H4WOXVKtTM1kYamcBdS82rm+Aw2kkkC0+mMuGeJKK1fIpZ3LvQp0kVSyjzGaCDza0WFULJjcwBIxhkPGeYUsjlSARoMlpXvqc6yZtcd9oODl8V02SfMaFJEBGNztIUE/8AJ6XwYckOkPFqXowpZ8NzUqtB2Aj4g4+iVLYWZrxRUL6ABM3IVgN+hkgj54TcZrqwV1N5DT5cmQQwuASCe0zAjvhXxbiPnU0DorKzhWOhkiOZoYn4osOt5xeMk+gzg0VVXilamVmmp1tpGqp5d9LNuUjZTaTOB63iOiwIZlDAXXUu43uSJxJVeMAEGlTAZSYMCBIj4Yg2np1wozDG1RxPMAQqIJkxYBcVxZBzXgXmc82pgKpVdRtZoOpojkJiNI+LpjAZuoFIVjI7+XHU7ypj3x95vXyasf6UBPv8RODaNA1F+CoAZBLKV9D+XA/kUGzGZqNAVtQI2C0+n/cSMLM3xJ6DSpIc9NJ+txpIw+V2QFV2HcFj92+2Bs3SNcJI1AHfTAIPQsW2JAsMcls7oQZOq9eooSioqExKDRJJ3YfAB8hiypeGs7lsuWqUqbKJP4Z8wwehQQbW26R2nFb4Q4HlwS45nBCkiYsgGkSoiATJ3k9MGcUzn9IXKUgRpkwDYsTF9jttOEnjdDrjtWeW5XiatU008uHZvyoGm/bfTHpAGD+J0KlHQrUSq0hdV1RchpZgbEyZ9bTsA5zHGauWp6gKVJmPMyoEYg3iQBYE+5He+Og4oatDy5mZLMYEgz0HX8sHuPXBSBVdiDM8eOvRpprFgACzT0m5v8sD5/PVqsI7a4/NpAtItrMMRYW29OuCKWQ/o0cqg11DGthOhYNgPU/mNrC3dWKgP+ojYA/WZaYx1/IrMvLgjlNpnrHzH64tfCfhmaNWs7NTMAqWOhQp3adDmCYFwJvB64Q+GeAvmquhSqhQS7MxCqO5IM4rOLnUBRy9QMjAM5LaRvy6uYxNt+ke2ObGjrYtywanl21VdLVmkrzHl6EmRbrp0yfaMK3NIaFLksdywKdduYgbdsUXFcqmXTytWqsqgu8atOrp8JFgCb3Ntpwmz5oKGKkvUYAjlZdI7EFZM9rYVMZ/3BP69ySEZiqmANLPMR1JNr2E9MdnpmQWp6T0ZadSfpcCe4E4HygldNNHd97Rae5EbWF4wwpVwp5qkxsiQ8HsW/8A5ncbXw9oFMWZlijTJAiIBZL9J+GbdffHR6xNw1ul2aPaT1w8/oVrkvVBmbKbCI3sJm/fHbiIo0wnl01pkMDyzqIBuNbHVEdJxK2yVSbEdPIV6p/DpVKotcU2t2O0D69cMsp4FzlUiVVCT+d1HbsxOHHCPE3LD1GmwsTJjre1h3JxWcKrr8dIjmNyzFiLX739bYCRZQad2SlD/pLULL5lemt+hMjcdr+9sNP/AARk6RGpatcgfnhEnebQW+v2xVmoGXv3kj9hMe+B6uYuZVT8tvqbWw2yiM+GZCmg1LQoUt4ZaYaTuBLST1mCdxYb4ZUUpuoZkKcxUhWMAxG1+vTfYDfAqZ1fLEswuGUgC0WA099pO/ucA8U8SZXLia1RVdrKkFtRsSxsdIJAv3PXbDMSvEUOYoqx1KpabWJAtawBsDvjjHl3/iupWYiiterp+LTKqsmwvG8TsTve2PsCxsTTifiioAJLLI1ASCY95G8armRGA814iaoPxA2kkAkIoKkqGUSQCsna1weo32ytYNAqPLgQEJJUAiABBBEf2xFh3nA1bhFAkF2VAsyQQC+oHeCCObSAssoEzeY85cisjn4B0M8ofQ1VKeqQNXNczIbfaygkCT36VWUWlUpmYQwS0a4ZTBadJvuAWAm/TpP0/CyOxarpU7hKZQppIbSNz5Z1FZZlKxqjBzO+UZaKy1wV8umVYDTP9umoPhIYAE2m9h31Ixf29ghNR7QLxKhAq1BRZAhCkc8AgRY65KzsRvf2E5VYOQ2pBPQV2gfIzB6W9cUVLi5dL0rgsUbmUtJKXJ1aSCohTEzeLDC9CtYkxzED4ogADYSLX3v2xo4eRbvX+h3NyQrZmpyble6sj/qAcaorOCaurSGkQAdu8DB+c8PnUpUJF5cjltEkmJi4v79sDZnNinKqtGo3QpJW2+8fz76lNS2mBRCaGdpKLVWJ9QJkyRexte0HpjtRzFWqWA1sdgBYfZr7++B+D5AVCWZxT09QBBO8R9pP/NrwahlqIJplS3Vvlv6fvhdXbHjB9iA8GrhR5qFpvbUDE+p2Htj7KUadMjXR1AdLwPrjt4i8eVAzUqWkjbUBP0xGPxVySS49QWtivgnp6+3iqhSoSlNEuJCQGN7nV1tO0HaCMTHGv+oRrU2p0tILXLIpawJIHNedMKTJuLRjz5uNtUYKzSszYQIE7dzc4FfNnoTb174TG3ZTNJFvX42atIUagVttTFCDvPeAcff0g0qEqeXpaYDKuqDM/DJIGxMj2xJUeIHpqJ+UfTf06YMo8WdWDUwUgyDe1v8Au98Pil0JlfZU5/PalKtXZpEHUaZG3cLf239sTTgCJqnlECHb/jBNPMM9OpyoeaFlbhje9/bfv74N4dwSKUuKeoqCSwFrWACn4jBgzNmthvprtsDeTpB/AfEaLrV61alrIIKsrC3SCh79LjHXLsAeXNLeG12mzb6WHMfcfPE6mXa50k33AYm/6xhdmcyQXYE2i89jpHscSxXRS6VlnXyrE8tRXFtqdNZuD0IINt7E4UV6NWkIqMrSSeaOu3ft3+uMOH8eCU5KkEWEe1rz+2E2e48XYm8TsSegj0+mOFb9Hq59wQCAw7at+1tP7YOPGaFKlU004fTymSbne2gfriOo5sMbyIvY/PG5zJnldgPe2DjegKXoflfEJtLsWFwJtO53x9muJO47R/qki5wpZmtEGe4+eB3zC/mprPoBgSi10IMqPFSpBZ5APuT++Lvwz4jhIGqImSjxAvdjAA/9Qx5rRNM7WPtg2jn6iVBpZpWIIIPsRb1x1NIZSrbPWKn/AFCySLIrBhsQJn/2gSff674woeP8lGpqyhjuPLqG3uF9v4MQNLw5RapqrV2ZixLrpUaid7h7X9D8sP8AJ+FOH5g+WFZDEAhjq3N4YkEmIgj74ipxbpFYty2Pan/VfKjlpo9WNgVCq0/Mt/8Aj8sdatatnkaeHViGIOoU9KjsQ1VEUHe8998HeEOH0Mgai5dnEsNdTl1WkRqsIBJsN/UjFTW4pfl1OjWY60t7grJB9z2w1/kdJ/B5dxDI5zLOB/Q1dLSV8hgSwEXdqDNzAQI2knfHOPTOKcNp5pFWqgdJDAEHeCAfoTj7CuTR2Le7PI88WpF9KwsyFYlT0m2kat5JsO2A/OZxoNVkm4ICm97XIYk7WP1wXmfDb6C71Fpoh7h7AGSrn1AXTH5hhfXVVEq4B7alET3MAEaY7do64zKvDCU+UrMpRvOYubKoGpdVQ6TNi5aCX0gE7CewrcYKco5mYEkROsQyAimAJ0r+QuwkLHwkYml4rpMypkQffa6mx29owXluLUnqp5qsiooAZahUiNmgBuaeg5Y9sD6d9oD2Psnwih/TpNd0CsxCu86pEcvLyyQhJCE/FcwuHXCspTpBTUVajOBBC64MBeV0Cr8QG9w0mQTJEzXFaZpNCEavMl6aV0DSATUKoFUkaAZLFbNA5pxjnM6hQ+SFpAEskEqSW0qNVmkgBrm5OmwEzF5P52de6Da/FDUedOumwJKRBA7QCBuT0k3gmCMSXGMmFYtRU6NMkLLRsovN5br32A2HSrxcayByNcEwGaD0mTIInmBO/wAODMxxfkiS4loDQWvaWlG1dbCCL9ycV44y45DR26YlPmKL+tjyn0mDb9cbZbiFfTbV7CY+2GHCacoapQM2wWBpnuQRHyNsfcPzhqNV1OF07C1zJ+FRG3YelgAY9BI1JpOhZmlqlLUzq72vf0NuuJ1+H1JjSben+2KzilZ13iLAMwubTJtv6Yn6ueYbGD6bfyMNcn2JJQ8szynCKuln0HSqkzH823x0qPb19/rgzh/EXmWYFdiCNx/PngvjXCE5jTEaiWVRtFz+kD64db0hHGlYqp1u/wDJ+eG3DH1koBOpTExvI6bzP8vifA5TbDrwi/4yegb9ZxSG5JMRtpDfhVOojRUQ6RqqQ3wtbTcesTgqp4tBUU+aVWIuLASYYExaemwG0zgvjuf00aoG+gL8zY/viQzDhszXPQUnA/8AYF/fFuWKVIWE3sMr11Gs6lIBuKZImYgwRJ6yWv3wpr1ppu20uBBPYN+kjA+dSCpHXf5EgfaMb5qlGWon+6pVJPeBSA/fGOtsrKVpIX+Z3xlqx8VxxGAKE5VSwb0Wf0GOFzZHytONcksK/qB/+wwKtOWAnc4Z6SAF0HZ2t6m5J+ET/jGX9O7H4Tf0xU8O4ZSQKVMkbkmLkT02EA3Nsa1KarcL1MECdt/f3+eMsv1C6SD0TQ4Yxiw2HUfPBNfJs2g/DAUEwemxkDt1wzLqbK203t6ev0w8yVAVaEwJ0kKYnbp6iRikeVytUcqZMPwvMKkgh5vyySZvNwL4xyVapqH4rJ/2j622t7YpOG5RgwBe24/nb2wJ4gyYWqpBEsLmx9J+e2OSTKJBvC89VoVkKszU2I1hm1EzYtv3k9Cb2vinzHGMxTRlpZZWbV+GwqC/UsaZiAe2rci2IZOHPsCS2r1A6XtsPXrj0ngOV00wXjVEXj7Rt6A4Rx3ZqjlWjfgnH83XkV6TZcAA69SVdR6ALvpiTqkiw74+we1ZVgBjteYA6bXk+8Dr2GOMEdRo888ayrAUgUBJYBSICqSoYlPzSTLMSQO04j6+bZZv8UHmAY/+4zHY4v8AxWgYVASGqGBT8wgLEgEaeVlhkgAkiSSPzR53WyhDspBJBi1/QDcgX9T++I8DjJHmNP0yWnMn/aO/Tb2wXw6qA0wSkwSNxJ6T19Y+mOXo01ePMvpuYgTa195E/a/bUAAWMTcCTH1/2jFJPQjdFF/8f1qw5tgSWZiTpM7rEtt226m+EWTzBLsoY6b/AAl4M7kqSZ2kiJ27YCNfSYnuuoEzEiI5rxfr1ODRVUUpWNUsdwpEATYXNmBm19UbHCYKK0BIeV+Eo6rVWswJB1BizkgGwVgLW1TrgSBYagBpxSgAFhwGCwJKq8TIDXEKFIEQCSYnCHh+dChQXUE1ILknUAYmY/Jfve+DMzm3rkGWYBSJZixPKTYnaY29cJhLLY6R0/qa1MaaJFzsY69jO3+cC16jUtKsomxJBn6kgbmcG8M4gQ/MAYBsSDHT99h6YD41mw7XX0m3v0O/S8QJsZnG1fBd/JpxLPmsGckEg23AG19W5Mm/sIsMTLPPTDGjpCNJYSOnvPb579MAhZBi5PQf7YLFZzlqkevph+akvT2khZ9og/b9MIhknAnTHzE/ScEVMww0xvh4M5/DOldYVh6gf/thh4PE1h7H9sLszUn64beDKf4pMbKcW4196JS6C+P15V/WpH0wgD/iVD3BH6YacablUd2J+/8AjCvL0yXIG5th+X+oEOjuyaio3/5P+MNuI8Gqf0uXHlkRqe4j4qjjr6KtvUY+yeVq0z5mkhVYS1oBM6fqAY9sN8nx+mS4rozAjkOqAtj333t674likvyUW3sjK3DmW7DAxon0xZGhrBbmp6rLytDFdxq0wYPQEmdPuOKnhn8Km1g7DUVaAb7WP+kAxHyGM61/U0UkoftJSgIBHt+s4xo0+ce+GmfyRRj6nptPUWtvjKrlShD2IJse/r3w72idUw/J1OUyCQTEja/ebeoxvm8wGaNRUd4JAA25e/Ux98Lsiw1bkN0gEkn+2B1Pc/TFDRymXB05hilSpdfwyFHzmZ6SQB+uMrWwfuBsz4fq0ipN1IBVkJKn2PTr0Gx6g4c8P4j5dIKF5r/Ptfrh1TzVOpRSkzeYRDATBOmw3GogxJIubdLhfl/IeoU3ZrBUZQsgXhiTfY6SZw+L7RWDh1IWLXOm6wG9AAZ6el/l6Y1y9JHiVJ7SZiOkTaD6YqqNGkZFTLVHVl5CynSGgaJZCQZJAkwNvnxU4fkWZRl2Viv/AJjGbERYALECZkf4HRtLZRNN0hFkWRX0uu47aiT1+ImCBJkd/nixyq6Fs0e9oO4HtgRuFKxFQKGbrEtsN/kBNrm/oSeKcGV57RqM6gLbREr9em22Os2RjQUqLclV9/2B3j0nH2GuT4EropnoJ09/cknH2OBkjyvjHFAuXpqlBZqjQVUSyMlUakZCIkwtrN3O2JjQoDaxoOyhiQBMH4Tfabm0euKTJcJCspamXBamUa6lWEnmps0gXkg7HRG8YE4jQqVqlUVqQ0pCEoCzAF7mCT+KWIF79xvjHFqJ5Tasnszw9GrfhuLxe9i0aoHYXtf98arkIWSSNC6ybE80XgXJ6AGwkSRii4flPLoBCmrTT1M6DWAWYlQ7AECLrJNtMXgRg9Q00GpRUGim7MVCwSSUTmcSxYMRAmOhBOHfJJuhXbYiyOQ8wiVNQbhVhSbgCDBG5iwwtzuU8rSTcPJAIYRBPUgA9Niflijz2dUtyKU3D6QoAIsdhcQJNwPYYSvQWq82ViAACxAv+a5PT2G2H45b2ctAK1zEAfQYJybvstt97T1P7fbFZQyNOiiuiaSywzSWmApaxJESuqOrAgG2OvFeJ03pmVQXn4CrSo0QHVyCbkkmO0bR317dJBvdE5mM286WsRYwI9b9/wDjGivl3ANRXBAA5IAIHW5/bAVapJ/e33jc+uMx641VaLRk/djXLcOpOYpgsJFifpMfzfGdTJ6RGgj6Y75IKpBFTS3aCf1Fjhk2XuCZfrEb2/UTjPJtSNsEnHrZOkEHrjKsvfDWpDQoUKfn+s3wNX4a0T+4/wBsUU/kjLifmxfUXpik8E0bsT/afthFTplWggH+d8WXhbKyjwsEqQbEbx6emNv6fcrMfIqJ/j6wUH+lT9ZOFtCjLHcXxU+JeD88swUcqjfosYR5XKulQ9we2Kzi8rEictnXI06iyKQST6SBe/fHFHjCpVZtMqyldLc1mmBNu4PS/bprnMnUKsxIIHQfrEYTinKsSdtr9T/icZeVap9Fr0XHhh6ahCKpOksVQsx06liQptqEtt33OCOK8RYFQZ0gmxX07XPcfPbEr4VrBapM7An7MLCN774aV2vcz856T0tvjyuVY8+XZGTp2ZZzNCtlzEALaLEggiCB0BFpjf3ujfO8hW8fUA9/539sOKiLDCTt9tz8v8YQZTL+bUCLMySe25j9vrjdwzTToeLy6NOH1CrBoBAINwLx09u+GOSz5SqajjWSIGx7CRI3AkDtM9MY1MsVJnSYsbfvGOUDbWxRJFMa7DqvHCwK3VSROkXIgqRM9ov7Y6HNUyygArACybmxkGReRO4E4H8skWEnHc5dxfSfpbBoMdFRlc/BRwzgoRpglAdwDc36RI2+1FwStltRNkc9FD3AUGNUaVnTsT0EXIOIPIKBYggxe+G+WzbUogSBNyA0T1iMLKPwaOPkXTPQq2dLFQEACkgaOQm3MRclouY6WvgHUeYwBcwWjY3HMsW6GwO/XdDlvEwFxYiLAH6xN+v3wyp+Ig4HcXuL9PT6T64nTNKkvCr4Pxekaeku1Ir8QqHRc9gbFTeCOx6iB9ifo1fM2Ikf3R+ki5tPyx9jrFcSI4XnKugNTZWIiWUKGaCxBNgA3S5nmB7jGuTzJrF61SifLVS5LB1BJYLq1Xg7rq6gt/qnpU4NR8mpI8hip2bWOTSZChReAw03JncyIF4rmAmTFNao5uXSksSoQkAmbAlosDGoySRbF9snfzo8ZbBuJeKKWoFVK1pJ8xDpjUxZ9INlkkwQJkkkzbHFTya1IVTFMpCBedgBDGmS0QakAqLXA9MR+Wc6u9veMFik1SxPXboJMX6CcanxJdMsuqG2ZC62XVIBUOS1pBuxgf3Gx9OuAq3ElCjRdtRtcACSQZB6z1E4GzTPTLUiAGDQSL7dAwMFTvIsd74xLEkn7YK4/kFFDl+K03BkFVQUyxABaeUNdiASTqMbdzjDjPG1Zqi0bo5B1Mg1G3NBJLKC02m47YS16o6b7W/f9sZCpff7YMeKKdhoMov9capSLekX3j9cD0aoHb5/5wSiEiQNo6j5Y09oKPjSm23y/k4c5fzlAhSY7fa+AMqxLDXMLbr22+/0xXcMzChGhZgdsQ5F4a+BtbJio8uCwPrt3vfDbJikyhVv/wB2+MMzSZ6g1TE3sNiREes/YYwz3BmooKgcaSYEbnm0kxsB2+RjGbljGkrNC51G80GVsmgEkqB6wMOfDPianllmtqFMgmmSBzBQJCzve07XgG1pU8SVCpBZyBBLkFRPZYg7D4pHphfmGeuxqTqVSqlztPQfQbDFP0sp8b7MnNycfI0oo9L8V8cH9OteiKLIRzTpYywHL0a1wYjviUPiOkyqf6doBAaawMHrpXSGNtrmNpxNVC5QatQ0ki5MG/qdxbb0x0Wp5Z2Iedu3749B80mQwimXGazVB0OjUPRuU/Y3+eIHOUwjusmJtHzjDHK59qh02mJuQNt99zgauZJkC/thJPIOqOMhVCEMDeDP0+1p/wAYZDNKw5SSd4nf+QMIXoD29sfU9QECR88ZpcdvIm42M83nAoMi5ERMen/Pe+CvCPDSxaoJ20j1nf6CPrgjwd4FqZ9tdQlaIMFurdwtvqT9+nsOX8J0UpqlMaVTYWP+T9cUUPkeCp2eXZjhjTZSR67D+euOcrwOT1nqPfHqb8Bp6YJg7bnAdfhgpxpZdRtGwPTa84bSLJX2SGV8J6LhZ9TfA+Yyjqbj7dMXFPMuFAIA69/8+uFnG6JIt98NYHAlsvl1ZgIO/T07An9cN0o6ksFuI6R/D3GFvlkHYjB+VzOnc+vU/tb32xwqAxw4AxBEG0AH5z/vhhkaehxAB32Hp6/z2xt/VA/mnqL7fbDHJZxQR27xb64WiilQflUbTdY/9Nvt1x9hnk88kWMnH2JtFMz/2Q=="/>
          <p:cNvSpPr>
            <a:spLocks noChangeAspect="1" noChangeArrowheads="1"/>
          </p:cNvSpPr>
          <p:nvPr/>
        </p:nvSpPr>
        <p:spPr bwMode="auto">
          <a:xfrm>
            <a:off x="74613" y="-876300"/>
            <a:ext cx="2495550"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jpg;base64,/9j/4AAQSkZJRgABAQAAAQABAAD/2wCEAAkGBhQRERUUExMWFRUWGR0YGBgXGBoZHhsfGxkbGhoeIRgaHCYiHBojGx4aHy8gJCcqLC0sIB4xNTArNSYrLCkBCQoKDgwOGg8PGiokHyQsLCwsLCwsLCwsLCwsLCwsLCwsLCwsLCwsLCwsLCwsLCwsLCwsLCwsLCwsLCwsLCwsLP/AABEIAMABBgMBIgACEQEDEQH/xAAbAAADAQADAQAAAAAAAAAAAAAEBQYDAQIHAP/EAEEQAAIBAgQEBAQFAwMCBAcBAAECEQMhAAQSMQUiQVEGE2FxMoGRoSNCscHwFFLhYtHxB3IWM4KSFSRDY6Ky0lP/xAAZAQADAQEBAAAAAAAAAAAAAAABAgMEAAX/xAAoEQACAgIDAAEDAwUAAAAAAAAAAQIREiEDMUFREyJhBEKBMnGhsfD/2gAMAwEAAhEDEQA/AJeqAaWgogaSwaY2mx5L9jf6TilpUfMQMaFMbbEgdx/9ImMJs7lkUBzRCKIJ10XAJMAbkXJO/rAwpbxAqEaDSUT8Jp2+eom3t9cZXw3uxnxtejPxbkQcrKU0UowYMhMhTIIA0C0sDvaB6Yc0uI06uTSsadDYs8MAxIksGU0o3EQSekbjCXLeIUVXZjRYsQFHlIdxAAGoQs3N4jDgqpNNKYnWxMJTooNmaQCx5pC7E7GBi8XJKmw/SCeHZEUqVPWuTJQy111EkktMpzLcxB7emAfEeYpGvl+XLFZBYLpAsxsQokAgfpN8CcfqVqVRQz1lBEADSZjeySO0mMTFXN1ql3epymJZHJA6XmPkMMlL9zJ4bLxOMCiSAmTdTsdKwtvSLbkbbgHawuU4vTNIf+Sp06QnlMTIkzy1JJJO/wDiYnRMEu7EGIC9D1nYY0K0p5jfrqNx7Ttjq1R2D+SyHGGfzE1LLf20nk2AMbx0Nx+XHbhjvUYhalSNR06VBjlAA5tm+La8gWxL8KRHYQktIv1I6bGZ2PcYoeH0QGUnzSrnUtq4kKbkAxsYvtiOKRSPBkyr4Y0nTVeqRdSPwVtf8pIncj0j2GO3CaZpUxqNVdI5gr0RJAXuZ+HWPX03wnzjUOYE1NQuFSvoewGpQuvc9JUdMbZThIpITWq1Hb8wJcopsCoIcaouATc9hi8eVtUhnwRXofUrVKlRlNWpyNqQs2XG6RpPNuZJiTbpvjtXzvnZhL1dIpuBag2kuyk6SoiYX/axjE3mc0yhgpcHW7hhU0wWLk8pV5IkxEbE2jCWrxOpeGrowN9VUOpsCIBofORt8jgfclpk1xKylz2WJqQG1Kd/wSxtH5VAuT29cA5jhhIaEQBKYhmVqJYjUNm+JoM29O4GJKo9VWJ5m1RzFTBMREqoH6YyqZlgSQ5Weyso3no2JR4UkBxKbM5Gp5vm0pMP5bHUtY3UHVLGd+kD07YLzS0qeTJBXzmU2IqUrRsLw9xuRBIjHfwxUBVHq06VVQQFIMVAwDXEqZ27iImcNKOeWmBTNN1WLlOaGLSB+OAbfISdzi0Uoh+nLwGy3DWp5eoHB0FBoZ6YeCkrAZGkG8Sdv1U5zh7sAAC5AkhWWqsKZuCZiBtMWMYeUeLUYZPw1WSCy6qJkGAWVWYG94MC99zgDiXEUJ1MG1ARcAECw+OltABPtIxRuEtsRppbAOCZ6VdSxILsIENB1Eiab30mdln62OSUiKb0ysTB0joDb4HuBItpPXpgqhRWHdEDU2esBKl0I1kxrTmBFjJ2j1jHWvlv/l0d2NQMjKI/FE02JAEQwYdz64m4qN0BbQ+4KgVZDMSFMAi6gkz+E8MqyfyNsMBcBqaspmAVDGWaFIkQGvoYgkTa8nDDI0kqIWU1GSNiTWWYAAi1SRBgjabyRJT+Emarl82oGoK0RpDgE6uh5wd4I2xZ+Dx6QlytanpTQsnTdSLsQSTG5uLdBa+xxzwVjUq6SBdSPuCbXm3X27A4IfIKKIcagVjzQD5hUB4M6yGEiXAmJ6dgaCzULJ0Um3PEMItZpgCw/wB8Mko9EYlblqhRdUEsI9Da912Had+sAEYJyuV81KhZtJWGvN7bsLbKSPnOFSZ0UvM1qs641KTEGDBT4gImxBEe1jMjxmiEfXDM/IoUzJIjVBNgbWPU23wJfg7jVTJ/iYWq6kuA3lLZlsSFWY0rtHS0b7YZUcqyMskCQD+DCWM6SINmgkT6GdzhYcmxCXnlaWYgrcrETcbnpv8AOGXDqpVCHIjRoNo08hIJcxYnreI6zfFz/dKm9k8XdAjFlUqurUZGohfzAkaTa8m4E9tgZxGSqBVJlCF/ORO5sRfSNxcfLuZnqzLpBWFFnkgmWMEKAxBJ7GTJGwwG8Mx0aXYGQ2ppJI23Js3pv12OPOdVSEo6KUqH8SSVkDS0CNR6xfvdfn0x9jF3XVzAta+1zNjcgzvvj7Axb6dBsqPEHCWhaSroDuWLEhhFMC0IbEkrvsAe2IjiXB2VmHKSBsC0n5af3t6YseNeMRvSrVDUAJAf+ldRNobyjqBiYHzM4nhxp3PmVjSZiI0+SYidpWrA7mB9Rj2MVdo9RSfTPuA8WWnoDq3LHwrqIIgydIJI97e2HWarZE0wR5VNrk6qOi/uyAE+oPTE3mK9Jqg06Y5jphpblbeWbl7zb2xVplaAo6wzI6AwKdSA1gxBBDWgGYE3w1hQuXhNavTDoAU1MEdqpuoOklRBhNS9CJicBU+F5mnrDMNyG0gtpBgrJKjcEERJ222HpLUB5QCKAoUaABAACiAB0gRa32xCeIw6sHEyOVhJgrJ0SADLBiY9GPfASQkmIc1w+ohbW6uRPSD6flvbphfVzg6MNp+Ifa+DTxGVBamQN5gnuZlluJ6zhbl11kgK5HQooK+wM9LYKb9EdeDDhWbXzFgKxnY6L97HF7QzBpuJpMimiY0leaWnSAKigbMTAPS1sedigKbCVJAM8yKdjNwWNj7Yo+DrSTT/AE9TVVqCNC+bl+skGoOUKBLegHrhXZSLXTHuXYVKhqKKrVQCFaqlWqqgqQbKTJu19UiR0AGDMrwxa9X/AOYKDQCT5bVFdjIUKRU2F9W+qVGwmdWytfLjzE0GjCqECmoAY52Zl0sLjcgg6uh30y/i2oWKeUG5isKzXIA/Ky7X27fdSlX0YcY8Jw6mi1RlnTGhGYWJtGgRy9QZ7WBwhz/hioqGoi1GvcPT0mwkk6QwMm2G/Es1UqypyVMqZhSaRuovZiL3H5DJO/XBdXgdakunLKugqIBesh1GqAZZKoIUI0i3T5Yb8C9ERmOI/guKlRlKwFQ0ix3ncBT8zP8AvOVzJtoYH+07e4F/50xW5vI/0/mIazGsrTrAEQYkaWu3LsWJI9MI3yxeJbUzFgW0ibxFr7YONkshh4b401L8M/Aw306yOgNr+m+KlakBYq0XJkHU3lkXj4ecz0gx98RlWksjywQbtIPpa1xYifph/wAJ8SZhGelURK2n82pQDExMyCtpkTA6Y6SY0J0M3ymuvT8yg7AhlDUzRcS2mCwJBZNIYXG5HsZ/xpwf+nZaiSs2+EpE/wCkAKLRbT0GKTIGpoLLRo6WbzGY00FOHkDlSHBGm3xm6yeYkJfGOaRnCq1Mm8FKjWEGE0tYCY69cIkxpNNEzw/iVRGszKTJU7X67EXg/rjXM8T1KFYqGWTqggtIiC62Ijodu+F2YQJYov3k+sKGA98ZoFBkgL/6tPbqAAfn3w+n4Z6PR/D/AB2k6MGqKHAEeZy9zy1qcQJ6EE4H8HLOWzWq6o7aSVJI1AkxUS6Ek7kdsRP9MWUuiuL78p23upn9MGZfj9WkpCO6nrzwGtEEEX3G84KdUFKkMB5gQqRqgdQGPNTXSQ6Sem3+YJyjzWKqA6hJv+J+aCQygNu5M9tzhSniBjIqINTAc4bQRpAG43EATPUA9MF5OoDWOuoFOgqrEg3gaRrXbYRb0wykk7J1Who/GF1EaFc04BLRVAOnSOa1TYAGJuD8hOD5Nc7mSKg16ad9I1zzQJuj72nf5YGNLXWXWmrVBtLECT1SDJlfiB++GdHMtqCUEFVvKqWK+YBzKdQI5l0xee8AXjE3OWVWJG8wfMUoJ1INQEEBiSeWASrw3Mt+U7sdojHavmDUbyyFAcabMQbAyfxbgQbkm5W3XCatn3/u1SY0zr0kyfha4g9R2xpks2ztpkTbTrO8WgB5ubwAfpjHK5bZz+Q1NCcyGI/MxZJHN+VviItf39MYNmTKwTe9jYev09epxk7MoXSRsd5XdfiG4M3+pwE5kAnlJIMwYPWCykjsNt+2J4oTQT/VXIKBx0JiwHSIIG/T1x9hc9Qj4QZ6wQD9iD9f1x9jsRk/wV3EeGNqatWAL1TyBlJFNVkIpLXDG7leki+4CU8MeprpIlPUyyG5hvIMDy4tG4MCR6x6wc1RaBTrUmg3AdDH0Mjftif40fK1VGcBZuSQqge56+18brfwelS6sQ5jwJp5guWlbkOwUKI66AGGxm/6X60fDlSrTAXSpKBRFesNO2p7KQxPaI+wxueIJWdKdMpW5WZQrLp5YkwVbVAMx036YKzfC2qXekw0iOU0kUCBG9MKehAi04dytaEUUma8Rz1fLqCcxAspvTtb/wC4iW9Se2JTifEXq2aqrA6ZGh1Fjq2WoZuPT0jHGXza0Kr0yoksGM6B0An8MBQJEbD745zlejVIhKbMpm+joeoF43wEn8nPE5ThlSpRZ00pTkpd3vzFWAlenzi3WcatlWSaq+S0DZHqL0iB+FB+UY2rVQ6sFQrKqQtMBlFgGYoBaSJIgRJImcc5HLVCo0g1FieUHfttbfsf0wbo7GxUxrLPIFm/5jvH5hM9Ma0a7U6ivrRoBmmCVa4jfcWJ/lsd3zjUtUh0LCdisX/SxuP98CZji6soTlM2L2Jj80Ekbj9pwW7JVRUcL8aLSYipTdUIIUKDU33ECBsPXHfhK+bDQVy9SpzBjqbQAZQFTLAtY2JAjcwTMcLz1Q1AvNJ2dVJcepVVioBvEH2PR3xPiqKHNZgHVirNRUr5mkmNSsAUqGJkyB32GFr0pGVLY+4xlKGVqU6xqBvKsjEKGZWXToJmNAF5hmYn3DT/ABn/AKrlQyZZJEka6h3WCPgBkGTvq6bdBF8V4/UzGlXY6EsiyYFo+Z9fpG2FLHC+iOQ0zviSvVYs7yW3MKN7HYWt2wKOKVAS3mMCbWtuIPsY6jAjTj6ccLYfT43VF9cwum4BgREbdsG/+Im0sNiY2a0bG25MT164RjHYYNs49T4N4sapRX4KlRCpZNVmkgAHqoWxB/vCnoZmvELipVLAsYJ7Hf4VFh6AdY3ucS2VzDIwZTDDYjph7l+LBl5o1xvPUm598MmFj/hfhlxSJ8t2BNiqg7qOiFjuSPfE/nsoUYyrQNrH+fvix4VTY5TSztGoDT5lUkAkbhd+fmgcxJOETLWdtFKt5jEkhZdzA3s4JHuRhjn0KaOTezKjAQTY6Nh1giMbKaamW5v+4tGw7wDed8OeC0KtfWAABp7AzPKdjE3BI9euBuI8JNFlYolug1KLXgqFINuttvbCsNC6qEZh5SyYvoAtP+DGOpoqD0VugZYP3E/TG2bqf30WUD+5YG3ZgoGBkqq0gKwjsx/4OFaAjRVqK6m0WkB+u/xEAjpsemGfCOMqjF31l7rG8glSbhgQbRBMHAlCmQwhW2kAhb2mIJEn0kY5qIWBIpqGBjpY/aJ98din2I0mzatx5XDSsSZAIWPWQQCd957jrjmpnKYWQovax9f7HBAHp97XUE1BukR1v+04yWp6KJ2KkD9N/piL4V4I+NeDfP1wNIJZeZuygAybFJB6EwBsMY5x9GxuApBBRjOm3NTPrsdoHrgMqxieb5x1k3t1PXGfnA2AE+oJPt/J974V8fwK4MKq5voy6hJMG8H3+L5E9++PsdcvkC46z6Ff0aP1xxjvpsGLPa87whnH4jKxvOqkCB/7pmPe+JTxVwymlBvOCKpEBjlwDtbTBB1fyDjvV8LUmDajRF2UxTdW1SwMKzTAbqD7RvgmhkaLU9VKglKQAxA09ANIY3Ue0fW+NTkkbMGxJwnNUquVpj8AsqBSHpuCABEFyOa0TAjeOmD8lwANVR6dJaCqjh3p0WrK0tT0gr5cCwYhr9RjqtRvMCtKix5bWFzHQTb5YeZTN1XZgpZKQPxAiXIJ+G8Ks2kiT6blckFprsjPECUaZJ/qKTnsUSmSevwspUCdyCd4nqtzPDDSEOokjUwBLQSB+Y7wI9JmMetLm1qsFdQygSS51X/7SCAI64mKuT4dVeqlFTTKwWakzIJOqBCnTO5iJA3jAVAs8+oV9LFdgwg4beFeIU6NUCp5xhWDFGYBWlCrcsdNX1+eJ7i2ZQVXWm+oK5UEgzAMSWJE36x2xnQz0FjFFtQAh1LRpnbsYPthuhbs9Ur8Sy5QEZjNHVYkA2UAn/8AxIYc3WdzfEvxLgtNINHMsdY0gZhHUmBe5CzAi4BjAfCaFRwAFCqpXVpJPLMnkIj4ATtNsUFA06LqWbQyBiikaQSRBOloZmi1j2GObQyRMf07UgKjBVt/9N5gQAZG6yLme/ScLqy1uI14TmiwLECFBMajAE3jaY6Wxe8V4Q9apRXM00Goa2akWJIUDWhkA6eYXk7GN8a5agihlRNO22239o3gDtO3piPLyYIlOVEvS8AIjgO7VYWXCxTgmQqgtM7TeP2L+j/0+yQIDK3QfGxHuNrz69dsbZPMM2siFJYKCdzpAUgfMT/xhhmawRTUkwACYgahG8i57D/OIzm7qxL2TKf9OqFSnP4lJ5Uf3AQup5BPvHywj49/08r5ZDVpla9LeUB1QRuVAMAdYYx1jFvw+u3moCshtbQQQYYCNRFw0MJ33i+HuUqjzQQH+G6yCPiabxeJtMffFVJ3/wB8nOVM8Aq0iDzAj3Efrj7Xj1LxhwBM22tiq1o+JTZrEqpBYgEd1sYPeR5i9AoxVgQwJBB3BFiDhockZ9DRkmcnLmzdMfUvae2O9Op0P8+VsdabmSAP5+2GRR14WPAqi1gJ1PWpwwIcKFEjmAY6dQ22bpbB/CM4KGYUkfFUVYJmBNyCRcmfsPXErkq5FQFF1Dc0wTG15ZYjr1952xe8Cya5mm+hQhIBFlYqStmaUMt06iANjOKKTTs7G9CfI8Y8msxiUJMRaReOhOxNox24pV11w1RYaNAFRbD5MoWZtI7DtjDiXDlpQW8w1NyaYpAEkzIWLD0H7xjOpm3YzURiRbo4idiATq9ovbHP7jrwezvm8ioGp1Gx3WFMn8pA02EbH98Jm0sbMtrAEzPt09LYe5XM02pskBWS0F4MflB8wAKbHqPa2J7P5OHKhp6XP+0jHRBKu0PuE5mmaTI3oytOx7e3+cZ5vKU2LSqiow1iw5oaDzRM7x7fMrG4c63ZQY6DSduvS8X2wV5+mxEEbalJkQbTq0g7CI646XI12iTkl0cnKlU1amgzbUDt6sGNhuLi42m4wruR0KiJ1Q1pvYATb0xxnKo12YhiOttzHTGYqSNK/FNjpMT/AIPU9tsTjPxiLktnNZASWDBO0JE/U3OMsrVVmBIMdZCn5WGO9Wu6nmEG/X/mPacZ16625Tq7yb+82A+9t8GdGhWjmudJOlz8iB77R/Plj7GVHJuSZG1p/wCOn2x9iD0Pnfh6PnuFlmNGMsroTpp0qldTpYBg3lhxC6jFx07b8cEp1qbCjUq0xTSSvI22rYuWAsDAFjE9sP8AiNLMK9Z0LHnMLSoISV/KTUZXLt+X4bAY68PTMqNVfNVmZp5VoKFUAncCkSDtvF5tbF3odbRhmlQAur06gj8sMbDoPMafT9cJk8YIKLVCUJ1aUQEB2IYJGkm1/sJw54p4gL/Dm40Egg0jIbsfwxpPz64UVuEUVRqtXNsrMS7NdV1MNRA5YgXgATbHXQMb9FVPjq1K/lPTy9TV0eszKDff8IjrgzxTwyr5TAeTRprdjSYyF66R5arJGwt/vjw+nRVUepmRUJh9NWpTIudScjyywCsgR64Y0ss1VXPlUHp6hobRS6RN5AJDAift1PXQuJIDLMqA0nLKFEMFPMPcgTJvgKvUYtLIOSGVtJBn0J37/TFfXpVatWpTeQiQ2lKBazTA80Erfmi02PbCrMUTJABUg6dDqUI3AvEGf9JO+CmBxF2W4wRu6gghgS3VSGExBi0GD9MP83nUqiRUqOoJJCpXE8u/OWWAY9fXCtKDaiNJ5QCbi3b98YpkyiKdBMQDpY7nsCwEThlERyHnC80i1dSsSukoQRBGzHaJmPTB2UzQUlpnUzaV0k+xBt2/kTiPq52C0nT0hiZtGxEgTjj/AOJu7gaot0A9jcenbGTlhk6ElcpaRc5VgqqG3BLRaxOpu46nHJbXq0nf1gRqGrl779cBcNqA0Z5mM/FETCR09TEfoMcIZsGkkgWMC0MQYEtMG3Q4zySUv8iNU6aNc5xFaVd1XSrFY1HZdRAa7WvA6X9NsbivqKKKik+XpYzvzNJB6woJ77bg4k+K1NZdmqBSFFiNzJEfwk4ouHL5tGkV0O70QXDAFV5iVlQAea20LCm4Ixo1JWzpL0JqcNgRSZtMjXqvI176ttj8MSSQMR3jngDJpzDC7GHi1yJBIgBTAINzcDviuWiytIq6QsNqF7CVbTtJFunzO+E3iZA1FhpkqNQBAXSQY5YALCV/brOBFwi00gJ0zz1suRpPcTOO38/g647s3KB/z/jGlJDFjB+f8HXGsuFUU0lCbg9/pse3fDfheeKMSE1SQSeY/mk2BCzawI67RhZlXgISAYa0xvbqdr/tjfzn1AixMGRzfU2APpjhvBzmeKU3NOaa0o5Y0zE7k2BPXpvjoaS6zzAEExJC/wD4kyJnt33vhY+bJYSYYHlYL09YYibbYLqsxC3Vp/uUH7FZ++OpAcmxxwTiBHmIQoDrpIY203DWBEwOkifTDPxFka7AlwqDZSyVmO28sWi/cEYk6GTZCYZBeTCkX3sAw6H+Ri/4PkqWcpnzS+tQZaRcWO0RNvff1wGgp+HnWaz1RZBZWJtMgQfYAd+vrgUVau4YzF9JgiREfO9sVniHwyyFVV9RNzqGkgCLTNz2taDOJStmdH4SqEIMc1p/Nv7gX64lK0zLyQp6OKWaUs2t9ImNRAv66e4tgyiGpkqiiqJJ1LuQJExBi5+wwuzuQhl1spJM72O5I37jBCZWrSVKqkIFML1B5rg32lZ+uEv0RQ9+T7iL64B1IBusAXvPX26WvjCh5amG1RvAuYkA9Zvv9vTH1GpUqi51CBcgSIsOYXm8esYHQFdyD7f7jFldbN0Ot9jgZA6BUpEspsdW4N+k+m/vtGPsYjiuhRFuhhtzAvBJjbv+mPsK4l1h6j0zN8DWqyZlMtmaZ1I0a1olgXBOpA8HlLTIDECMG5kMBAWvA/sBYnr+ZtI+YwSnHmqahUA5YOoq1NTqJ2DnpaTJF98ZHjwWP/KZSYJFS4+QDSfp0wW/kFBPCuIVCoGiskCYZSoHUwwABN/198a1aRrgo3maTIJDFbGQQSDcEHCPNca11gqZpMsqhgR+GWedBELUSFAuDaSfQThllcxVdZohqyb+YKlBQTMGIowRvfb1PTt/J38CnjWVJZhSq11amQGGu1wGFqykG0XWRieqUXZGLCu51QraEIMWIDJR0mL9f3xUUshVes4rUqqq4kANRMsAqjmSD8I/MR0x3zPCaqKtOnTrIii0GTcybFjuTO84eIkqEnBq9CgCpqp5rGW5tJYwATpBHaNhttfAnF86WqLodqkJrgaTBnT9d7iBbpfB+c4M1VZiuaiqQusKVuRuIBMkCYI9DuD9n+HUadEeZDRfmTQRtI0m84NAsmE4lUBYuKrA25Wp2A2/ITMk/btg3P5QKvMalogKx+IRBjYwflhNnMhTdgy6NAYbr0E9R62xqMijgnSp1d+f5gssz+nQ4YkwdsilU81QBuztFwBaQIMz1x2XhDs3KDa5Iv8AQ+m/y746nhpUwiLy7SdM2kwCwv8AQbb4Cz/FmQhtDq4gA7iBO8i8bRERjPJTyG4+efFK4lFlMrUpfAQxvMDVG24CzewmNwO+LHhPCaYya5h6ZapMk6iG5nCKJNtMAm4/fHn3h3xFUqt5RqAlrqdMxa/KBflmBMe+HA8RZmkzUqqkqCVDiNrRbf1E3HUWxmxcJXJWImnK5dsUcXDf1RTy21sQUX4rGd9MEn1ifTFrT4UTT0NytTVKcrMkImkHadEhjE/Epid8ZDidAtqqVlAa+mFmV5klhLKBEWAiRBEwcK/GA4+F9GokEOHiYgELEHt3Gn5tybSxGmors6rUpKdNSQRIXURqgQLbKCe0dBNsa1fLRatYjVSgDSRMiJaWOghtUWg3JPQETfFK9OoVZwxC8x5QJJ9Cb2ibGAPp0Fakcu5oUGVhP41ZypNiOVQYYxKgDveZwuFtWjNjvRK6Z+I3jr6+vXGlEQD8/l8saClYWE9b237ARjbK8OLOFQBma0CB77yduw6Y9Augvg/D2erTQAS1xJa4PUCNgf0wy8RZCCxgFQxVNJIjTAJlmuDIiww48M8H0ZipE/hJMkraYi5Kgddh74R8ZBqMIMczdbkzvAn7ffBa0OD1MwAnK1RSN4VantzAx/vjenkag5mXVYQVgT1PIGI1TF/a1scVMqxIPmMgYAAaHIn0ZqPMNtjjGplHAOnSZEnTOrbsgUTPc4AoX5CG2gqT/pZZt3HX033xrw+pUoFyjlUnd/MECOaxkRPcbH0uJRy7g2BMndnMDtaTtjnOMAwLIpPcuAD8p+cxP1wRbGOf4q1WqtTzViR1EE7WAUXIJGF+fy9LVrJDaiQYJt8gYkRF/TGK1hZl8unEGBBkxETrAiDuBjZsw2rzBUWDYqTINrXWb+u+4OA0HvRxVyARqTeU702lo1GDCNqNqkys64j8xBwzfw9VKPQ82pZUYU1p3gs6sNh8OlRuAZkkTZZU48UVRo2YxPTUIP2x34j4mrO/mPVaYKCCBylpKwOgMftiTVloxTX3CfiHDq+XkSd4AUG/f/1bfycK6WcMiR7bD+XxQ1OKM5jSqnctfuexiN+l/njB+E62lKZqlv7FJ+UDbDpMaX4Yrp1juque/afl8xjjFfw/wZnH2oqABZar00jb8sz9fXH2AFL8notWulFlprw9nDn4hWDgR1/GYQB6GB88ZZzwq9UGWdBysZK1Csnm5RVKwF7lukAYSZ8CnmS60EQJf8FdDMCSpY1aUNA/tgHvg7N5isUKoWpTuGq1ZYyVPO4aBBUatpj+2Tn5OSPUrJtoN4H4WOXVKtTM1kYamcBdS82rm+Aw2kkkC0+mMuGeJKK1fIpZ3LvQp0kVSyjzGaCDza0WFULJjcwBIxhkPGeYUsjlSARoMlpXvqc6yZtcd9oODl8V02SfMaFJEBGNztIUE/8AJ6XwYckOkPFqXowpZ8NzUqtB2Aj4g4+iVLYWZrxRUL6ABM3IVgN+hkgj54TcZrqwV1N5DT5cmQQwuASCe0zAjvhXxbiPnU0DorKzhWOhkiOZoYn4osOt5xeMk+gzg0VVXilamVmmp1tpGqp5d9LNuUjZTaTOB63iOiwIZlDAXXUu43uSJxJVeMAEGlTAZSYMCBIj4Yg2np1wozDG1RxPMAQqIJkxYBcVxZBzXgXmc82pgKpVdRtZoOpojkJiNI+LpjAZuoFIVjI7+XHU7ypj3x95vXyasf6UBPv8RODaNA1F+CoAZBLKV9D+XA/kUGzGZqNAVtQI2C0+n/cSMLM3xJ6DSpIc9NJ+txpIw+V2QFV2HcFj92+2Bs3SNcJI1AHfTAIPQsW2JAsMcls7oQZOq9eooSioqExKDRJJ3YfAB8hiypeGs7lsuWqUqbKJP4Z8wwehQQbW26R2nFb4Q4HlwS45nBCkiYsgGkSoiATJ3k9MGcUzn9IXKUgRpkwDYsTF9jttOEnjdDrjtWeW5XiatU008uHZvyoGm/bfTHpAGD+J0KlHQrUSq0hdV1RchpZgbEyZ9bTsA5zHGauWp6gKVJmPMyoEYg3iQBYE+5He+Og4oatDy5mZLMYEgz0HX8sHuPXBSBVdiDM8eOvRpprFgACzT0m5v8sD5/PVqsI7a4/NpAtItrMMRYW29OuCKWQ/o0cqg11DGthOhYNgPU/mNrC3dWKgP+ojYA/WZaYx1/IrMvLgjlNpnrHzH64tfCfhmaNWs7NTMAqWOhQp3adDmCYFwJvB64Q+GeAvmquhSqhQS7MxCqO5IM4rOLnUBRy9QMjAM5LaRvy6uYxNt+ke2ObGjrYtywanl21VdLVmkrzHl6EmRbrp0yfaMK3NIaFLksdywKdduYgbdsUXFcqmXTytWqsqgu8atOrp8JFgCb3Ntpwmz5oKGKkvUYAjlZdI7EFZM9rYVMZ/3BP69ySEZiqmANLPMR1JNr2E9MdnpmQWp6T0ZadSfpcCe4E4HygldNNHd97Rae5EbWF4wwpVwp5qkxsiQ8HsW/8A5ncbXw9oFMWZlijTJAiIBZL9J+GbdffHR6xNw1ul2aPaT1w8/oVrkvVBmbKbCI3sJm/fHbiIo0wnl01pkMDyzqIBuNbHVEdJxK2yVSbEdPIV6p/DpVKotcU2t2O0D69cMsp4FzlUiVVCT+d1HbsxOHHCPE3LD1GmwsTJjre1h3JxWcKrr8dIjmNyzFiLX739bYCRZQad2SlD/pLULL5lemt+hMjcdr+9sNP/AARk6RGpatcgfnhEnebQW+v2xVmoGXv3kj9hMe+B6uYuZVT8tvqbWw2yiM+GZCmg1LQoUt4ZaYaTuBLST1mCdxYb4ZUUpuoZkKcxUhWMAxG1+vTfYDfAqZ1fLEswuGUgC0WA099pO/ucA8U8SZXLia1RVdrKkFtRsSxsdIJAv3PXbDMSvEUOYoqx1KpabWJAtawBsDvjjHl3/iupWYiiterp+LTKqsmwvG8TsTve2PsCxsTTifiioAJLLI1ASCY95G8armRGA814iaoPxA2kkAkIoKkqGUSQCsna1weo32ytYNAqPLgQEJJUAiABBBEf2xFh3nA1bhFAkF2VAsyQQC+oHeCCObSAssoEzeY85cisjn4B0M8ofQ1VKeqQNXNczIbfaygkCT36VWUWlUpmYQwS0a4ZTBadJvuAWAm/TpP0/CyOxarpU7hKZQppIbSNz5Z1FZZlKxqjBzO+UZaKy1wV8umVYDTP9umoPhIYAE2m9h31Ixf29ghNR7QLxKhAq1BRZAhCkc8AgRY65KzsRvf2E5VYOQ2pBPQV2gfIzB6W9cUVLi5dL0rgsUbmUtJKXJ1aSCohTEzeLDC9CtYkxzED4ogADYSLX3v2xo4eRbvX+h3NyQrZmpyble6sj/qAcaorOCaurSGkQAdu8DB+c8PnUpUJF5cjltEkmJi4v79sDZnNinKqtGo3QpJW2+8fz76lNS2mBRCaGdpKLVWJ9QJkyRexte0HpjtRzFWqWA1sdgBYfZr7++B+D5AVCWZxT09QBBO8R9pP/NrwahlqIJplS3Vvlv6fvhdXbHjB9iA8GrhR5qFpvbUDE+p2Htj7KUadMjXR1AdLwPrjt4i8eVAzUqWkjbUBP0xGPxVySS49QWtivgnp6+3iqhSoSlNEuJCQGN7nV1tO0HaCMTHGv+oRrU2p0tILXLIpawJIHNedMKTJuLRjz5uNtUYKzSszYQIE7dzc4FfNnoTb174TG3ZTNJFvX42atIUagVttTFCDvPeAcff0g0qEqeXpaYDKuqDM/DJIGxMj2xJUeIHpqJ+UfTf06YMo8WdWDUwUgyDe1v8Au98Pil0JlfZU5/PalKtXZpEHUaZG3cLf239sTTgCJqnlECHb/jBNPMM9OpyoeaFlbhje9/bfv74N4dwSKUuKeoqCSwFrWACn4jBgzNmthvprtsDeTpB/AfEaLrV61alrIIKsrC3SCh79LjHXLsAeXNLeG12mzb6WHMfcfPE6mXa50k33AYm/6xhdmcyQXYE2i89jpHscSxXRS6VlnXyrE8tRXFtqdNZuD0IINt7E4UV6NWkIqMrSSeaOu3ft3+uMOH8eCU5KkEWEe1rz+2E2e48XYm8TsSegj0+mOFb9Hq59wQCAw7at+1tP7YOPGaFKlU004fTymSbne2gfriOo5sMbyIvY/PG5zJnldgPe2DjegKXoflfEJtLsWFwJtO53x9muJO47R/qki5wpZmtEGe4+eB3zC/mprPoBgSi10IMqPFSpBZ5APuT++Lvwz4jhIGqImSjxAvdjAA/9Qx5rRNM7WPtg2jn6iVBpZpWIIIPsRb1x1NIZSrbPWKn/AFCySLIrBhsQJn/2gSff674woeP8lGpqyhjuPLqG3uF9v4MQNLw5RapqrV2ZixLrpUaid7h7X9D8sP8AJ+FOH5g+WFZDEAhjq3N4YkEmIgj74ipxbpFYty2Pan/VfKjlpo9WNgVCq0/Mt/8Aj8sdatatnkaeHViGIOoU9KjsQ1VEUHe8998HeEOH0Mgai5dnEsNdTl1WkRqsIBJsN/UjFTW4pfl1OjWY60t7grJB9z2w1/kdJ/B5dxDI5zLOB/Q1dLSV8hgSwEXdqDNzAQI2knfHOPTOKcNp5pFWqgdJDAEHeCAfoTj7CuTR2Le7PI88WpF9KwsyFYlT0m2kat5JsO2A/OZxoNVkm4ICm97XIYk7WP1wXmfDb6C71Fpoh7h7AGSrn1AXTH5hhfXVVEq4B7alET3MAEaY7do64zKvDCU+UrMpRvOYubKoGpdVQ6TNi5aCX0gE7CewrcYKco5mYEkROsQyAimAJ0r+QuwkLHwkYml4rpMypkQffa6mx29owXluLUnqp5qsiooAZahUiNmgBuaeg5Y9sD6d9oD2Psnwih/TpNd0CsxCu86pEcvLyyQhJCE/FcwuHXCspTpBTUVajOBBC64MBeV0Cr8QG9w0mQTJEzXFaZpNCEavMl6aV0DSATUKoFUkaAZLFbNA5pxjnM6hQ+SFpAEskEqSW0qNVmkgBrm5OmwEzF5P52de6Da/FDUedOumwJKRBA7QCBuT0k3gmCMSXGMmFYtRU6NMkLLRsovN5br32A2HSrxcayByNcEwGaD0mTIInmBO/wAODMxxfkiS4loDQWvaWlG1dbCCL9ycV44y45DR26YlPmKL+tjyn0mDb9cbZbiFfTbV7CY+2GHCacoapQM2wWBpnuQRHyNsfcPzhqNV1OF07C1zJ+FRG3YelgAY9BI1JpOhZmlqlLUzq72vf0NuuJ1+H1JjSben+2KzilZ13iLAMwubTJtv6Yn6ueYbGD6bfyMNcn2JJQ8szynCKuln0HSqkzH823x0qPb19/rgzh/EXmWYFdiCNx/PngvjXCE5jTEaiWVRtFz+kD64db0hHGlYqp1u/wDJ+eG3DH1koBOpTExvI6bzP8vifA5TbDrwi/4yegb9ZxSG5JMRtpDfhVOojRUQ6RqqQ3wtbTcesTgqp4tBUU+aVWIuLASYYExaemwG0zgvjuf00aoG+gL8zY/viQzDhszXPQUnA/8AYF/fFuWKVIWE3sMr11Gs6lIBuKZImYgwRJ6yWv3wpr1ppu20uBBPYN+kjA+dSCpHXf5EgfaMb5qlGWon+6pVJPeBSA/fGOtsrKVpIX+Z3xlqx8VxxGAKE5VSwb0Wf0GOFzZHytONcksK/qB/+wwKtOWAnc4Z6SAF0HZ2t6m5J+ET/jGX9O7H4Tf0xU8O4ZSQKVMkbkmLkT02EA3Nsa1KarcL1MECdt/f3+eMsv1C6SD0TQ4Yxiw2HUfPBNfJs2g/DAUEwemxkDt1wzLqbK203t6ev0w8yVAVaEwJ0kKYnbp6iRikeVytUcqZMPwvMKkgh5vyySZvNwL4xyVapqH4rJ/2j622t7YpOG5RgwBe24/nb2wJ4gyYWqpBEsLmx9J+e2OSTKJBvC89VoVkKszU2I1hm1EzYtv3k9Cb2vinzHGMxTRlpZZWbV+GwqC/UsaZiAe2rci2IZOHPsCS2r1A6XtsPXrj0ngOV00wXjVEXj7Rt6A4Rx3ZqjlWjfgnH83XkV6TZcAA69SVdR6ALvpiTqkiw74+we1ZVgBjteYA6bXk+8Dr2GOMEdRo888ayrAUgUBJYBSICqSoYlPzSTLMSQO04j6+bZZv8UHmAY/+4zHY4v8AxWgYVASGqGBT8wgLEgEaeVlhkgAkiSSPzR53WyhDspBJBi1/QDcgX9T++I8DjJHmNP0yWnMn/aO/Tb2wXw6qA0wSkwSNxJ6T19Y+mOXo01ePMvpuYgTa195E/a/bUAAWMTcCTH1/2jFJPQjdFF/8f1qw5tgSWZiTpM7rEtt226m+EWTzBLsoY6b/AAl4M7kqSZ2kiJ27YCNfSYnuuoEzEiI5rxfr1ODRVUUpWNUsdwpEATYXNmBm19UbHCYKK0BIeV+Eo6rVWswJB1BizkgGwVgLW1TrgSBYagBpxSgAFhwGCwJKq8TIDXEKFIEQCSYnCHh+dChQXUE1ILknUAYmY/Jfve+DMzm3rkGWYBSJZixPKTYnaY29cJhLLY6R0/qa1MaaJFzsY69jO3+cC16jUtKsomxJBn6kgbmcG8M4gQ/MAYBsSDHT99h6YD41mw7XX0m3v0O/S8QJsZnG1fBd/JpxLPmsGckEg23AG19W5Mm/sIsMTLPPTDGjpCNJYSOnvPb579MAhZBi5PQf7YLFZzlqkevph+akvT2khZ9og/b9MIhknAnTHzE/ScEVMww0xvh4M5/DOldYVh6gf/thh4PE1h7H9sLszUn64beDKf4pMbKcW4196JS6C+P15V/WpH0wgD/iVD3BH6YacablUd2J+/8AjCvL0yXIG5th+X+oEOjuyaio3/5P+MNuI8Gqf0uXHlkRqe4j4qjjr6KtvUY+yeVq0z5mkhVYS1oBM6fqAY9sN8nx+mS4rozAjkOqAtj333t674likvyUW3sjK3DmW7DAxon0xZGhrBbmp6rLytDFdxq0wYPQEmdPuOKnhn8Km1g7DUVaAb7WP+kAxHyGM61/U0UkoftJSgIBHt+s4xo0+ce+GmfyRRj6nptPUWtvjKrlShD2IJse/r3w72idUw/J1OUyCQTEja/ebeoxvm8wGaNRUd4JAA25e/Ux98Lsiw1bkN0gEkn+2B1Pc/TFDRymXB05hilSpdfwyFHzmZ6SQB+uMrWwfuBsz4fq0ipN1IBVkJKn2PTr0Gx6g4c8P4j5dIKF5r/Ptfrh1TzVOpRSkzeYRDATBOmw3GogxJIubdLhfl/IeoU3ZrBUZQsgXhiTfY6SZw+L7RWDh1IWLXOm6wG9AAZ6el/l6Y1y9JHiVJ7SZiOkTaD6YqqNGkZFTLVHVl5CynSGgaJZCQZJAkwNvnxU4fkWZRl2Viv/AJjGbERYALECZkf4HRtLZRNN0hFkWRX0uu47aiT1+ImCBJkd/nixyq6Fs0e9oO4HtgRuFKxFQKGbrEtsN/kBNrm/oSeKcGV57RqM6gLbREr9em22Os2RjQUqLclV9/2B3j0nH2GuT4EropnoJ09/cknH2OBkjyvjHFAuXpqlBZqjQVUSyMlUakZCIkwtrN3O2JjQoDaxoOyhiQBMH4Tfabm0euKTJcJCspamXBamUa6lWEnmps0gXkg7HRG8YE4jQqVqlUVqQ0pCEoCzAF7mCT+KWIF79xvjHFqJ5Tasnszw9GrfhuLxe9i0aoHYXtf98arkIWSSNC6ybE80XgXJ6AGwkSRii4flPLoBCmrTT1M6DWAWYlQ7AECLrJNtMXgRg9Q00GpRUGim7MVCwSSUTmcSxYMRAmOhBOHfJJuhXbYiyOQ8wiVNQbhVhSbgCDBG5iwwtzuU8rSTcPJAIYRBPUgA9Niflijz2dUtyKU3D6QoAIsdhcQJNwPYYSvQWq82ViAACxAv+a5PT2G2H45b2ctAK1zEAfQYJybvstt97T1P7fbFZQyNOiiuiaSywzSWmApaxJESuqOrAgG2OvFeJ03pmVQXn4CrSo0QHVyCbkkmO0bR317dJBvdE5mM286WsRYwI9b9/wDjGivl3ANRXBAA5IAIHW5/bAVapJ/e33jc+uMx641VaLRk/djXLcOpOYpgsJFifpMfzfGdTJ6RGgj6Y75IKpBFTS3aCf1Fjhk2XuCZfrEb2/UTjPJtSNsEnHrZOkEHrjKsvfDWpDQoUKfn+s3wNX4a0T+4/wBsUU/kjLifmxfUXpik8E0bsT/afthFTplWggH+d8WXhbKyjwsEqQbEbx6emNv6fcrMfIqJ/j6wUH+lT9ZOFtCjLHcXxU+JeD88swUcqjfosYR5XKulQ9we2Kzi8rEictnXI06iyKQST6SBe/fHFHjCpVZtMqyldLc1mmBNu4PS/bprnMnUKsxIIHQfrEYTinKsSdtr9T/icZeVap9Fr0XHhh6ahCKpOksVQsx06liQptqEtt33OCOK8RYFQZ0gmxX07XPcfPbEr4VrBapM7An7MLCN774aV2vcz856T0tvjyuVY8+XZGTp2ZZzNCtlzEALaLEggiCB0BFpjf3ujfO8hW8fUA9/539sOKiLDCTt9tz8v8YQZTL+bUCLMySe25j9vrjdwzTToeLy6NOH1CrBoBAINwLx09u+GOSz5SqajjWSIGx7CRI3AkDtM9MY1MsVJnSYsbfvGOUDbWxRJFMa7DqvHCwK3VSROkXIgqRM9ov7Y6HNUyygArACybmxkGReRO4E4H8skWEnHc5dxfSfpbBoMdFRlc/BRwzgoRpglAdwDc36RI2+1FwStltRNkc9FD3AUGNUaVnTsT0EXIOIPIKBYggxe+G+WzbUogSBNyA0T1iMLKPwaOPkXTPQq2dLFQEACkgaOQm3MRclouY6WvgHUeYwBcwWjY3HMsW6GwO/XdDlvEwFxYiLAH6xN+v3wyp+Ig4HcXuL9PT6T64nTNKkvCr4Pxekaeku1Ir8QqHRc9gbFTeCOx6iB9ifo1fM2Ikf3R+ki5tPyx9jrFcSI4XnKugNTZWIiWUKGaCxBNgA3S5nmB7jGuTzJrF61SifLVS5LB1BJYLq1Xg7rq6gt/qnpU4NR8mpI8hip2bWOTSZChReAw03JncyIF4rmAmTFNao5uXSksSoQkAmbAlosDGoySRbF9snfzo8ZbBuJeKKWoFVK1pJ8xDpjUxZ9INlkkwQJkkkzbHFTya1IVTFMpCBedgBDGmS0QakAqLXA9MR+Wc6u9veMFik1SxPXboJMX6CcanxJdMsuqG2ZC62XVIBUOS1pBuxgf3Gx9OuAq3ElCjRdtRtcACSQZB6z1E4GzTPTLUiAGDQSL7dAwMFTvIsd74xLEkn7YK4/kFFDl+K03BkFVQUyxABaeUNdiASTqMbdzjDjPG1Zqi0bo5B1Mg1G3NBJLKC02m47YS16o6b7W/f9sZCpff7YMeKKdhoMov9capSLekX3j9cD0aoHb5/5wSiEiQNo6j5Y09oKPjSm23y/k4c5fzlAhSY7fa+AMqxLDXMLbr22+/0xXcMzChGhZgdsQ5F4a+BtbJio8uCwPrt3vfDbJikyhVv/wB2+MMzSZ6g1TE3sNiREes/YYwz3BmooKgcaSYEbnm0kxsB2+RjGbljGkrNC51G80GVsmgEkqB6wMOfDPianllmtqFMgmmSBzBQJCzve07XgG1pU8SVCpBZyBBLkFRPZYg7D4pHphfmGeuxqTqVSqlztPQfQbDFP0sp8b7MnNycfI0oo9L8V8cH9OteiKLIRzTpYywHL0a1wYjviUPiOkyqf6doBAaawMHrpXSGNtrmNpxNVC5QatQ0ki5MG/qdxbb0x0Wp5Z2Iedu3749B80mQwimXGazVB0OjUPRuU/Y3+eIHOUwjusmJtHzjDHK59qh02mJuQNt99zgauZJkC/thJPIOqOMhVCEMDeDP0+1p/wAYZDNKw5SSd4nf+QMIXoD29sfU9QECR88ZpcdvIm42M83nAoMi5ERMen/Pe+CvCPDSxaoJ20j1nf6CPrgjwd4FqZ9tdQlaIMFurdwtvqT9+nsOX8J0UpqlMaVTYWP+T9cUUPkeCp2eXZjhjTZSR67D+euOcrwOT1nqPfHqb8Bp6YJg7bnAdfhgpxpZdRtGwPTa84bSLJX2SGV8J6LhZ9TfA+Yyjqbj7dMXFPMuFAIA69/8+uFnG6JIt98NYHAlsvl1ZgIO/T07An9cN0o6ksFuI6R/D3GFvlkHYjB+VzOnc+vU/tb32xwqAxw4AxBEG0AH5z/vhhkaehxAB32Hp6/z2xt/VA/mnqL7fbDHJZxQR27xb64WiilQflUbTdY/9Nvt1x9hnk88kWMnH2JtFMz/2Q=="/>
          <p:cNvSpPr>
            <a:spLocks noChangeAspect="1" noChangeArrowheads="1"/>
          </p:cNvSpPr>
          <p:nvPr/>
        </p:nvSpPr>
        <p:spPr bwMode="auto">
          <a:xfrm>
            <a:off x="227013" y="-723900"/>
            <a:ext cx="2495550"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12" name="Picture 8" descr="http://t3.gstatic.com/images?q=tbn:ANd9GcRufA6kt6dxM768xo3_IPqRxs6_8ymB5Z6ky-U8jTxalCVgmrrWvw&amp;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212" y="4267200"/>
            <a:ext cx="3352800" cy="24570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516" name="Picture 12" descr="http://t1.gstatic.com/images?q=tbn:ANd9GcRNgXmOaC-MAU8d5h5Vkj7dYqj50Eq6uIUOUOdJwNHXa3mMgoaPB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 y="1326719"/>
            <a:ext cx="2581275" cy="38930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722563" y="3897868"/>
            <a:ext cx="1981200" cy="369332"/>
          </a:xfrm>
          <a:prstGeom prst="rect">
            <a:avLst/>
          </a:prstGeom>
          <a:noFill/>
        </p:spPr>
        <p:txBody>
          <a:bodyPr wrap="square" rtlCol="0">
            <a:spAutoFit/>
          </a:bodyPr>
          <a:lstStyle/>
          <a:p>
            <a:r>
              <a:rPr lang="en-US" dirty="0" err="1" smtClean="0"/>
              <a:t>Garvan</a:t>
            </a:r>
            <a:r>
              <a:rPr lang="en-US" dirty="0" smtClean="0"/>
              <a:t> Gardens</a:t>
            </a:r>
            <a:endParaRPr lang="en-US" dirty="0"/>
          </a:p>
        </p:txBody>
      </p:sp>
      <p:sp>
        <p:nvSpPr>
          <p:cNvPr id="10" name="TextBox 9"/>
          <p:cNvSpPr txBox="1"/>
          <p:nvPr/>
        </p:nvSpPr>
        <p:spPr>
          <a:xfrm>
            <a:off x="227013" y="5105400"/>
            <a:ext cx="1600199" cy="646331"/>
          </a:xfrm>
          <a:prstGeom prst="rect">
            <a:avLst/>
          </a:prstGeom>
          <a:noFill/>
        </p:spPr>
        <p:txBody>
          <a:bodyPr wrap="square" rtlCol="0">
            <a:spAutoFit/>
          </a:bodyPr>
          <a:lstStyle/>
          <a:p>
            <a:r>
              <a:rPr lang="en-US" dirty="0" smtClean="0"/>
              <a:t>Chapel by E. Faye Jones</a:t>
            </a:r>
            <a:endParaRPr lang="en-US" dirty="0"/>
          </a:p>
        </p:txBody>
      </p:sp>
      <p:sp>
        <p:nvSpPr>
          <p:cNvPr id="11" name="TextBox 10"/>
          <p:cNvSpPr txBox="1"/>
          <p:nvPr/>
        </p:nvSpPr>
        <p:spPr>
          <a:xfrm>
            <a:off x="5486400" y="3273254"/>
            <a:ext cx="2667000" cy="369332"/>
          </a:xfrm>
          <a:prstGeom prst="rect">
            <a:avLst/>
          </a:prstGeom>
          <a:noFill/>
        </p:spPr>
        <p:txBody>
          <a:bodyPr wrap="square" rtlCol="0">
            <a:spAutoFit/>
          </a:bodyPr>
          <a:lstStyle/>
          <a:p>
            <a:r>
              <a:rPr lang="en-US" dirty="0" smtClean="0"/>
              <a:t>Bathhouse Row</a:t>
            </a:r>
            <a:endParaRPr lang="en-US" dirty="0"/>
          </a:p>
        </p:txBody>
      </p:sp>
    </p:spTree>
    <p:extLst>
      <p:ext uri="{BB962C8B-B14F-4D97-AF65-F5344CB8AC3E}">
        <p14:creationId xmlns:p14="http://schemas.microsoft.com/office/powerpoint/2010/main" val="11706018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media.reliancenetwork.com/dyna_images/agents/141/97077/2006121591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73" y="228600"/>
            <a:ext cx="4572000" cy="42227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181600" y="184666"/>
            <a:ext cx="3810000" cy="3657600"/>
            <a:chOff x="5181600" y="184666"/>
            <a:chExt cx="3810000" cy="3657600"/>
          </a:xfrm>
        </p:grpSpPr>
        <p:pic>
          <p:nvPicPr>
            <p:cNvPr id="6" name="Picture 6" descr="http://img4.southernliving.com/i/2002/03/hot-springs/horse-race-m.jpg"/>
            <p:cNvPicPr>
              <a:picLocks noChangeAspect="1" noChangeArrowheads="1"/>
            </p:cNvPicPr>
            <p:nvPr/>
          </p:nvPicPr>
          <p:blipFill>
            <a:blip r:embed="rId3" cstate="print"/>
            <a:srcRect/>
            <a:stretch>
              <a:fillRect/>
            </a:stretch>
          </p:blipFill>
          <p:spPr bwMode="auto">
            <a:xfrm>
              <a:off x="5257800" y="184666"/>
              <a:ext cx="3657600" cy="3657600"/>
            </a:xfrm>
            <a:prstGeom prst="rect">
              <a:avLst/>
            </a:prstGeom>
            <a:ln>
              <a:noFill/>
            </a:ln>
            <a:effectLst>
              <a:softEdge rad="112500"/>
            </a:effectLst>
          </p:spPr>
        </p:pic>
        <p:sp>
          <p:nvSpPr>
            <p:cNvPr id="7" name="TextBox 6"/>
            <p:cNvSpPr txBox="1"/>
            <p:nvPr/>
          </p:nvSpPr>
          <p:spPr>
            <a:xfrm>
              <a:off x="5181600" y="291584"/>
              <a:ext cx="3810000" cy="369332"/>
            </a:xfrm>
            <a:prstGeom prst="rect">
              <a:avLst/>
            </a:prstGeom>
            <a:noFill/>
          </p:spPr>
          <p:txBody>
            <a:bodyPr wrap="square" rtlCol="0">
              <a:spAutoFit/>
            </a:bodyPr>
            <a:lstStyle/>
            <a:p>
              <a:pPr algn="ctr"/>
              <a:r>
                <a:rPr lang="en-US" dirty="0" smtClean="0">
                  <a:latin typeface="+mn-lt"/>
                </a:rPr>
                <a:t>Oaklawn Racetrack in Hot Springs</a:t>
              </a:r>
              <a:endParaRPr lang="en-US" dirty="0">
                <a:latin typeface="+mn-lt"/>
              </a:endParaRPr>
            </a:p>
          </p:txBody>
        </p:sp>
      </p:grpSp>
      <p:grpSp>
        <p:nvGrpSpPr>
          <p:cNvPr id="8" name="Group 7"/>
          <p:cNvGrpSpPr/>
          <p:nvPr/>
        </p:nvGrpSpPr>
        <p:grpSpPr>
          <a:xfrm>
            <a:off x="2552700" y="3657600"/>
            <a:ext cx="5715000" cy="3256222"/>
            <a:chOff x="2552700" y="3657600"/>
            <a:chExt cx="5715000" cy="3256222"/>
          </a:xfrm>
        </p:grpSpPr>
        <p:pic>
          <p:nvPicPr>
            <p:cNvPr id="4" name="Picture 4" descr="http://www.midamericamuseum.org/img/coversho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00" y="3657600"/>
              <a:ext cx="5715000" cy="32562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52800" y="6389132"/>
              <a:ext cx="4267200" cy="369332"/>
            </a:xfrm>
            <a:prstGeom prst="rect">
              <a:avLst/>
            </a:prstGeom>
            <a:noFill/>
          </p:spPr>
          <p:txBody>
            <a:bodyPr wrap="square" rtlCol="0">
              <a:spAutoFit/>
            </a:bodyPr>
            <a:lstStyle/>
            <a:p>
              <a:r>
                <a:rPr lang="en-US" b="1" dirty="0" smtClean="0">
                  <a:solidFill>
                    <a:schemeClr val="bg1"/>
                  </a:solidFill>
                </a:rPr>
                <a:t>Mid-America Science Museum</a:t>
              </a:r>
              <a:endParaRPr lang="en-US" b="1" dirty="0">
                <a:solidFill>
                  <a:schemeClr val="bg1"/>
                </a:solidFill>
              </a:endParaRPr>
            </a:p>
          </p:txBody>
        </p:sp>
      </p:grpSp>
    </p:spTree>
    <p:extLst>
      <p:ext uri="{BB962C8B-B14F-4D97-AF65-F5344CB8AC3E}">
        <p14:creationId xmlns:p14="http://schemas.microsoft.com/office/powerpoint/2010/main" val="20463350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28600"/>
            <a:ext cx="8229600" cy="1143000"/>
          </a:xfrm>
        </p:spPr>
        <p:txBody>
          <a:bodyPr/>
          <a:lstStyle/>
          <a:p>
            <a:r>
              <a:rPr lang="en-US" dirty="0" smtClean="0"/>
              <a:t>Mountain Valley Spring Water</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971800"/>
            <a:ext cx="5105400" cy="35718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96823">
            <a:off x="709973" y="1876424"/>
            <a:ext cx="2867025" cy="2190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114800" y="1676400"/>
            <a:ext cx="3810000" cy="1200329"/>
          </a:xfrm>
          <a:prstGeom prst="rect">
            <a:avLst/>
          </a:prstGeom>
          <a:noFill/>
        </p:spPr>
        <p:txBody>
          <a:bodyPr wrap="square" rtlCol="0">
            <a:spAutoFit/>
          </a:bodyPr>
          <a:lstStyle/>
          <a:p>
            <a:pPr marL="285750" indent="-285750">
              <a:buFont typeface="Arial" pitchFamily="34" charset="0"/>
              <a:buChar char="•"/>
            </a:pPr>
            <a:r>
              <a:rPr lang="en-US" dirty="0" smtClean="0"/>
              <a:t>Pristine</a:t>
            </a:r>
          </a:p>
          <a:p>
            <a:pPr marL="285750" indent="-285750">
              <a:buFont typeface="Arial" pitchFamily="34" charset="0"/>
              <a:buChar char="•"/>
            </a:pPr>
            <a:r>
              <a:rPr lang="en-US" dirty="0" smtClean="0"/>
              <a:t>Naturally high pH</a:t>
            </a:r>
          </a:p>
          <a:p>
            <a:pPr marL="285750" indent="-285750">
              <a:buFont typeface="Arial" pitchFamily="34" charset="0"/>
              <a:buChar char="•"/>
            </a:pPr>
            <a:r>
              <a:rPr lang="en-US" dirty="0" smtClean="0"/>
              <a:t>Minerals: calcium carbonate, iron &amp; manganese</a:t>
            </a:r>
            <a:endParaRPr lang="en-US" dirty="0"/>
          </a:p>
        </p:txBody>
      </p:sp>
    </p:spTree>
    <p:extLst>
      <p:ext uri="{BB962C8B-B14F-4D97-AF65-F5344CB8AC3E}">
        <p14:creationId xmlns:p14="http://schemas.microsoft.com/office/powerpoint/2010/main" val="3697022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t1.gstatic.com/images?q=tbn:ANd9GcScUvQXgN2k_SzIPSUkxe3SrROfw32Vz4NEq7Mbkzdt63s35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1999"/>
            <a:ext cx="2895600" cy="33689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4267200"/>
            <a:ext cx="3124200" cy="954107"/>
          </a:xfrm>
          <a:prstGeom prst="rect">
            <a:avLst/>
          </a:prstGeom>
          <a:noFill/>
        </p:spPr>
        <p:txBody>
          <a:bodyPr wrap="square" rtlCol="0">
            <a:spAutoFit/>
          </a:bodyPr>
          <a:lstStyle/>
          <a:p>
            <a:r>
              <a:rPr lang="en-US" sz="2000" dirty="0" smtClean="0"/>
              <a:t>Billy Bob Thornton </a:t>
            </a:r>
            <a:r>
              <a:rPr lang="en-US" sz="1600" dirty="0" smtClean="0"/>
              <a:t>(1955 - )</a:t>
            </a:r>
            <a:endParaRPr lang="en-US" sz="2000" dirty="0" smtClean="0"/>
          </a:p>
          <a:p>
            <a:pPr marL="285750" indent="-285750">
              <a:buFont typeface="Arial" pitchFamily="34" charset="0"/>
              <a:buChar char="•"/>
            </a:pPr>
            <a:r>
              <a:rPr lang="en-US" dirty="0" smtClean="0"/>
              <a:t>Academy Award Winner</a:t>
            </a:r>
            <a:r>
              <a:rPr lang="en-US" sz="1600" dirty="0" smtClean="0"/>
              <a:t> </a:t>
            </a:r>
          </a:p>
          <a:p>
            <a:pPr marL="285750" indent="-285750">
              <a:buFont typeface="Arial" pitchFamily="34" charset="0"/>
              <a:buChar char="•"/>
            </a:pPr>
            <a:r>
              <a:rPr lang="en-US" dirty="0" smtClean="0"/>
              <a:t>Hot Springs</a:t>
            </a:r>
            <a:endParaRPr lang="en-US" dirty="0"/>
          </a:p>
        </p:txBody>
      </p:sp>
      <p:pic>
        <p:nvPicPr>
          <p:cNvPr id="25604" name="Picture 4" descr="http://www.movieactors.com/photos/shane19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200400"/>
            <a:ext cx="3992612" cy="29726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15164" y="1969404"/>
            <a:ext cx="3505200" cy="954107"/>
          </a:xfrm>
          <a:prstGeom prst="rect">
            <a:avLst/>
          </a:prstGeom>
          <a:noFill/>
        </p:spPr>
        <p:txBody>
          <a:bodyPr wrap="square" rtlCol="0">
            <a:spAutoFit/>
          </a:bodyPr>
          <a:lstStyle/>
          <a:p>
            <a:r>
              <a:rPr lang="en-US" sz="2400" dirty="0" smtClean="0"/>
              <a:t>Alan Ladd </a:t>
            </a:r>
            <a:r>
              <a:rPr lang="en-US" sz="1600" dirty="0" smtClean="0"/>
              <a:t>(1913 – 1964)</a:t>
            </a:r>
          </a:p>
          <a:p>
            <a:pPr marL="285750" indent="-285750">
              <a:buFont typeface="Arial" pitchFamily="34" charset="0"/>
              <a:buChar char="•"/>
            </a:pPr>
            <a:r>
              <a:rPr lang="en-US" sz="1600" dirty="0" smtClean="0"/>
              <a:t>Star on Hollywood Walk of Fame</a:t>
            </a:r>
          </a:p>
          <a:p>
            <a:endParaRPr lang="en-US" sz="1600" dirty="0"/>
          </a:p>
        </p:txBody>
      </p:sp>
    </p:spTree>
    <p:extLst>
      <p:ext uri="{BB962C8B-B14F-4D97-AF65-F5344CB8AC3E}">
        <p14:creationId xmlns:p14="http://schemas.microsoft.com/office/powerpoint/2010/main" val="514130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l.yimg.com/g/images/spaceball.gif"/>
          <p:cNvPicPr>
            <a:picLocks noChangeAspect="1" noChangeArrowheads="1"/>
          </p:cNvPicPr>
          <p:nvPr/>
        </p:nvPicPr>
        <p:blipFill>
          <a:blip r:embed="rId2"/>
          <a:srcRect/>
          <a:stretch>
            <a:fillRect/>
          </a:stretch>
        </p:blipFill>
        <p:spPr bwMode="auto">
          <a:xfrm>
            <a:off x="4140200" y="-1722438"/>
            <a:ext cx="4762500" cy="3562351"/>
          </a:xfrm>
          <a:prstGeom prst="rect">
            <a:avLst/>
          </a:prstGeom>
          <a:noFill/>
          <a:ln w="9525">
            <a:noFill/>
            <a:miter lim="800000"/>
            <a:headEnd/>
            <a:tailEnd/>
          </a:ln>
        </p:spPr>
      </p:pic>
      <p:pic>
        <p:nvPicPr>
          <p:cNvPr id="20483" name="Picture 4" descr="http://l.yimg.com/g/images/spaceball.gif"/>
          <p:cNvPicPr>
            <a:picLocks noChangeAspect="1" noChangeArrowheads="1"/>
          </p:cNvPicPr>
          <p:nvPr/>
        </p:nvPicPr>
        <p:blipFill>
          <a:blip r:embed="rId2"/>
          <a:srcRect/>
          <a:stretch>
            <a:fillRect/>
          </a:stretch>
        </p:blipFill>
        <p:spPr bwMode="auto">
          <a:xfrm>
            <a:off x="4140200" y="-1722438"/>
            <a:ext cx="4762500" cy="3562351"/>
          </a:xfrm>
          <a:prstGeom prst="rect">
            <a:avLst/>
          </a:prstGeom>
          <a:noFill/>
          <a:ln w="9525">
            <a:noFill/>
            <a:miter lim="800000"/>
            <a:headEnd/>
            <a:tailEnd/>
          </a:ln>
        </p:spPr>
      </p:pic>
      <p:pic>
        <p:nvPicPr>
          <p:cNvPr id="20484" name="Picture 6" descr="http://l.yimg.com/g/images/spaceball.gif"/>
          <p:cNvPicPr>
            <a:picLocks noChangeAspect="1" noChangeArrowheads="1"/>
          </p:cNvPicPr>
          <p:nvPr/>
        </p:nvPicPr>
        <p:blipFill>
          <a:blip r:embed="rId2"/>
          <a:srcRect/>
          <a:stretch>
            <a:fillRect/>
          </a:stretch>
        </p:blipFill>
        <p:spPr bwMode="auto">
          <a:xfrm>
            <a:off x="4140200" y="-1722438"/>
            <a:ext cx="4762500" cy="3562351"/>
          </a:xfrm>
          <a:prstGeom prst="rect">
            <a:avLst/>
          </a:prstGeom>
          <a:noFill/>
          <a:ln w="9525">
            <a:noFill/>
            <a:miter lim="800000"/>
            <a:headEnd/>
            <a:tailEnd/>
          </a:ln>
        </p:spPr>
      </p:pic>
      <p:grpSp>
        <p:nvGrpSpPr>
          <p:cNvPr id="20486" name="Group 9"/>
          <p:cNvGrpSpPr>
            <a:grpSpLocks/>
          </p:cNvGrpSpPr>
          <p:nvPr/>
        </p:nvGrpSpPr>
        <p:grpSpPr bwMode="auto">
          <a:xfrm>
            <a:off x="2743200" y="0"/>
            <a:ext cx="3429000" cy="3962400"/>
            <a:chOff x="4648200" y="2819400"/>
            <a:chExt cx="3429000" cy="3722132"/>
          </a:xfrm>
        </p:grpSpPr>
        <p:pic>
          <p:nvPicPr>
            <p:cNvPr id="20490" name="Picture 4" descr="DeGray Lake Resort State Park"/>
            <p:cNvPicPr>
              <a:picLocks noChangeAspect="1" noChangeArrowheads="1"/>
            </p:cNvPicPr>
            <p:nvPr/>
          </p:nvPicPr>
          <p:blipFill>
            <a:blip r:embed="rId3" cstate="print"/>
            <a:srcRect/>
            <a:stretch>
              <a:fillRect/>
            </a:stretch>
          </p:blipFill>
          <p:spPr bwMode="auto">
            <a:xfrm>
              <a:off x="4648200" y="2819400"/>
              <a:ext cx="3333750" cy="3333750"/>
            </a:xfrm>
            <a:prstGeom prst="rect">
              <a:avLst/>
            </a:prstGeom>
            <a:ln>
              <a:noFill/>
            </a:ln>
            <a:effectLst>
              <a:softEdge rad="112500"/>
            </a:effectLst>
          </p:spPr>
        </p:pic>
        <p:sp>
          <p:nvSpPr>
            <p:cNvPr id="20491" name="TextBox 11"/>
            <p:cNvSpPr txBox="1">
              <a:spLocks noChangeArrowheads="1"/>
            </p:cNvSpPr>
            <p:nvPr/>
          </p:nvSpPr>
          <p:spPr bwMode="auto">
            <a:xfrm>
              <a:off x="4876800" y="6172200"/>
              <a:ext cx="3200400" cy="369332"/>
            </a:xfrm>
            <a:prstGeom prst="rect">
              <a:avLst/>
            </a:prstGeom>
            <a:noFill/>
            <a:ln w="9525">
              <a:noFill/>
              <a:miter lim="800000"/>
              <a:headEnd/>
              <a:tailEnd/>
            </a:ln>
          </p:spPr>
          <p:txBody>
            <a:bodyPr wrap="square">
              <a:spAutoFit/>
            </a:bodyPr>
            <a:lstStyle/>
            <a:p>
              <a:r>
                <a:rPr lang="en-US" dirty="0" err="1">
                  <a:latin typeface="+mn-lt"/>
                </a:rPr>
                <a:t>DeGray</a:t>
              </a:r>
              <a:r>
                <a:rPr lang="en-US" dirty="0">
                  <a:latin typeface="+mn-lt"/>
                </a:rPr>
                <a:t> Lake Resort State Park </a:t>
              </a:r>
            </a:p>
          </p:txBody>
        </p:sp>
      </p:grpSp>
      <p:grpSp>
        <p:nvGrpSpPr>
          <p:cNvPr id="20487" name="Group 13"/>
          <p:cNvGrpSpPr>
            <a:grpSpLocks/>
          </p:cNvGrpSpPr>
          <p:nvPr/>
        </p:nvGrpSpPr>
        <p:grpSpPr bwMode="auto">
          <a:xfrm rot="505261">
            <a:off x="5843625" y="2569095"/>
            <a:ext cx="3138889" cy="4256236"/>
            <a:chOff x="5257800" y="1600200"/>
            <a:chExt cx="3048000" cy="4038601"/>
          </a:xfrm>
        </p:grpSpPr>
        <p:pic>
          <p:nvPicPr>
            <p:cNvPr id="20488" name="Picture 12" descr="http://www.bbonline.com/ar/lookoutpoint/pix1.jpg"/>
            <p:cNvPicPr>
              <a:picLocks noChangeAspect="1" noChangeArrowheads="1"/>
            </p:cNvPicPr>
            <p:nvPr/>
          </p:nvPicPr>
          <p:blipFill>
            <a:blip r:embed="rId4" cstate="print"/>
            <a:srcRect/>
            <a:stretch>
              <a:fillRect/>
            </a:stretch>
          </p:blipFill>
          <p:spPr bwMode="auto">
            <a:xfrm>
              <a:off x="5257800" y="2209800"/>
              <a:ext cx="3048000" cy="3429001"/>
            </a:xfrm>
            <a:prstGeom prst="rect">
              <a:avLst/>
            </a:prstGeom>
            <a:ln>
              <a:noFill/>
            </a:ln>
            <a:effectLst>
              <a:softEdge rad="112500"/>
            </a:effectLst>
          </p:spPr>
        </p:pic>
        <p:sp>
          <p:nvSpPr>
            <p:cNvPr id="20489" name="TextBox 12"/>
            <p:cNvSpPr txBox="1">
              <a:spLocks noChangeArrowheads="1"/>
            </p:cNvSpPr>
            <p:nvPr/>
          </p:nvSpPr>
          <p:spPr bwMode="auto">
            <a:xfrm>
              <a:off x="5257800" y="1600200"/>
              <a:ext cx="3048000" cy="646331"/>
            </a:xfrm>
            <a:prstGeom prst="rect">
              <a:avLst/>
            </a:prstGeom>
            <a:noFill/>
            <a:ln w="9525">
              <a:noFill/>
              <a:miter lim="800000"/>
              <a:headEnd/>
              <a:tailEnd/>
            </a:ln>
          </p:spPr>
          <p:txBody>
            <a:bodyPr>
              <a:spAutoFit/>
            </a:bodyPr>
            <a:lstStyle/>
            <a:p>
              <a:pPr algn="ctr"/>
              <a:r>
                <a:rPr lang="en-US" dirty="0">
                  <a:latin typeface="+mn-lt"/>
                </a:rPr>
                <a:t>Lookout Point  Lakeside Inn Hot Springs, AR</a:t>
              </a:r>
            </a:p>
          </p:txBody>
        </p:sp>
      </p:grpSp>
      <p:grpSp>
        <p:nvGrpSpPr>
          <p:cNvPr id="15" name="Group 14"/>
          <p:cNvGrpSpPr/>
          <p:nvPr/>
        </p:nvGrpSpPr>
        <p:grpSpPr>
          <a:xfrm rot="21329603">
            <a:off x="-11259" y="2555777"/>
            <a:ext cx="3152342" cy="4184846"/>
            <a:chOff x="0" y="2743200"/>
            <a:chExt cx="2743200" cy="3950732"/>
          </a:xfrm>
        </p:grpSpPr>
        <p:sp>
          <p:nvSpPr>
            <p:cNvPr id="13" name="TextBox 12"/>
            <p:cNvSpPr txBox="1"/>
            <p:nvPr/>
          </p:nvSpPr>
          <p:spPr>
            <a:xfrm>
              <a:off x="457200" y="6324600"/>
              <a:ext cx="1981200" cy="369332"/>
            </a:xfrm>
            <a:prstGeom prst="rect">
              <a:avLst/>
            </a:prstGeom>
            <a:noFill/>
          </p:spPr>
          <p:txBody>
            <a:bodyPr wrap="square" rtlCol="0">
              <a:spAutoFit/>
            </a:bodyPr>
            <a:lstStyle/>
            <a:p>
              <a:r>
                <a:rPr lang="en-US" dirty="0" err="1" smtClean="0">
                  <a:latin typeface="+mn-lt"/>
                </a:rPr>
                <a:t>Garvan</a:t>
              </a:r>
              <a:r>
                <a:rPr lang="en-US" dirty="0" smtClean="0">
                  <a:latin typeface="+mn-lt"/>
                </a:rPr>
                <a:t> Gardens</a:t>
              </a:r>
              <a:endParaRPr lang="en-US" dirty="0">
                <a:latin typeface="+mn-lt"/>
              </a:endParaRPr>
            </a:p>
          </p:txBody>
        </p:sp>
        <p:pic>
          <p:nvPicPr>
            <p:cNvPr id="34820" name="Picture 4" descr="http://1.bp.blogspot.com/_a_sF4MGYKwo/SeaoAH8wYeI/AAAAAAAAAHk/RPGEsrDHS_0/s320/GarvanGardensCascade090309.JPG">
              <a:hlinkClick r:id="rId5"/>
            </p:cNvPr>
            <p:cNvPicPr>
              <a:picLocks noChangeAspect="1" noChangeArrowheads="1"/>
            </p:cNvPicPr>
            <p:nvPr/>
          </p:nvPicPr>
          <p:blipFill>
            <a:blip r:embed="rId6" cstate="print"/>
            <a:srcRect/>
            <a:stretch>
              <a:fillRect/>
            </a:stretch>
          </p:blipFill>
          <p:spPr bwMode="auto">
            <a:xfrm>
              <a:off x="0" y="2743200"/>
              <a:ext cx="2743200" cy="3657601"/>
            </a:xfrm>
            <a:prstGeom prst="rect">
              <a:avLst/>
            </a:prstGeom>
            <a:ln>
              <a:noFill/>
            </a:ln>
            <a:effectLst>
              <a:softEdge rad="112500"/>
            </a:effectLst>
          </p:spPr>
        </p:pic>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9" name="Group 8"/>
          <p:cNvGrpSpPr>
            <a:grpSpLocks/>
          </p:cNvGrpSpPr>
          <p:nvPr/>
        </p:nvGrpSpPr>
        <p:grpSpPr bwMode="auto">
          <a:xfrm>
            <a:off x="4267200" y="3352800"/>
            <a:ext cx="4648200" cy="3098800"/>
            <a:chOff x="762000" y="381000"/>
            <a:chExt cx="4648200" cy="3098800"/>
          </a:xfrm>
        </p:grpSpPr>
        <p:pic>
          <p:nvPicPr>
            <p:cNvPr id="19460" name="Picture 10" descr="http://www.biosurvey.ou.edu/Biodiversity_Web_Site/BD_Site/Ouachita%20River%20(Dan%20&amp;%20Adam).jpg"/>
            <p:cNvPicPr>
              <a:picLocks noChangeAspect="1" noChangeArrowheads="1"/>
            </p:cNvPicPr>
            <p:nvPr/>
          </p:nvPicPr>
          <p:blipFill>
            <a:blip r:embed="rId3" cstate="print"/>
            <a:srcRect/>
            <a:stretch>
              <a:fillRect/>
            </a:stretch>
          </p:blipFill>
          <p:spPr bwMode="auto">
            <a:xfrm>
              <a:off x="762000" y="381000"/>
              <a:ext cx="4648200" cy="3098800"/>
            </a:xfrm>
            <a:prstGeom prst="rect">
              <a:avLst/>
            </a:prstGeom>
            <a:ln>
              <a:noFill/>
            </a:ln>
            <a:effectLst>
              <a:softEdge rad="112500"/>
            </a:effectLst>
          </p:spPr>
        </p:pic>
        <p:sp>
          <p:nvSpPr>
            <p:cNvPr id="19461" name="TextBox 10"/>
            <p:cNvSpPr txBox="1">
              <a:spLocks noChangeArrowheads="1"/>
            </p:cNvSpPr>
            <p:nvPr/>
          </p:nvSpPr>
          <p:spPr bwMode="auto">
            <a:xfrm>
              <a:off x="1066800" y="515216"/>
              <a:ext cx="2438400" cy="461665"/>
            </a:xfrm>
            <a:prstGeom prst="rect">
              <a:avLst/>
            </a:prstGeom>
            <a:noFill/>
            <a:ln w="9525">
              <a:noFill/>
              <a:miter lim="800000"/>
              <a:headEnd/>
              <a:tailEnd/>
            </a:ln>
          </p:spPr>
          <p:txBody>
            <a:bodyPr wrap="square">
              <a:spAutoFit/>
            </a:bodyPr>
            <a:lstStyle/>
            <a:p>
              <a:r>
                <a:rPr lang="en-US" sz="2400" b="1" dirty="0">
                  <a:latin typeface="+mn-lt"/>
                </a:rPr>
                <a:t>Ouachita River</a:t>
              </a:r>
            </a:p>
          </p:txBody>
        </p:sp>
      </p:grpSp>
      <p:grpSp>
        <p:nvGrpSpPr>
          <p:cNvPr id="10" name="Group 9"/>
          <p:cNvGrpSpPr/>
          <p:nvPr/>
        </p:nvGrpSpPr>
        <p:grpSpPr>
          <a:xfrm>
            <a:off x="468745" y="1371600"/>
            <a:ext cx="3048000" cy="4975086"/>
            <a:chOff x="533400" y="228600"/>
            <a:chExt cx="3048000" cy="4975086"/>
          </a:xfrm>
        </p:grpSpPr>
        <p:pic>
          <p:nvPicPr>
            <p:cNvPr id="36866" name="Picture 2" descr="http://www.arkansas.com/images/photos/large/Juanitas%20Arkadelphia03_l.jpg"/>
            <p:cNvPicPr>
              <a:picLocks noChangeAspect="1" noChangeArrowheads="1"/>
            </p:cNvPicPr>
            <p:nvPr/>
          </p:nvPicPr>
          <p:blipFill>
            <a:blip r:embed="rId4" cstate="print"/>
            <a:srcRect/>
            <a:stretch>
              <a:fillRect/>
            </a:stretch>
          </p:blipFill>
          <p:spPr bwMode="auto">
            <a:xfrm>
              <a:off x="609600" y="228600"/>
              <a:ext cx="2857500" cy="4286250"/>
            </a:xfrm>
            <a:prstGeom prst="rect">
              <a:avLst/>
            </a:prstGeom>
            <a:ln>
              <a:noFill/>
            </a:ln>
            <a:effectLst>
              <a:softEdge rad="112500"/>
            </a:effectLst>
          </p:spPr>
        </p:pic>
        <p:sp>
          <p:nvSpPr>
            <p:cNvPr id="9" name="TextBox 8"/>
            <p:cNvSpPr txBox="1"/>
            <p:nvPr/>
          </p:nvSpPr>
          <p:spPr>
            <a:xfrm>
              <a:off x="533400" y="4495800"/>
              <a:ext cx="3048000" cy="707886"/>
            </a:xfrm>
            <a:prstGeom prst="rect">
              <a:avLst/>
            </a:prstGeom>
            <a:noFill/>
          </p:spPr>
          <p:txBody>
            <a:bodyPr wrap="square" rtlCol="0">
              <a:spAutoFit/>
            </a:bodyPr>
            <a:lstStyle/>
            <a:p>
              <a:pPr algn="ctr"/>
              <a:r>
                <a:rPr lang="en-US" sz="2000" dirty="0" smtClean="0">
                  <a:latin typeface="+mn-lt"/>
                </a:rPr>
                <a:t>Juanita’s Candy Kitchen in Arkadelphia </a:t>
              </a:r>
              <a:endParaRPr lang="en-US" sz="2000" dirty="0">
                <a:latin typeface="+mn-lt"/>
              </a:endParaRPr>
            </a:p>
          </p:txBody>
        </p:sp>
      </p:grpSp>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3" y="228600"/>
            <a:ext cx="8905875"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7964" y="1868055"/>
            <a:ext cx="347662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667000" y="3886200"/>
            <a:ext cx="2590800" cy="1860550"/>
          </a:xfrm>
          <a:prstGeom prst="rect">
            <a:avLst/>
          </a:prstGeom>
          <a:noFill/>
          <a:ln w="9525">
            <a:noFill/>
            <a:miter lim="800000"/>
            <a:headEnd/>
            <a:tailEnd/>
          </a:ln>
        </p:spPr>
      </p:pic>
      <p:sp>
        <p:nvSpPr>
          <p:cNvPr id="21507" name="Title 1"/>
          <p:cNvSpPr>
            <a:spLocks noGrp="1"/>
          </p:cNvSpPr>
          <p:nvPr>
            <p:ph type="title"/>
          </p:nvPr>
        </p:nvSpPr>
        <p:spPr/>
        <p:txBody>
          <a:bodyPr/>
          <a:lstStyle/>
          <a:p>
            <a:r>
              <a:rPr lang="en-US" dirty="0" smtClean="0"/>
              <a:t>Gulf Coastal Plain</a:t>
            </a:r>
          </a:p>
        </p:txBody>
      </p:sp>
      <p:pic>
        <p:nvPicPr>
          <p:cNvPr id="4" name="Picture 2" descr="Natural Divisions of Arkansas Map"/>
          <p:cNvPicPr>
            <a:picLocks noGrp="1" noChangeAspect="1" noChangeArrowheads="1"/>
          </p:cNvPicPr>
          <p:nvPr>
            <p:ph idx="1"/>
          </p:nvPr>
        </p:nvPicPr>
        <p:blipFill>
          <a:blip r:embed="rId3" cstate="print"/>
          <a:srcRect/>
          <a:stretch>
            <a:fillRect/>
          </a:stretch>
        </p:blipFill>
        <p:spPr>
          <a:xfrm>
            <a:off x="2438400" y="1905000"/>
            <a:ext cx="4572000" cy="3851910"/>
          </a:xfrm>
          <a:prstGeom prst="roundRect">
            <a:avLst>
              <a:gd name="adj" fmla="val 8594"/>
            </a:avLst>
          </a:prstGeom>
          <a:solidFill>
            <a:srgbClr val="FFFFFF">
              <a:shade val="85000"/>
            </a:srgbClr>
          </a:solidFill>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p:cTn id="7" dur="500" fill="hold"/>
                                        <p:tgtEl>
                                          <p:spTgt spid="21507"/>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1507"/>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1507"/>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1507"/>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lide(fromBottom)">
                                      <p:cBhvr>
                                        <p:cTn id="15" dur="500"/>
                                        <p:tgtEl>
                                          <p:spTgt spid="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1508"/>
                                        </p:tgtEl>
                                        <p:attrNameLst>
                                          <p:attrName>style.visibility</p:attrName>
                                        </p:attrNameLst>
                                      </p:cBhvr>
                                      <p:to>
                                        <p:strVal val="visible"/>
                                      </p:to>
                                    </p:set>
                                    <p:animEffect transition="in" filter="fade">
                                      <p:cBhvr>
                                        <p:cTn id="19" dur="1000"/>
                                        <p:tgtEl>
                                          <p:spTgt spid="21508"/>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2000"/>
                                        <p:tgtEl>
                                          <p:spTgt spid="4"/>
                                        </p:tgtEl>
                                      </p:cBhvr>
                                    </p:animEffect>
                                    <p:set>
                                      <p:cBhvr>
                                        <p:cTn id="23" dur="1" fill="hold">
                                          <p:stCondLst>
                                            <p:cond delay="1999"/>
                                          </p:stCondLst>
                                        </p:cTn>
                                        <p:tgtEl>
                                          <p:spTgt spid="4"/>
                                        </p:tgtEl>
                                        <p:attrNameLst>
                                          <p:attrName>style.visibility</p:attrName>
                                        </p:attrNameLst>
                                      </p:cBhvr>
                                      <p:to>
                                        <p:strVal val="hidden"/>
                                      </p:to>
                                    </p:set>
                                  </p:childTnLst>
                                </p:cTn>
                              </p:par>
                            </p:childTnLst>
                          </p:cTn>
                        </p:par>
                        <p:par>
                          <p:cTn id="24" fill="hold">
                            <p:stCondLst>
                              <p:cond delay="3500"/>
                            </p:stCondLst>
                            <p:childTnLst>
                              <p:par>
                                <p:cTn id="25" presetID="6" presetClass="emph" presetSubtype="0" fill="hold" nodeType="afterEffect">
                                  <p:stCondLst>
                                    <p:cond delay="0"/>
                                  </p:stCondLst>
                                  <p:childTnLst>
                                    <p:animScale>
                                      <p:cBhvr>
                                        <p:cTn id="26" dur="2000" fill="hold"/>
                                        <p:tgtEl>
                                          <p:spTgt spid="2150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dirty="0" smtClean="0"/>
              <a:t>Six Geographic Regions</a:t>
            </a:r>
          </a:p>
        </p:txBody>
      </p:sp>
      <p:pic>
        <p:nvPicPr>
          <p:cNvPr id="4" name="Picture 2" descr="Natural Divisions of Arkansas Map"/>
          <p:cNvPicPr>
            <a:picLocks noChangeAspect="1" noChangeArrowheads="1"/>
          </p:cNvPicPr>
          <p:nvPr/>
        </p:nvPicPr>
        <p:blipFill>
          <a:blip r:embed="rId3" cstate="print"/>
          <a:srcRect/>
          <a:stretch>
            <a:fillRect/>
          </a:stretch>
        </p:blipFill>
        <p:spPr bwMode="auto">
          <a:xfrm>
            <a:off x="1828800" y="1371600"/>
            <a:ext cx="5618162" cy="47339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iterate type="lt">
                                    <p:tmPct val="10000"/>
                                  </p:iterate>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12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12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3"/>
          <p:cNvGrpSpPr>
            <a:grpSpLocks/>
          </p:cNvGrpSpPr>
          <p:nvPr/>
        </p:nvGrpSpPr>
        <p:grpSpPr bwMode="auto">
          <a:xfrm>
            <a:off x="609600" y="457200"/>
            <a:ext cx="5257800" cy="3905813"/>
            <a:chOff x="609600" y="457200"/>
            <a:chExt cx="5257800" cy="3905253"/>
          </a:xfrm>
        </p:grpSpPr>
        <p:pic>
          <p:nvPicPr>
            <p:cNvPr id="22534" name="Picture 2" descr="http://www.arkansas.com/images/photos/large/fishing%20in%20Crossett020197_l.jpg"/>
            <p:cNvPicPr>
              <a:picLocks noChangeAspect="1" noChangeArrowheads="1"/>
            </p:cNvPicPr>
            <p:nvPr/>
          </p:nvPicPr>
          <p:blipFill>
            <a:blip r:embed="rId2" cstate="print"/>
            <a:srcRect/>
            <a:stretch>
              <a:fillRect/>
            </a:stretch>
          </p:blipFill>
          <p:spPr bwMode="auto">
            <a:xfrm>
              <a:off x="609600" y="457200"/>
              <a:ext cx="5257800" cy="3505200"/>
            </a:xfrm>
            <a:prstGeom prst="rect">
              <a:avLst/>
            </a:prstGeom>
            <a:ln>
              <a:noFill/>
            </a:ln>
            <a:effectLst>
              <a:softEdge rad="112500"/>
            </a:effectLst>
          </p:spPr>
        </p:pic>
        <p:sp>
          <p:nvSpPr>
            <p:cNvPr id="22535" name="TextBox 2"/>
            <p:cNvSpPr txBox="1">
              <a:spLocks noChangeArrowheads="1"/>
            </p:cNvSpPr>
            <p:nvPr/>
          </p:nvSpPr>
          <p:spPr bwMode="auto">
            <a:xfrm>
              <a:off x="1676400" y="3962400"/>
              <a:ext cx="2514600" cy="400053"/>
            </a:xfrm>
            <a:prstGeom prst="rect">
              <a:avLst/>
            </a:prstGeom>
            <a:noFill/>
            <a:ln w="9525">
              <a:noFill/>
              <a:miter lim="800000"/>
              <a:headEnd/>
              <a:tailEnd/>
            </a:ln>
          </p:spPr>
          <p:txBody>
            <a:bodyPr>
              <a:spAutoFit/>
            </a:bodyPr>
            <a:lstStyle/>
            <a:p>
              <a:r>
                <a:rPr lang="en-US" sz="2000" dirty="0">
                  <a:latin typeface="+mn-lt"/>
                </a:rPr>
                <a:t>Fishing in Crossett</a:t>
              </a:r>
            </a:p>
          </p:txBody>
        </p:sp>
      </p:grpSp>
      <p:grpSp>
        <p:nvGrpSpPr>
          <p:cNvPr id="22531" name="Group 6"/>
          <p:cNvGrpSpPr>
            <a:grpSpLocks/>
          </p:cNvGrpSpPr>
          <p:nvPr/>
        </p:nvGrpSpPr>
        <p:grpSpPr bwMode="auto">
          <a:xfrm>
            <a:off x="4267200" y="3200400"/>
            <a:ext cx="4572000" cy="3372401"/>
            <a:chOff x="4267200" y="3352800"/>
            <a:chExt cx="4286250" cy="3219440"/>
          </a:xfrm>
        </p:grpSpPr>
        <p:pic>
          <p:nvPicPr>
            <p:cNvPr id="22532" name="Picture 4" descr="http://www.arkansas.com/images/photos/large/loggers_l.jpg"/>
            <p:cNvPicPr>
              <a:picLocks noChangeAspect="1" noChangeArrowheads="1"/>
            </p:cNvPicPr>
            <p:nvPr/>
          </p:nvPicPr>
          <p:blipFill>
            <a:blip r:embed="rId3" cstate="print"/>
            <a:srcRect/>
            <a:stretch>
              <a:fillRect/>
            </a:stretch>
          </p:blipFill>
          <p:spPr bwMode="auto">
            <a:xfrm>
              <a:off x="4267200" y="3352800"/>
              <a:ext cx="4286250" cy="2857500"/>
            </a:xfrm>
            <a:prstGeom prst="rect">
              <a:avLst/>
            </a:prstGeom>
            <a:ln>
              <a:noFill/>
            </a:ln>
            <a:effectLst>
              <a:softEdge rad="112500"/>
            </a:effectLst>
          </p:spPr>
        </p:pic>
        <p:sp>
          <p:nvSpPr>
            <p:cNvPr id="22533" name="TextBox 5"/>
            <p:cNvSpPr txBox="1">
              <a:spLocks noChangeArrowheads="1"/>
            </p:cNvSpPr>
            <p:nvPr/>
          </p:nvSpPr>
          <p:spPr bwMode="auto">
            <a:xfrm>
              <a:off x="4572000" y="6172200"/>
              <a:ext cx="3733800" cy="400040"/>
            </a:xfrm>
            <a:prstGeom prst="rect">
              <a:avLst/>
            </a:prstGeom>
            <a:noFill/>
            <a:ln w="9525">
              <a:noFill/>
              <a:miter lim="800000"/>
              <a:headEnd/>
              <a:tailEnd/>
            </a:ln>
          </p:spPr>
          <p:txBody>
            <a:bodyPr>
              <a:spAutoFit/>
            </a:bodyPr>
            <a:lstStyle/>
            <a:p>
              <a:pPr algn="ctr"/>
              <a:r>
                <a:rPr lang="en-US" sz="2000" dirty="0">
                  <a:latin typeface="+mn-lt"/>
                </a:rPr>
                <a:t>Loggers at Crossett</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William Jefferson Clinton </a:t>
            </a:r>
            <a:r>
              <a:rPr lang="en-US" sz="3600" dirty="0" smtClean="0"/>
              <a:t>(1946 - )</a:t>
            </a:r>
            <a:endParaRPr lang="en-US" dirty="0"/>
          </a:p>
        </p:txBody>
      </p:sp>
      <p:pic>
        <p:nvPicPr>
          <p:cNvPr id="27650" name="Picture 2" descr="File:Bill Clinto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 y="1394724"/>
            <a:ext cx="4186382" cy="54632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95800" y="1752600"/>
            <a:ext cx="4419600" cy="5355312"/>
          </a:xfrm>
          <a:prstGeom prst="rect">
            <a:avLst/>
          </a:prstGeom>
          <a:noFill/>
        </p:spPr>
        <p:txBody>
          <a:bodyPr wrap="square" rtlCol="0">
            <a:spAutoFit/>
          </a:bodyPr>
          <a:lstStyle/>
          <a:p>
            <a:pPr marL="285750" indent="-285750">
              <a:buFont typeface="Arial" pitchFamily="34" charset="0"/>
              <a:buChar char="•"/>
            </a:pPr>
            <a:r>
              <a:rPr lang="en-US" dirty="0" smtClean="0"/>
              <a:t>42</a:t>
            </a:r>
            <a:r>
              <a:rPr lang="en-US" baseline="30000" dirty="0" smtClean="0"/>
              <a:t>nd</a:t>
            </a:r>
            <a:r>
              <a:rPr lang="en-US" dirty="0" smtClean="0"/>
              <a:t> President of the United States</a:t>
            </a:r>
          </a:p>
          <a:p>
            <a:pPr marL="285750" indent="-285750">
              <a:buFont typeface="Arial" pitchFamily="34" charset="0"/>
              <a:buChar char="•"/>
            </a:pPr>
            <a:r>
              <a:rPr lang="en-US" dirty="0" smtClean="0"/>
              <a:t>Wife is Hillary Rodham Clinton</a:t>
            </a:r>
          </a:p>
          <a:p>
            <a:pPr marL="285750" indent="-285750">
              <a:buFont typeface="Arial" pitchFamily="34" charset="0"/>
              <a:buChar char="•"/>
            </a:pPr>
            <a:r>
              <a:rPr lang="en-US" dirty="0" smtClean="0"/>
              <a:t>Highest end of office approval rating of any president since WWII</a:t>
            </a:r>
          </a:p>
          <a:p>
            <a:pPr marL="285750" indent="-285750">
              <a:buFont typeface="Arial" pitchFamily="34" charset="0"/>
              <a:buChar char="•"/>
            </a:pPr>
            <a:r>
              <a:rPr lang="en-US" dirty="0" err="1" smtClean="0"/>
              <a:t>Juris</a:t>
            </a:r>
            <a:r>
              <a:rPr lang="en-US" dirty="0" smtClean="0"/>
              <a:t> Doctor from Yale Law School</a:t>
            </a:r>
          </a:p>
          <a:p>
            <a:pPr marL="285750" indent="-285750">
              <a:buFont typeface="Arial" pitchFamily="34" charset="0"/>
              <a:buChar char="•"/>
            </a:pPr>
            <a:r>
              <a:rPr lang="en-US" dirty="0" smtClean="0"/>
              <a:t>Born in Hope, AR</a:t>
            </a:r>
          </a:p>
          <a:p>
            <a:pPr marL="285750" indent="-285750">
              <a:buFont typeface="Arial" pitchFamily="34" charset="0"/>
              <a:buChar char="•"/>
            </a:pPr>
            <a:r>
              <a:rPr lang="en-US" dirty="0" smtClean="0"/>
              <a:t>Lived in Hot Springs, AR</a:t>
            </a:r>
          </a:p>
          <a:p>
            <a:pPr marL="285750" indent="-285750">
              <a:buFont typeface="Arial" pitchFamily="34" charset="0"/>
              <a:buChar char="•"/>
            </a:pPr>
            <a:r>
              <a:rPr lang="en-US" dirty="0" smtClean="0"/>
              <a:t>BS in Foreign Service from Georgetown University in Washington, D.C.</a:t>
            </a:r>
          </a:p>
          <a:p>
            <a:pPr marL="285750" indent="-285750">
              <a:buFont typeface="Arial" pitchFamily="34" charset="0"/>
              <a:buChar char="•"/>
            </a:pPr>
            <a:r>
              <a:rPr lang="en-US" dirty="0" smtClean="0"/>
              <a:t>Rhodes Scholar – University College, Oxford – studied philosophy, politics and economics</a:t>
            </a:r>
          </a:p>
          <a:p>
            <a:pPr marL="285750" indent="-285750">
              <a:buFont typeface="Arial" pitchFamily="34" charset="0"/>
              <a:buChar char="•"/>
            </a:pPr>
            <a:r>
              <a:rPr lang="en-US" dirty="0" smtClean="0"/>
              <a:t>Law professor at University of Arkansas</a:t>
            </a:r>
          </a:p>
          <a:p>
            <a:pPr marL="285750" indent="-285750">
              <a:buFont typeface="Arial" pitchFamily="34" charset="0"/>
              <a:buChar char="•"/>
            </a:pPr>
            <a:r>
              <a:rPr lang="en-US" dirty="0" smtClean="0"/>
              <a:t>Governor of Arkansas – education reform</a:t>
            </a:r>
          </a:p>
          <a:p>
            <a:pPr marL="285750" indent="-285750">
              <a:buFont typeface="Arial" pitchFamily="34" charset="0"/>
              <a:buChar char="•"/>
            </a:pPr>
            <a:endParaRPr lang="en-US" dirty="0" smtClean="0"/>
          </a:p>
          <a:p>
            <a:endParaRPr lang="en-US" dirty="0"/>
          </a:p>
        </p:txBody>
      </p:sp>
      <p:pic>
        <p:nvPicPr>
          <p:cNvPr id="27654" name="Picture 6" descr="File:Signature of Bill Clinton.sv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304800"/>
            <a:ext cx="2381250" cy="647700"/>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File:Signature of Bill Clinton.sv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6153149"/>
            <a:ext cx="2381250"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1521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3"/>
          <p:cNvGrpSpPr>
            <a:grpSpLocks/>
          </p:cNvGrpSpPr>
          <p:nvPr/>
        </p:nvGrpSpPr>
        <p:grpSpPr bwMode="auto">
          <a:xfrm>
            <a:off x="381000" y="360583"/>
            <a:ext cx="4800600" cy="3352800"/>
            <a:chOff x="533400" y="381000"/>
            <a:chExt cx="4286250" cy="2857500"/>
          </a:xfrm>
        </p:grpSpPr>
        <p:pic>
          <p:nvPicPr>
            <p:cNvPr id="23558" name="Picture 2" descr="http://www.arkansas.com/images/photos/large/Lake%20Columbia%20Magnolia_ACH_5035_l.jpg"/>
            <p:cNvPicPr>
              <a:picLocks noChangeAspect="1" noChangeArrowheads="1"/>
            </p:cNvPicPr>
            <p:nvPr/>
          </p:nvPicPr>
          <p:blipFill>
            <a:blip r:embed="rId2" cstate="print"/>
            <a:srcRect/>
            <a:stretch>
              <a:fillRect/>
            </a:stretch>
          </p:blipFill>
          <p:spPr bwMode="auto">
            <a:xfrm>
              <a:off x="533400" y="381000"/>
              <a:ext cx="4286250" cy="2857500"/>
            </a:xfrm>
            <a:prstGeom prst="rect">
              <a:avLst/>
            </a:prstGeom>
            <a:ln>
              <a:noFill/>
            </a:ln>
            <a:effectLst>
              <a:softEdge rad="112500"/>
            </a:effectLst>
          </p:spPr>
        </p:pic>
        <p:sp>
          <p:nvSpPr>
            <p:cNvPr id="23559" name="TextBox 2"/>
            <p:cNvSpPr txBox="1">
              <a:spLocks noChangeArrowheads="1"/>
            </p:cNvSpPr>
            <p:nvPr/>
          </p:nvSpPr>
          <p:spPr bwMode="auto">
            <a:xfrm>
              <a:off x="762000" y="457200"/>
              <a:ext cx="3048000" cy="341003"/>
            </a:xfrm>
            <a:prstGeom prst="rect">
              <a:avLst/>
            </a:prstGeom>
            <a:noFill/>
            <a:ln w="9525">
              <a:noFill/>
              <a:miter lim="800000"/>
              <a:headEnd/>
              <a:tailEnd/>
            </a:ln>
          </p:spPr>
          <p:txBody>
            <a:bodyPr>
              <a:spAutoFit/>
            </a:bodyPr>
            <a:lstStyle/>
            <a:p>
              <a:r>
                <a:rPr lang="en-US" sz="2000" dirty="0"/>
                <a:t>Lake Columbia – Magnolia </a:t>
              </a:r>
            </a:p>
          </p:txBody>
        </p:sp>
      </p:grpSp>
      <p:grpSp>
        <p:nvGrpSpPr>
          <p:cNvPr id="23555" name="Group 6"/>
          <p:cNvGrpSpPr>
            <a:grpSpLocks/>
          </p:cNvGrpSpPr>
          <p:nvPr/>
        </p:nvGrpSpPr>
        <p:grpSpPr bwMode="auto">
          <a:xfrm>
            <a:off x="3962400" y="3429000"/>
            <a:ext cx="4667250" cy="3162300"/>
            <a:chOff x="3886200" y="3657600"/>
            <a:chExt cx="4286250" cy="2857500"/>
          </a:xfrm>
        </p:grpSpPr>
        <p:pic>
          <p:nvPicPr>
            <p:cNvPr id="23556" name="Picture 4" descr="http://www.arkansas.com/images/photos/large/Two%20Rivers%20Museum%20Ashdown_ACH_5250_l.jpg"/>
            <p:cNvPicPr>
              <a:picLocks noChangeAspect="1" noChangeArrowheads="1"/>
            </p:cNvPicPr>
            <p:nvPr/>
          </p:nvPicPr>
          <p:blipFill>
            <a:blip r:embed="rId3" cstate="print"/>
            <a:srcRect/>
            <a:stretch>
              <a:fillRect/>
            </a:stretch>
          </p:blipFill>
          <p:spPr bwMode="auto">
            <a:xfrm>
              <a:off x="3886200" y="3657600"/>
              <a:ext cx="4286250" cy="2857500"/>
            </a:xfrm>
            <a:prstGeom prst="rect">
              <a:avLst/>
            </a:prstGeom>
            <a:ln>
              <a:noFill/>
            </a:ln>
            <a:effectLst>
              <a:softEdge rad="112500"/>
            </a:effectLst>
          </p:spPr>
        </p:pic>
        <p:sp>
          <p:nvSpPr>
            <p:cNvPr id="23557" name="TextBox 5"/>
            <p:cNvSpPr txBox="1">
              <a:spLocks noChangeArrowheads="1"/>
            </p:cNvSpPr>
            <p:nvPr/>
          </p:nvSpPr>
          <p:spPr bwMode="auto">
            <a:xfrm>
              <a:off x="3962400" y="3733800"/>
              <a:ext cx="3505200" cy="361545"/>
            </a:xfrm>
            <a:prstGeom prst="rect">
              <a:avLst/>
            </a:prstGeom>
            <a:noFill/>
            <a:ln w="9525">
              <a:noFill/>
              <a:miter lim="800000"/>
              <a:headEnd/>
              <a:tailEnd/>
            </a:ln>
          </p:spPr>
          <p:txBody>
            <a:bodyPr>
              <a:spAutoFit/>
            </a:bodyPr>
            <a:lstStyle/>
            <a:p>
              <a:r>
                <a:rPr lang="en-US" sz="2000" dirty="0">
                  <a:solidFill>
                    <a:schemeClr val="bg1"/>
                  </a:solidFill>
                  <a:latin typeface="+mn-lt"/>
                </a:rPr>
                <a:t>Two Rivers Museum Ashdown</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Hope</a:t>
            </a:r>
            <a:endParaRPr lang="en-US" dirty="0"/>
          </a:p>
        </p:txBody>
      </p:sp>
      <p:pic>
        <p:nvPicPr>
          <p:cNvPr id="30722" name="Picture 2" descr="http://media-cdn.tripadvisor.com/media/photo-s/01/19/ca/23/bill-s-h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95" y="2829723"/>
            <a:ext cx="4222605" cy="31784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AutoShape 4" descr="data:image/jpg;base64,/9j/4AAQSkZJRgABAQAAAQABAAD/2wCEAAkGBhQSEBQUEhQWFRQWGBgYFhcXFxYaFhQXFxUYGBcXFBgYICYeFxolGhcXHy8gIycpLCwsFx4xNTAqNSYrLSkBCQoKDgwOGg8PGiwcHyQpLCksLCksLCwsKSwsLCwpLCwpLCwsKSwpLCwsLCwpLCkpLCwsLCwsLCksLCwpLCwsLP/AABEIALIBGwMBIgACEQEDEQH/xAAcAAABBQEBAQAAAAAAAAAAAAACAQMEBQYABwj/xABPEAABAgMEBgUGCggFAwQDAAABAhEAAyEEEjFBBRMiUWFxBjKBkaEUI1KxwfAHJDNCU3KSs9HhFkNzgrLS0/E0NWKTwhVUlGODosMldIT/xAAYAQADAQEAAAAAAAAAAAAAAAAAAQIDBP/EACgRAAICAQQBAwQDAQAAAAAAAAABAhEDEiExUUETYYEEIpHRMnHhFP/aAAwDAQACEQMRAD8A9KBggYAGCBgLHAYIQ2DBAwAGIMQ2DBAwAOAwQMNiCBgAcBggYbBhQYQDoMKDDYMEDAA4IWABhQYBhwogXjngAMQogXhXgAKFeBhYQBR0Bejr43wAHHQF+Ovc+4wAFCPA3oAzasxwJejUIDY418DAA4TAvCFXAwl7n3QAKYQmEKvdjAlYgAUwJMIZg3iBK4AFJgSYQmEMAHEwjwhMC8MCAFe7GCCvdjAB/cfnBD3pDEGFc+4wYVzhsP7iCEABhXAwQVw9UABx9UEBxPh+EABhXD1QQPCAA5woHOACPpfSfk8hc0pvXA91y6iSwAYH33BzGDtHwuzQdmxngVKx7jDfwnaRVrEImJuSUnYUvWJTMmXdpSSELSq6CAKAh1b4xSLdKwMxAAwN848zZipWJqaDCFYGzsvwuWgzNuzICKuAplGhZiVb+GRiXN+FuYCwsneoU5m8Bu7xGGGk5YomdLbmzZh1GQCrIZvmztCjSCAflpZ3gLCXwc1lMPW2+Cxm6R8MCgkXrKL1cJyAMaOCS253Z+6BT8L8y+AbILubTklTNQhqbuyMQdIoDedlFj81aU5HEXA44Vr3wQtsu6xmo5pnJTm4wS4GA7d2CsDczPhgUMLIr/dlkeEdK+GE3dqym9VwJyEgMaYg17YwybRJoNekcRPN0H6ox5UhUW5AfzssjD5QNzUMy4Fca9oLA2qfho2wFWQhJxInpJ7NkB34wVo+GdurY1NvVPSP+MYVdulufODg00AbwWfEMz7wSModGkUgfLAg/NVOKqb26rNU7xllBYUbuz/DIgoBXZF36uEzEXcaMVVNG7XgZXwypKwDZFBOZ1ku9gWYc4xCrdLGE9CuGtJJ4G8GVmW3U5tq0lKekxKi+S1JAFS+2gMRvFTlwAPQJ3wyoHVsqu2ZK8Q8OSfhgSUOqzKC67OtlPjTZJvO2TR56NJy8DNR9bWqUAeQQ4zbczPg4TdKS2+VCsT8saGvpSh4b4AN6r4ZTe/wainM6+Vxwyd+MMzvhmmNsWIcCqen2CvfGGXpWWwAnJ47SyeNTIxzdzhAq0hKb5RB5KI7gbPT8oAN5I+GSaU7ViF8YgT0imVCHFPVECy/CbPRa5k1dlpOCBcM4skISQDLcXXJYmMcrSUp2CkAfW41N42d24d26GkW2U9VIB9KhA/dEiuX5QAejTvhcnVuWRFMzOJHHqpjS9DOlUy2Jma5EuWtJDISZjlJFVG+Kh6OknGrUfxpVtkk9dFCMHILcPJgcd/jWLLo3phaLVLNkAmTXolIUDNDOtJSmUhxdBNS1HygA92Kj7n8oQrhtE1wDdIcAsWcOHZVcRgY4q4HwgAUr96QJVw9UcVc4Er590AHFt3hAFt3hClfuxgCv3YwwEJHu8JeHu8cVwmsG+ACGB71ggIbBggYYhwCCAEADBAwAGAIIJG6GwYIGABwAboIAbhAAwQMAFD006Ki3We6lQRNQSqWS10qIYpWNxGeWO8Hwq2ImSZi5U1FyYgspJAcH8M3wIj6UBjKfCF0YkT7NMnrQdbIlLUhSSxLJJCV020g5cTCYjw5NqL4DuEOCedye4Q/Kly0rSZqFLlvtJQoJWRhsqILHCL+wWfR01RSmzWwEB62qWzOB6HGJBbmbE7gnuhNdwT3Rsv0esP/AG9r/wDKle2XHDo5Yfobb/5Mj+nCtdlaX0Y3X8E90KJ/+lPdGx/Rmw/R27/fs39KAm9FrJS6i2Cod51m6ubNLxgv3HpfRkdf/pT3QSZ5PzU90a/9F7F6Fu/3rL/ThR0YsXoW3/esv9OC12Gl9GO13BPdHa/gO6Nh+i9i9C3f71l/pwv6MWH6O2/79m/pQWuw0voxxn8B3QnlB3DujZ/ozYvorb/5Fn/pR36OWH6G2H/+mR/TgtdhpfRjdfy7hAmeeHcI2n6PWH/trUedql+yXCjQNh/7O0dtsHslwWuw0voxPlB4dwgFWk5NyYRtLVoywy0KUbDOZIc/HVPT/wBuMvajJXMOplKlJYUVMMw54qIEMlquSPZTMmLShCStaiyUpS6lHcAMY9h6A/BwqzKTaLUrz4qiWgi7LcEG+oddTEhhsjjlE+BmxJCbSu6m+FISFNtBKkqJSDkCQH3tHpLxQIImBJgSqEKoBikwhMCVe9IEq96QCFJgSYQqhCqABTAvCFUDegGZ4TVfTL7pP8sFrlfTK7pP8sPCUN3hACZL9JH2kxz6n2a0hBPV9Mr7Mn+WC1yvplfZk/ywomy/Sl/aRC62X6SPtIg1MdIQTVfTr+zI/khROV9Ov7Mj+WHJV1XVunkUn1Q7qhuHdBqYUhgTl/Tq+zJ/lhdev6df2ZP8sPiUNw7oUShu8INTCkMiev6ZX2ZP8sVvSWco2O0AzVHzS6XZNdk0ol+6LrVDd4RntP6VQqVbJASq8iQokkC6XTkXfPdvgUnYmtjCdCdGon2+SiakKQ6iUqAKVXUkgKBoQS0bnpHoGRKnydRJlyr0udeuJCbzLs7O2LOe+MX0ET8elsHpMpv2DHoOlZl+fJBq0ufjj17Pj7/idZS8GeNeTz+ZLmrmzgmasXZi0gBQADNdADcT3RXJmWglZEyZcZdwuNopLAGmfixiTpTSJlWqeEpBa0FZc+iSG5F/CIyLdMShCglJCQUhQUd4VVO9ODtnBsK7AVNtgfambLE1ScXbngcNxhSu2gtemZnFOTP68MYCXpW6VXZaQFF2dRYsQogk5hRHCDXplRBFwAG8+0r510gghjS72vDpC1e4SZ9pUlBRNWorCiwIoAQKON9OZDPDkmfPVLC9ZN6swkuGCkHZGGe6I1k0oZYSAlJuuxJOa0zBgclJB8IOxTVlKbsu9dEwBTsCZhBetKEYPBshptimbbA7qmUZ6pzw54jCHbLMtKpikKmrSQl8U4lggbi5IiVMtU0BxJAU4IYhQCcTQFySQcsDFcdKFKlEIuqK0KLklrjm7tBwCS/BqQlT4B2ubDs861KS5XMAKCpLNtECgAxgNday+1MLG7RSTtOA1MakCmDwKdKELvJTdIllAY4OSQQWyfCHJOmrhVdlJDrvUJ9JKmdsHTTgYdIWr3AM+1125myATUUBDjnQHuMLrrY4F6Y5F5nGFB2VIDY1htGkixFwEGWlDEltkFlNg9X4ECuLvq0xdKPNp2UkABRat01AoRs1Bd331g2CzQaFQZljSqZtkrZV6rjXhLHeGpAfCTo2XKtyhKlolpuS6ISlIqFvRIG4RP6Oo/8AxqTQbZLDAfGcoZ+ExYNuW2SUDtSqcD78ISLlx8Fx8EJaXaR/qlfwzI9BePPPgm6tp5yvVNjfEDcIszXAZMCTAMI73xMAwngSYEwB5wAGTAlUCefqgFKbOAYZMC8V1p05KRdF8KKlhACWJclnNaAb4lmbx8DAgM/pCc8hapa9WUFTquBTatSkrF041Sa8I8sm6QUCUlAcEg7RxBb0Y9Mm/wCEtPO1feTTHl9qUy1ncpWZHzjRsuUc5vFXyGdJK9AfaP8ALCDSSvox9o/yxEUp8T4n2RwU2fifbFUGxb6N0ou8WSBg+2xPIlNDGhs/SqY4BmKRhRaEFVT6VQRjGX0ZMqa5B9pvWGNI02hdCzJqgpKkABiQZUpbgTC4c4EtiMIaryTNdFtorpHen3VzQUpE0kXUu0tKyTRL/Nfi0awqSCkHFRYUxISpXZRJjG2fQcxHlE0rQUBNqF0SZaVAkTUvfFQOEay0/KSfrq+4mxM6vYULrckpKSopDOlnDek7eoxmdMzEGXbVJZjZ0sWzean1hov7KfPzeUn/AJxlbafitq//AF0/fzolclPhme6A/wCYSuUz7tUeg6RWFWqXdYlMuclTuGN6yqbCtFA9sef9Av8AMJXKZ92qN43xxX/vfd6Pi58kYuDyzpGT5ZaP2q/4jwh/RUtJlvMStSEqUTdLFNEAKO4VbthvpMPjtp/azP4jErRFlmLlBEpTKmzClrzOLoLEjq9V6t4xrGNtGDlV0RxolS0yrikzFzCoXARfTdALKODtWvCmLQZ1mKVKSQxSWINCDGomzxemzJ8spMsapC5GygTE3qlYLE8K1Z2q4Kkr1MqUhUucJp1y0JAvpbrBSi4GCnaou8S+8sPRmst7MqdDaLvqBUl/RB6tMVKGYy78cDo7TMlS7omkEtQVLDNgBhTE4tD+i7IEgsBiwbJIwFa5+EU9ps6lWqZvcMMyGADHJhHJFJ/czs3j9sSzs82RN6lw7wHBHYwMRNLaFSQSpgG2VeicrxbDh6jjKsuj0omAlO2x2nYEkVYe+MWqpV5JBzg0qStbDdxdM81VZlBRBDEU9944w4iy74uNL2QoIIwIAU7O4JbwDdkV6kEAOCx6pLsoe0jCF97jqrY3xYsF05W+hbG2sQGHXTQ4dYYhorZgqeZ9cWtkrNR9ZL/aEV05DKPAn1woPdi+tio6aN3oZRToZSwBsCarH0ZqlNhwiu6bzgq0AjOVKP2tYrLgoRaaN/yGZ9Sf94uKnpTo1aBKmKACVy5SRVy6JYd+G0ItcnM/4/BL6D6ZRITOvuxMs0xZImP6429g6SomOXYXglPElLpA513ZR5x0e0SueidcbYCSX/f9gMXMjo5aEJkEEMpaCKqxKCoE03PDcmmTFbHosu0gm6aKCUqI3BRUBXmhXdDarckIK32QSCWOKVlBp9YERmLKm1i1XlXS0tF5LqYpvzWyxe9ExdpV5HMdB605zlS0zCYpSBovZk8BQScVBRH7rPX94QCJ4UpSRikgHmUhQ50UIgWu0q8olebV+uHgg+yAsdpVrp3m1deXnh5mXwh2FEpek0CUmaSyFXGLH9YQEuMusIgW/S8pQWhKgZiUFaakBwWFcCXDtWKe1SZ0yyWa46Q1mFXYk6tKSQ28g/jEI9G52sCQWVqyXF6vnEu7jlThEuQ0ins01JmElghypRYEoCAVGhx6pAfFhFrO6ZrvFpYbKpiFO6KTdXOW42DNvUNbl4mJKeg05uv4GI38FbeSRarAhFltClTJzA2gfKLI66wLwGLlnfjHnNoVQ1eu/wAY2lt6YWcyZst1r1hnsyKbalFBVeb0gaVpGMmh348eMTxyaQ3ToSVifxgprN+cM6xjXwIjlTXwrzMOitW1EzR5LqAVd2abbVdhzaNRoLSVnlPrp01DpF26ubjfWfmUwb+8ZnRlHrk3W50wr+caHQ+k7LLJFpAUbouvLEyt+YTgkgUIwg5IkqRbWfSNmmypyJdonld20LCdZOYpdagVXqF0lJL4vWL+06IAmShrbRVa/wBcp6SpmHGjPujMI07YUypgRszFCeEkSSHStS7gvBNBdKaZYZRa2jp3ZTMQoLWyVKJ80vAoUkZVqoQmn4JXuWtm0S86YNdaBSVhNLl7+NK/nGZt1jazzzrJhazoLFQYvNmBiGqGy4mLCy9PbKJi1la2UJbebWapCr2A4iKK2dI5KpM1AUq8qQhAF1XWExajXIMoVgSYOqZTaDnFM9KgVApBLpVdVkCymLUMbzQc9KrQpWsmLcTflFAkUseIADEsQ+YQN0efaMUkTHUSEtUgOQHDkDMxtuh0ySbTMMiYtY1anvou7LyLpwFSoTA3+kb4uRGIxfSX/G2n9rM/iMPykJNlS5YlYAL0BYAu+V2uPbiIa6S/420/tpn8Zi80b0UmzpEtKCkqUgTrpLMkukJzF7qmrYxccmin7omOFZW4t0N+RzEiamVNE+RJKJq6lKVqIvZjaB5l2GYEMi0SlGdMBNnXTVS5aVMr5pCvDDcab2NI6Am2fZmJXLvfYXUGhDpNQC3AQ6nSwUQLWCoIlXJJl3QxBdLszjJnbtjshlhk28/h/pmOb6PLgWrmPadr9r9l6bWJctZKSbuKRlgDU5Boq9HaRE+0MyULUQlBGZGCVb3ehpu3QcnW2ZSRPwWm8FPeDGjKOXbhnEe3aCCiVyFhJYEINCCKgoVhyfvjh0qH2S+H2dKk5ffH5XRb2WeFTC5SSkfNcuCSlxkapIfhFjfSB+RwEY7Q9inC0X1JMtKSSR1QXc3EbwTlhUxqhO101MlKgCsjrEAs9SxOHDEwrUVS3ZW8nb2LHo9YJK0LM9MpTrATfCVEUej4OT2tEnSXQqzzgi4TKCeqEsZeL/Jq2ccbpS+bxJVoyyIlhaUJUhK9uZrNlBTeBWtRUBQjAZmgil6R9MhLs92xOxOr1qaIQwdpYVUqu5sw4xthjNUo/wCGOaUN3L/Sq0v0dlyVAIUmZNE1Cp1yWpCZCVKZKQLxSkFRGyXVnQCMTbEtMVXM+sxbS54VakqSm4FLTs3lKbB3Uouok1c74qrXVZ5n1xnOalOlvsby+nljxXPZ3wbfRyh/0Gbv1c/I/SKhenViCLLY1BUw3k1C5q1gebldUKJCccmgtH/5BN+paPvFQfTz/A2CjbAyb9VJyiY+TKXC/oj/AAe2MTE2t1TEshBFyYpD0m9a6doUwPHfGpOiE6qynWT9pUgHzy6PKV1fR7MIzXwYqra/2aP/ALI2N7zFj+tZvuosmPAynQ48pWNbaPkZZ+XmA1mTwzvhTDJzvMQLRogeRzjrbRRVopr5jbNoms6XY4Od5cxeJV8aV+wl/ezor7Sr4jaeBtn304wDFtuhUi0SRrbRUzQTr5j0Q9C7jCBsehEmfOGstFFSwD5ROBYyZZLkKc9u4bon6QPxiR9ed9ys+yBsKvjE/wCtJ+6T+EAFHI0QjyOzG/O2jZX8/ObamSgbovMnGjM1GZhEHpYpNmIUkzSpUu6l7ROFTNRUssKUACTdHM4RcSFfEbNzsf30mE0xotFonJlzHbUqLpa8CmfIVQkFsGPCKjV7ia22MVoG3qnCclayp5E+b8rPSUrCSGYzGmgguaHiY2KNFkgXUrZhjarQ+Ff1m+IGjujUqSi0KCpijLTaJUu+pwhKpIKikAAAl6mNDZ7Om4jZHVTkPREVJpvYUU63PBpmUSFHj4iC8pF0ulNXY3WYl4Eq4+Ijlkzqwvk5XPxENg8ct8OqVxHeIANvHeISZq1bJdiXjWjDNuWW+G7arb7Bm+ZhbEpiS+7Pnuh1dqSF1CVUAch2qp8YpMyycbkWWrqxyFY8j/xiR5bQgJSxf5oepOeWMPHSZJchNHxGRyMVZz2Q5Qp3+yCavYPUIki2gKcgXcwUsMQ1QKYwTIKVFgC1KnF8QN+ELUV4GJWCvqn1pjV/Bkl7RO/Yj7xMZvR6AVsqoII9uXKNl0DkpTaZoSAPNnAn0pJGJO89/JiT8BiXkqJejpM7SloTPmplo1s7EspRvqCQlxdxYl2DAjOLKXoJeuMix2gKU99Kwopdk1S8snBuVIq9K6ISufaVkrrPtTkBJly9WSoGYTViS0NL0JLkpEwLmpIUkApKUlyUgBKmooXr3JJ5w3CzXHm9O0kaWX0ptNmOo0jK1ss+kEkkb0nqzRzrxEQNP6GkMmZZZsoypldUqagTEnchK1Aq5YjjEW26PVaJnnZ0+YEKmy70whV3VqlpDUYXryjvN0RVaV0KmUE3CSVLuXVAOHQlQCmHWdXcRSDQa/8AW47xjXfT+ByRaDZlE3VIN0oF6+CBjspJDh2OYhmdpJAPmhMSG3ip3kNdHIARNndHpSJtwqXtTkykEBODSlEr7Jhw9EUrEWyaKlqmzEqE1CUasXTd1jzJiUOXDAbT4bot6pKpOzB5YqVwxpfn9gI0wTiSO0J8QB646ZNNwpCSHIU5STtAEDaIcY1bhuh21aIQiZJltM84pAKzduG8plBAu4hxmYlSOj0skfKy3VduqKXI18mXfDJFCJhyxAxiYKUHcHRo8+PJFwy40/62GrVpdYUDrFqQkbKZt0h1IZZKeqS5JCuthnFWJwwHqLw8iwApkly8yauWcKAKlgEZvtnHcIO1WKWETVIMx5a0oN4paqpgJBSAcEA5M5xxi5ynNU3+Cfp82PBK4wv3bt/HX4EsKGmJUvZSC7nJgWpji0M2mci8pjeBJZ6AB92EXk7opKSpNVkKmiVilwTNWh+rWgSe/sYsfR6XNQkpKwVJvBykgXhOuBwnIyg5zc0EYrFudOX66UncV48l/o//ACCcf9Fo+8VC9PD8QsJ/0p8ZMr8IlJswRoe1S0uQlNqAfGil4xmukWmNZZbLLzQhBYBg1wJd99IpHFJbfBafBadu1D/00fxK/GNhLV8WsfOy/wAAHtjzfodprydc012kJGD4Kffxi7ldKfMyA6tgyaED5t3jVmpDckiYrY2YV8aP7BPhNmfjEC1H4la+ds+8nGKBXSx5zuR5sJoADSY+/jEO0dLWkT0F9sz8k/rCrjQVyhakVRutIK8/Z/2kz7ibAWNXxmfzkfd/lGKtfTG+qWt10WcGDXpcxNADQ7WMMr6dKlzZirqze1Z2RKJZIIfF88oNSCjUSFfEbPzsvhaJUTVr+NS/2E372RHnael6xIlpCVsm4RVLbM1KwwetUsHwiUrpbMXMSohQZKwKpBquWfm8UiHqFRs0q2LXxXN8bPLiXZJnm5f1EfwiMBL6SzGmgHrKUS5q5loB9UdJ6UzQhIfBKRjuSIWoKKBehkCUtW06dY20PmlQFGrgIrVAYBh6/XGpnKHk83H9dkfTXwjLKNf7e2IZvjS3ODDIQb5UgB74QXviIk2HJUzl3xOslhQsm8E4DFTZkZqG4RXIxx8Y0/RsA3nbqjH66sHrDRlMgnREsS1KZJIv4LNLpUB86vjD8zQ8oFIZNSQRfOSVEfPpgIt5iRqJ2H6/d6S4DTdt1d0sHCi2B+aoYci8N7bmNIiWbQ6CogJSQyWqoit522uUMzdGBNlUoS09Um9nRTPjEGVppYmPdBFOsAaOOEWNokvZVKuIAumrkK627AxEJKTB8FTocjXovFIFes12qSzvTHfG46HhPlU66UnYPVKTTzHo8X7jxjzyRZ760oJuhRAfdxjTdHR5IuauXOluQEG8EqcAJXRlpapbPCNZR8k43Q7pCxWgT5xTY5yyJ1pVLXW604lLlISbwYA9YPDdostsWgp8inB7u89VUtXo/wDpkfvRd/pZNuIVrbO6rjpusU3mf9bk/hHHpdNv3dbZ2Z3u8Wb5aHqY3FdlPLkWwLK/IZ1VzltX9aqWpurlq8c3yaGLPoi0pACrDOU04zksboBJTskXS/V4YxenpjNCVnW2c3b7BhW47frauww3w5P6XzElLTrOpyxYJoLqi9ZjYgCu+DUxaF2VOrthKVLsEwqSpKga0Uky3IF0sSmWA+TnGI1k0RaZa1kWGeUqubJUXCkLTMBv3ai8nBs4uh00mXiNbIpdYsmru/61sh3w0Omk8oChNs4LgM0vNQT9I+Bfsg1MehdlRP0PbVzZczySaNXc2ciUKvPweJciw2uWwRYZoF+/VQJKjNlTDW6KeaAZs3yiyV0vnXgNdZmIUXeV80oH0jVvHu4Q2OmM7a8/ZqFh8lXZSfpK1LdkLWx+mioOhbTdSE2GaLi76CVuxJQVOGF4G52PBT9E2hSVp8gmALN4ssXr95aryi20HXhuGMWh6ZTmQddZ9pn+R2XBNRfo3GOHS6ZfI19nYAF3lVJKgz32yHfBrYemiLMlW4kHyNbCYmYBeGKZq5hDnfeA/d4w1ZbHbpctKRY1OkEXrwrSZdo9GM082GETFdMpoQoifJcXmDSq3VKAbacuAD20hZnS2beAFpkkF/oMhR6sHg1sfp+5ZrRMGibVrZZlrUm0qKCQboVeIrnSMFb5qFSpTLSVhCElIxASA79sXWmOlE1ciegz5agU3WGpdSVJF5mqcSKbozU6yIEqXMSt1EC8LySzhzQVFd8JK3ZMnSpdFn0VmNMmF22Bu9Ib4kyukCbiEEBk6v0a3CknLMAfnFJYFpAm3i3mzdqA5cMK4xXSZhcl8Nwrj4fnGOWO9ocJtRSNtL0pLmTA2F0gYA9YHdArCNXO2a+dq/Axlpc4YihDEONwPHhFtJUhUlZOJCjVhilxjE493TLci6nIlvKN3FWAUr6KZx3tAGzS1TFhmYIIUFqdJ2w4cseReKxaJboZxtVqPQXu4tCoRL1isWZP/N/ZG2gNXsMSLAEyL4W7l7pZgRNAJBBcEgVocTFtOUjWJdIGyvM+lLzfnFUZaNVQPWrndM3coe1Eu+nqgEL+enehsO2G4komSVIebRPWptHDVo4wtl1erQ4Q9xPzj6IiHLsyHmdQsQ22Po04b6wNmCLiKDqp3eiIWlFWzLFKWPyL1zTe4N53uoaNjjEhSfdoYFlUyiTLASCahLkuzBs3duAO6HffCKkPF5F98BBe+UNke7GH5MgYnDl64g6Er4ERj/aBnpBVUysB17hOfpgw7qUpxVXkGHA1oYYtMklRulOANUg4vvB9yIuPJjli0gRKT6UjukvT0dh+TcGaHJklQCQm4cxdCAmv1UgdrZwwmSqhvIb6qa1qxamBiUpSnU5AALDxoG9kRllSOdIGTPKQQqgGBzIJy8IkLWLqnCQWBe6i8a4PdcF+IwiPNtbnDNm8O0UhtK6KLYgYg8DTjUGOeF6kxt7DoVxCeKmuimbpUP8A4mDkyrzsuVTjLrQYfF61pRq5ZmMpXFu4+ukS5E90s4D1ZxyAYEVxo2Zpu7ZSorBj18hapYSNpAFH2k0be0nLe57Ybvh/lZWGN8NjhSRj2dsIZ4GBId9xyJ62J58IFUu91SEqGREsAjg4qfGndMZM1yYkuBTMDHzkrOl8uccPM1fKo7IIz6hpsrE4LWwocfMj249ojmyrYm+lg7/J1bFvyhTZlhttNSwI1WMXuc5KlzVVUJiFCgLLWxx3yw+PiMYlCbs7LYZgYA7zxisWFJSoKILbmxpQ3aCDVMUpAdmVUANUB7tBnTFjlGUrZ040kiYbWos4GYLOc8KUy8ICcpVSJtwZuZrEs1LgV4sKRFNoUBdwNWetSd2eEN2eeoghJIoQMSMGJYv7mGrsJaa3HxalU+Moo3zrTs//AAo2FOyONtU/+KThjetdWJp1XzfdXnDPk8wNtE8k4eEIJSyW1leXOmHDxjQ5rH0T1KBAtCTiSL1p3mtRdq7131q8SHWzmYokZiZNavElx+UREyFhJXeJSHcXS1Czkt2w2u0u2IGILht34798RJs6MUYtWyUqcVEhd9ji6lMWzxY5QE0UDKcBtk3qUxDlvbUcYaNpRnm4qWG9+GdIbMwh2wpi77qNQiCLdlZIx0sJUzJ2cEUevduxrApNCBnQk55Bm724w2qYzncPaBAItND2jOlcaY0PhEZVuckSTgEglimhwbmX96RIWs3TeXcGRZRBO6lcSK5PxiHLWzdnsw8O6PR9DdE5M6wocEKmB9YGCwbysFMdnJi4IGUYp00zWMdXB58paKfGAd/m5uzxwrupvhBNQ/8AiKb9XMx3YUbfx4GJemtErkT5krWqVcVdDggkEAgthgd8R0LuPeJUc3fuG78Y69W1ijC3Q3rkN8vX0bkzfvZsK9sF5TL+mDVc3JtMOD1gzNSreOSqVY72eop7hsWVbg6xRBqOsXGLPTLdApDljaGlz0fSIL5lE2u/5vrgPKEj56PszfYgiJgtZe6ACeIPswLAwzeT6axwBoOAphBqG8L8MmJtBMlQIBx3jI1PawbjlDJSliQ5qASDQEgnspDsiQoDZHca9jQ4ZKylglRBxrvFTTOMm2bJNNsgrRQEPdOBLwgXQhnDccqvFjMs8xgkoLDIOfU4MNmxqwu04jHw9+EIpFctb4lxkMgxNAaB+Fc4urCUhIJULzVJZmc3SBVW93ybKIQsjHqN2N62g0yFO104VIHPdlwFYbfQTjqRNLXFABLEKJUT6SiQzeO6KbSACVKpecuWwzz7YsLRo9QUQDfALBSQoA5uAsBQ7oZNkIA/EeLQueTP0vcqNdWvGjHviXZ5mytwcP8AkD7fdok+Se9IUWM7vVXugVJi9H3IiC5AGNfUTCzbQAQ6mydqjsBdq+POJQsR9yIQWMeiH7IpyTLxw0KiCqdfSakHcHNRgXPv7LPRE9lOVFIbaDte4JoavWu7lAGx8PVD0uwqOAH2kj18oVmlWTp09JSsXy5C32tl1u5YYmpjlW4FSCNpiS5JZyCATewqRThEKbYykB2ruUkjLEg0/KHDo5RGCT++jfz3Qk2vJl6S7CtFpQoLCidoJoMHSDiCCWficcYo509eCXNQ3i77zx3RanR6mwHYpH4wHkZ3DvGXbD1FKFcMp7yy2yf7f3i50RPTKF4h1OCUqBKFJAwI/t6oAWM+5HrdoUWY7vb7/nDuxemWEzTiTLQlmMt6gVLYAnA1zLwyNIJcqCSdlgHLYuXFHx9fKIosat3Oo9zBeSK3eIyrviarySsfZInaRCkkXWcKoKuoqUoFyaYim4dsVNuLqUpAYHAficca1id5GpiQKYP64BdjL1b7Qh2WoJFUJVMC/Ywq9KxYypSDLILpUWILBicWNa9gEKmzvuG52HrhzyJQ3faT+MDkDxpojy2DhqFN0kuxc8BwxpyiJPshBFwuONCFb6RYmyqBYgUpiG9ccmyn33d8FkLBErpdmWCXIFd+7si0k22YlKUpWoBKn6ymwZgBvcw4iwLbLtWjso/shPJFVw7xvrgeECZfpxQ6q1FhUkuMzVgBxO+r5xUWyQtSi2Bc48+cWnkCuHeK+/vvhvyNTfnzxh2GhFVIs5eqcMCD/akXMqYAlIS7JehNag76APlDZsqndx2En1CCTZF7we8NuygsWhCKkpUV4XlKF012cykDAvkQzND0mchKQHSW5fzQ0uzKCQxBfm/qEcbGr0kdqq/wRFe4nBvll/I0c8pyGNWwBI7jFYsZYd8aNgJaieOTE1LY45RnJk2uH5wpbG8dwSn3eOCOULeG6FSvh4xBoCDyiwsVjCg5JFN0REn3fDwi40OsjBTc8x/eGuRS4O/6elQUdolz1QPUMIp7QgJUQBhGvSsXTXfVnplh3xnLYraOwKbgQ47DDlsZxZXBPPwh6zSnJd8D7+qDA96/3iTZJNeDFxXduPvSJTLZFssglVA5Y5E5ZDMw3MshBqFPxEWWiwROSzdrNhFvadHhalAEOzksrHiXI8OyLqxJ0zKakxcaB0TrCoqGyBxx7BDqdGgfOwNcXbsi0sbIBAdTjDcSRR65PXhhWCKHJ7bEGZoRNxwFY08d9Yel6LQ4BSo0rUv3xYFRYC7QEHEH/SBTDfzEHIm7SnZwwZ8OcWZblHpGyykoXsDJKXKnBcu+3U892UZxQYxodIrvkMRyBBfE76+MVBk8IzkzWKIl0vF1oOypmBSSKtQnANFeZO4RZ6Fl3Zj150o9BgXxaEnuOS2J0jo2gy3vFycQ1AMcMYKb0YQ4SFvR3JbAjHZO+LgrAbChD9jA83dPOAtKnJSCUkJISWvMp3TRQ3RrSMdygtPR8JlqXTZoWUTwo6Q4qIz82SHoI3duAVJUwFcnIAcvVtzxlJtiWT1W7/WYmRcSqMuJU+ygIBap5e4hyZZ1JxHh+EcHutEobIsuXsrJHzac7w9jxWzAcovJcsFKg1aZHfEVUt9xh3RGmyo1iuPjFzo6whUsKLvfAzwzgBZxw5vF7ouzkAAMd4/At4Q1IhwfYqOj6LiaHLMxR6RkGXMIS7DjG4UhkhN0vw3RSaUsCFrJuk8wPDjGjpkx1IorOS5KgTSlc+3GNAmypKHClJfLZLc8+7uiAnRIuk3VdxPKLpEoBCRX7KvGBJDcpdGfnyWOL9leeFYFCafJk8d8Xf8A0t1KY5A8Kv8AgYKTot0uD7c4NCFrl0NWg+aP7sZ5WMdHRlI3gJ7+MOKNBHR0SaCoi40OkFQf3xjo6GuRS4LeUHmLeKLSg2u0+uOjoqfBlHkjS1bXbElKRdJarH2QsdGUTVgaPpMlt6XtEW6i8yYDUbjhgmOjo0XBPkUKN0B6Xk0yxhvSCyCGJjo6BjXI2mYWxPfD0uaQlTE558THR0IGFMlAyy4BqMhFcJYDMAOyOjoA8jqRjzHsh6yUCiKHhzhY6GDJCVlxU5w9YJhK1uSae0x0dDIfBAnTDeUHLbnpgIkWSUCJTgFzVwK7OcdHQIb4GdPywki6Al01YM7393IdwionjYRyP8Rjo6E+RrgWzp83MObCv70Qkmvf6jHR0QxocshqffONBouqQ9a/jCR0VDkUi0Sot9n1xEtqyDQkYwkdGpHkclfJnt9sOzMJfZ6o6Ohohg/rFfVT/wAoGSWSPfOOjoaJZ//Z"/>
          <p:cNvSpPr>
            <a:spLocks noChangeAspect="1" noChangeArrowheads="1"/>
          </p:cNvSpPr>
          <p:nvPr/>
        </p:nvSpPr>
        <p:spPr bwMode="auto">
          <a:xfrm>
            <a:off x="74613" y="-808038"/>
            <a:ext cx="2695575" cy="1695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g;base64,/9j/4AAQSkZJRgABAQAAAQABAAD/2wCEAAkGBhQSEBQUEhQWFRQWGBgYFhcXFxYaFhQXFxUYGBcXFBgYICYeFxolGhcXHy8gIycpLCwsFx4xNTAqNSYrLSkBCQoKDgwOGg8PGiwcHyQpLCksLCksLCwsKSwsLCwpLCwpLCwsKSwpLCwsLCwpLCkpLCwsLCwsLCksLCwpLCwsLP/AABEIALIBGwMBIgACEQEDEQH/xAAcAAABBQEBAQAAAAAAAAAAAAACAQMEBQYABwj/xABPEAABAgMEBgUGCggFAwQDAAABAhEAAyEEEjFBBRMiUWFxBjKBkaEUI1KxwfAHJDNCU3KSs9HhFkNzgrLS0/E0NWKTwhVUlGODosMldIT/xAAYAQADAQEAAAAAAAAAAAAAAAAAAQIDBP/EACgRAAICAQQBAwQDAQAAAAAAAAABAhEDEiExUUETYYEEIpHRMnHhFP/aAAwDAQACEQMRAD8A9KBggYAGCBgLHAYIQ2DBAwAGIMQ2DBAwAOAwQMNiCBgAcBggYbBhQYQDoMKDDYMEDAA4IWABhQYBhwogXjngAMQogXhXgAKFeBhYQBR0Bejr43wAHHQF+Ovc+4wAFCPA3oAzasxwJejUIDY418DAA4TAvCFXAwl7n3QAKYQmEKvdjAlYgAUwJMIZg3iBK4AFJgSYQmEMAHEwjwhMC8MCAFe7GCCvdjAB/cfnBD3pDEGFc+4wYVzhsP7iCEABhXAwQVw9UABx9UEBxPh+EABhXD1QQPCAA5woHOACPpfSfk8hc0pvXA91y6iSwAYH33BzGDtHwuzQdmxngVKx7jDfwnaRVrEImJuSUnYUvWJTMmXdpSSELSq6CAKAh1b4xSLdKwMxAAwN848zZipWJqaDCFYGzsvwuWgzNuzICKuAplGhZiVb+GRiXN+FuYCwsneoU5m8Bu7xGGGk5YomdLbmzZh1GQCrIZvmztCjSCAflpZ3gLCXwc1lMPW2+Cxm6R8MCgkXrKL1cJyAMaOCS253Z+6BT8L8y+AbILubTklTNQhqbuyMQdIoDedlFj81aU5HEXA44Vr3wQtsu6xmo5pnJTm4wS4GA7d2CsDczPhgUMLIr/dlkeEdK+GE3dqym9VwJyEgMaYg17YwybRJoNekcRPN0H6ox5UhUW5AfzssjD5QNzUMy4Fca9oLA2qfho2wFWQhJxInpJ7NkB34wVo+GdurY1NvVPSP+MYVdulufODg00AbwWfEMz7wSModGkUgfLAg/NVOKqb26rNU7xllBYUbuz/DIgoBXZF36uEzEXcaMVVNG7XgZXwypKwDZFBOZ1ku9gWYc4xCrdLGE9CuGtJJ4G8GVmW3U5tq0lKekxKi+S1JAFS+2gMRvFTlwAPQJ3wyoHVsqu2ZK8Q8OSfhgSUOqzKC67OtlPjTZJvO2TR56NJy8DNR9bWqUAeQQ4zbczPg4TdKS2+VCsT8saGvpSh4b4AN6r4ZTe/wainM6+Vxwyd+MMzvhmmNsWIcCqen2CvfGGXpWWwAnJ47SyeNTIxzdzhAq0hKb5RB5KI7gbPT8oAN5I+GSaU7ViF8YgT0imVCHFPVECy/CbPRa5k1dlpOCBcM4skISQDLcXXJYmMcrSUp2CkAfW41N42d24d26GkW2U9VIB9KhA/dEiuX5QAejTvhcnVuWRFMzOJHHqpjS9DOlUy2Jma5EuWtJDISZjlJFVG+Kh6OknGrUfxpVtkk9dFCMHILcPJgcd/jWLLo3phaLVLNkAmTXolIUDNDOtJSmUhxdBNS1HygA92Kj7n8oQrhtE1wDdIcAsWcOHZVcRgY4q4HwgAUr96QJVw9UcVc4Er590AHFt3hAFt3hClfuxgCv3YwwEJHu8JeHu8cVwmsG+ACGB71ggIbBggYYhwCCAEADBAwAGAIIJG6GwYIGABwAboIAbhAAwQMAFD006Ki3We6lQRNQSqWS10qIYpWNxGeWO8Hwq2ImSZi5U1FyYgspJAcH8M3wIj6UBjKfCF0YkT7NMnrQdbIlLUhSSxLJJCV020g5cTCYjw5NqL4DuEOCedye4Q/Kly0rSZqFLlvtJQoJWRhsqILHCL+wWfR01RSmzWwEB62qWzOB6HGJBbmbE7gnuhNdwT3Rsv0esP/AG9r/wDKle2XHDo5Yfobb/5Mj+nCtdlaX0Y3X8E90KJ/+lPdGx/Rmw/R27/fs39KAm9FrJS6i2Cod51m6ubNLxgv3HpfRkdf/pT3QSZ5PzU90a/9F7F6Fu/3rL/ThR0YsXoW3/esv9OC12Gl9GO13BPdHa/gO6Nh+i9i9C3f71l/pwv6MWH6O2/79m/pQWuw0voxxn8B3QnlB3DujZ/ozYvorb/5Fn/pR36OWH6G2H/+mR/TgtdhpfRjdfy7hAmeeHcI2n6PWH/trUedql+yXCjQNh/7O0dtsHslwWuw0voxPlB4dwgFWk5NyYRtLVoywy0KUbDOZIc/HVPT/wBuMvajJXMOplKlJYUVMMw54qIEMlquSPZTMmLShCStaiyUpS6lHcAMY9h6A/BwqzKTaLUrz4qiWgi7LcEG+oddTEhhsjjlE+BmxJCbSu6m+FISFNtBKkqJSDkCQH3tHpLxQIImBJgSqEKoBikwhMCVe9IEq96QCFJgSYQqhCqABTAvCFUDegGZ4TVfTL7pP8sFrlfTK7pP8sPCUN3hACZL9JH2kxz6n2a0hBPV9Mr7Mn+WC1yvplfZk/ywomy/Sl/aRC62X6SPtIg1MdIQTVfTr+zI/khROV9Ov7Mj+WHJV1XVunkUn1Q7qhuHdBqYUhgTl/Tq+zJ/lhdev6df2ZP8sPiUNw7oUShu8INTCkMiev6ZX2ZP8sVvSWco2O0AzVHzS6XZNdk0ol+6LrVDd4RntP6VQqVbJASq8iQokkC6XTkXfPdvgUnYmtjCdCdGon2+SiakKQ6iUqAKVXUkgKBoQS0bnpHoGRKnydRJlyr0udeuJCbzLs7O2LOe+MX0ET8elsHpMpv2DHoOlZl+fJBq0ufjj17Pj7/idZS8GeNeTz+ZLmrmzgmasXZi0gBQADNdADcT3RXJmWglZEyZcZdwuNopLAGmfixiTpTSJlWqeEpBa0FZc+iSG5F/CIyLdMShCglJCQUhQUd4VVO9ODtnBsK7AVNtgfambLE1ScXbngcNxhSu2gtemZnFOTP68MYCXpW6VXZaQFF2dRYsQogk5hRHCDXplRBFwAG8+0r510gghjS72vDpC1e4SZ9pUlBRNWorCiwIoAQKON9OZDPDkmfPVLC9ZN6swkuGCkHZGGe6I1k0oZYSAlJuuxJOa0zBgclJB8IOxTVlKbsu9dEwBTsCZhBetKEYPBshptimbbA7qmUZ6pzw54jCHbLMtKpikKmrSQl8U4lggbi5IiVMtU0BxJAU4IYhQCcTQFySQcsDFcdKFKlEIuqK0KLklrjm7tBwCS/BqQlT4B2ubDs861KS5XMAKCpLNtECgAxgNday+1MLG7RSTtOA1MakCmDwKdKELvJTdIllAY4OSQQWyfCHJOmrhVdlJDrvUJ9JKmdsHTTgYdIWr3AM+1125myATUUBDjnQHuMLrrY4F6Y5F5nGFB2VIDY1htGkixFwEGWlDEltkFlNg9X4ECuLvq0xdKPNp2UkABRat01AoRs1Bd331g2CzQaFQZljSqZtkrZV6rjXhLHeGpAfCTo2XKtyhKlolpuS6ISlIqFvRIG4RP6Oo/8AxqTQbZLDAfGcoZ+ExYNuW2SUDtSqcD78ISLlx8Fx8EJaXaR/qlfwzI9BePPPgm6tp5yvVNjfEDcIszXAZMCTAMI73xMAwngSYEwB5wAGTAlUCefqgFKbOAYZMC8V1p05KRdF8KKlhACWJclnNaAb4lmbx8DAgM/pCc8hapa9WUFTquBTatSkrF041Sa8I8sm6QUCUlAcEg7RxBb0Y9Mm/wCEtPO1feTTHl9qUy1ncpWZHzjRsuUc5vFXyGdJK9AfaP8ALCDSSvox9o/yxEUp8T4n2RwU2fifbFUGxb6N0ou8WSBg+2xPIlNDGhs/SqY4BmKRhRaEFVT6VQRjGX0ZMqa5B9pvWGNI02hdCzJqgpKkABiQZUpbgTC4c4EtiMIaryTNdFtorpHen3VzQUpE0kXUu0tKyTRL/Nfi0awqSCkHFRYUxISpXZRJjG2fQcxHlE0rQUBNqF0SZaVAkTUvfFQOEay0/KSfrq+4mxM6vYULrckpKSopDOlnDek7eoxmdMzEGXbVJZjZ0sWzean1hov7KfPzeUn/AJxlbafitq//AF0/fzolclPhme6A/wCYSuUz7tUeg6RWFWqXdYlMuclTuGN6yqbCtFA9sef9Av8AMJXKZ92qN43xxX/vfd6Pi58kYuDyzpGT5ZaP2q/4jwh/RUtJlvMStSEqUTdLFNEAKO4VbthvpMPjtp/azP4jErRFlmLlBEpTKmzClrzOLoLEjq9V6t4xrGNtGDlV0RxolS0yrikzFzCoXARfTdALKODtWvCmLQZ1mKVKSQxSWINCDGomzxemzJ8spMsapC5GygTE3qlYLE8K1Z2q4Kkr1MqUhUucJp1y0JAvpbrBSi4GCnaou8S+8sPRmst7MqdDaLvqBUl/RB6tMVKGYy78cDo7TMlS7omkEtQVLDNgBhTE4tD+i7IEgsBiwbJIwFa5+EU9ps6lWqZvcMMyGADHJhHJFJ/czs3j9sSzs82RN6lw7wHBHYwMRNLaFSQSpgG2VeicrxbDh6jjKsuj0omAlO2x2nYEkVYe+MWqpV5JBzg0qStbDdxdM81VZlBRBDEU9944w4iy74uNL2QoIIwIAU7O4JbwDdkV6kEAOCx6pLsoe0jCF97jqrY3xYsF05W+hbG2sQGHXTQ4dYYhorZgqeZ9cWtkrNR9ZL/aEV05DKPAn1woPdi+tio6aN3oZRToZSwBsCarH0ZqlNhwiu6bzgq0AjOVKP2tYrLgoRaaN/yGZ9Sf94uKnpTo1aBKmKACVy5SRVy6JYd+G0ItcnM/4/BL6D6ZRITOvuxMs0xZImP6429g6SomOXYXglPElLpA513ZR5x0e0SueidcbYCSX/f9gMXMjo5aEJkEEMpaCKqxKCoE03PDcmmTFbHosu0gm6aKCUqI3BRUBXmhXdDarckIK32QSCWOKVlBp9YERmLKm1i1XlXS0tF5LqYpvzWyxe9ExdpV5HMdB605zlS0zCYpSBovZk8BQScVBRH7rPX94QCJ4UpSRikgHmUhQ50UIgWu0q8olebV+uHgg+yAsdpVrp3m1deXnh5mXwh2FEpek0CUmaSyFXGLH9YQEuMusIgW/S8pQWhKgZiUFaakBwWFcCXDtWKe1SZ0yyWa46Q1mFXYk6tKSQ28g/jEI9G52sCQWVqyXF6vnEu7jlThEuQ0ins01JmElghypRYEoCAVGhx6pAfFhFrO6ZrvFpYbKpiFO6KTdXOW42DNvUNbl4mJKeg05uv4GI38FbeSRarAhFltClTJzA2gfKLI66wLwGLlnfjHnNoVQ1eu/wAY2lt6YWcyZst1r1hnsyKbalFBVeb0gaVpGMmh348eMTxyaQ3ToSVifxgprN+cM6xjXwIjlTXwrzMOitW1EzR5LqAVd2abbVdhzaNRoLSVnlPrp01DpF26ubjfWfmUwb+8ZnRlHrk3W50wr+caHQ+k7LLJFpAUbouvLEyt+YTgkgUIwg5IkqRbWfSNmmypyJdonld20LCdZOYpdagVXqF0lJL4vWL+06IAmShrbRVa/wBcp6SpmHGjPujMI07YUypgRszFCeEkSSHStS7gvBNBdKaZYZRa2jp3ZTMQoLWyVKJ80vAoUkZVqoQmn4JXuWtm0S86YNdaBSVhNLl7+NK/nGZt1jazzzrJhazoLFQYvNmBiGqGy4mLCy9PbKJi1la2UJbebWapCr2A4iKK2dI5KpM1AUq8qQhAF1XWExajXIMoVgSYOqZTaDnFM9KgVApBLpVdVkCymLUMbzQc9KrQpWsmLcTflFAkUseIADEsQ+YQN0efaMUkTHUSEtUgOQHDkDMxtuh0ySbTMMiYtY1anvou7LyLpwFSoTA3+kb4uRGIxfSX/G2n9rM/iMPykJNlS5YlYAL0BYAu+V2uPbiIa6S/420/tpn8Zi80b0UmzpEtKCkqUgTrpLMkukJzF7qmrYxccmin7omOFZW4t0N+RzEiamVNE+RJKJq6lKVqIvZjaB5l2GYEMi0SlGdMBNnXTVS5aVMr5pCvDDcab2NI6Am2fZmJXLvfYXUGhDpNQC3AQ6nSwUQLWCoIlXJJl3QxBdLszjJnbtjshlhk28/h/pmOb6PLgWrmPadr9r9l6bWJctZKSbuKRlgDU5Boq9HaRE+0MyULUQlBGZGCVb3ehpu3QcnW2ZSRPwWm8FPeDGjKOXbhnEe3aCCiVyFhJYEINCCKgoVhyfvjh0qH2S+H2dKk5ffH5XRb2WeFTC5SSkfNcuCSlxkapIfhFjfSB+RwEY7Q9inC0X1JMtKSSR1QXc3EbwTlhUxqhO101MlKgCsjrEAs9SxOHDEwrUVS3ZW8nb2LHo9YJK0LM9MpTrATfCVEUej4OT2tEnSXQqzzgi4TKCeqEsZeL/Jq2ccbpS+bxJVoyyIlhaUJUhK9uZrNlBTeBWtRUBQjAZmgil6R9MhLs92xOxOr1qaIQwdpYVUqu5sw4xthjNUo/wCGOaUN3L/Sq0v0dlyVAIUmZNE1Cp1yWpCZCVKZKQLxSkFRGyXVnQCMTbEtMVXM+sxbS54VakqSm4FLTs3lKbB3Uouok1c74qrXVZ5n1xnOalOlvsby+nljxXPZ3wbfRyh/0Gbv1c/I/SKhenViCLLY1BUw3k1C5q1gebldUKJCccmgtH/5BN+paPvFQfTz/A2CjbAyb9VJyiY+TKXC/oj/AAe2MTE2t1TEshBFyYpD0m9a6doUwPHfGpOiE6qynWT9pUgHzy6PKV1fR7MIzXwYqra/2aP/ALI2N7zFj+tZvuosmPAynQ48pWNbaPkZZ+XmA1mTwzvhTDJzvMQLRogeRzjrbRRVopr5jbNoms6XY4Od5cxeJV8aV+wl/ezor7Sr4jaeBtn304wDFtuhUi0SRrbRUzQTr5j0Q9C7jCBsehEmfOGstFFSwD5ROBYyZZLkKc9u4bon6QPxiR9ed9ys+yBsKvjE/wCtJ+6T+EAFHI0QjyOzG/O2jZX8/ObamSgbovMnGjM1GZhEHpYpNmIUkzSpUu6l7ROFTNRUssKUACTdHM4RcSFfEbNzsf30mE0xotFonJlzHbUqLpa8CmfIVQkFsGPCKjV7ia22MVoG3qnCclayp5E+b8rPSUrCSGYzGmgguaHiY2KNFkgXUrZhjarQ+Ff1m+IGjujUqSi0KCpijLTaJUu+pwhKpIKikAAAl6mNDZ7Om4jZHVTkPREVJpvYUU63PBpmUSFHj4iC8pF0ulNXY3WYl4Eq4+Ijlkzqwvk5XPxENg8ct8OqVxHeIANvHeISZq1bJdiXjWjDNuWW+G7arb7Bm+ZhbEpiS+7Pnuh1dqSF1CVUAch2qp8YpMyycbkWWrqxyFY8j/xiR5bQgJSxf5oepOeWMPHSZJchNHxGRyMVZz2Q5Qp3+yCavYPUIki2gKcgXcwUsMQ1QKYwTIKVFgC1KnF8QN+ELUV4GJWCvqn1pjV/Bkl7RO/Yj7xMZvR6AVsqoII9uXKNl0DkpTaZoSAPNnAn0pJGJO89/JiT8BiXkqJejpM7SloTPmplo1s7EspRvqCQlxdxYl2DAjOLKXoJeuMix2gKU99Kwopdk1S8snBuVIq9K6ISufaVkrrPtTkBJly9WSoGYTViS0NL0JLkpEwLmpIUkApKUlyUgBKmooXr3JJ5w3CzXHm9O0kaWX0ptNmOo0jK1ss+kEkkb0nqzRzrxEQNP6GkMmZZZsoypldUqagTEnchK1Aq5YjjEW26PVaJnnZ0+YEKmy70whV3VqlpDUYXryjvN0RVaV0KmUE3CSVLuXVAOHQlQCmHWdXcRSDQa/8AW47xjXfT+ByRaDZlE3VIN0oF6+CBjspJDh2OYhmdpJAPmhMSG3ip3kNdHIARNndHpSJtwqXtTkykEBODSlEr7Jhw9EUrEWyaKlqmzEqE1CUasXTd1jzJiUOXDAbT4bot6pKpOzB5YqVwxpfn9gI0wTiSO0J8QB646ZNNwpCSHIU5STtAEDaIcY1bhuh21aIQiZJltM84pAKzduG8plBAu4hxmYlSOj0skfKy3VduqKXI18mXfDJFCJhyxAxiYKUHcHRo8+PJFwy40/62GrVpdYUDrFqQkbKZt0h1IZZKeqS5JCuthnFWJwwHqLw8iwApkly8yauWcKAKlgEZvtnHcIO1WKWETVIMx5a0oN4paqpgJBSAcEA5M5xxi5ynNU3+Cfp82PBK4wv3bt/HX4EsKGmJUvZSC7nJgWpji0M2mci8pjeBJZ6AB92EXk7opKSpNVkKmiVilwTNWh+rWgSe/sYsfR6XNQkpKwVJvBykgXhOuBwnIyg5zc0EYrFudOX66UncV48l/o//ACCcf9Fo+8VC9PD8QsJ/0p8ZMr8IlJswRoe1S0uQlNqAfGil4xmukWmNZZbLLzQhBYBg1wJd99IpHFJbfBafBadu1D/00fxK/GNhLV8WsfOy/wAAHtjzfodprydc012kJGD4Kffxi7ldKfMyA6tgyaED5t3jVmpDckiYrY2YV8aP7BPhNmfjEC1H4la+ds+8nGKBXSx5zuR5sJoADSY+/jEO0dLWkT0F9sz8k/rCrjQVyhakVRutIK8/Z/2kz7ibAWNXxmfzkfd/lGKtfTG+qWt10WcGDXpcxNADQ7WMMr6dKlzZirqze1Z2RKJZIIfF88oNSCjUSFfEbPzsvhaJUTVr+NS/2E372RHnael6xIlpCVsm4RVLbM1KwwetUsHwiUrpbMXMSohQZKwKpBquWfm8UiHqFRs0q2LXxXN8bPLiXZJnm5f1EfwiMBL6SzGmgHrKUS5q5loB9UdJ6UzQhIfBKRjuSIWoKKBehkCUtW06dY20PmlQFGrgIrVAYBh6/XGpnKHk83H9dkfTXwjLKNf7e2IZvjS3ODDIQb5UgB74QXviIk2HJUzl3xOslhQsm8E4DFTZkZqG4RXIxx8Y0/RsA3nbqjH66sHrDRlMgnREsS1KZJIv4LNLpUB86vjD8zQ8oFIZNSQRfOSVEfPpgIt5iRqJ2H6/d6S4DTdt1d0sHCi2B+aoYci8N7bmNIiWbQ6CogJSQyWqoit522uUMzdGBNlUoS09Um9nRTPjEGVppYmPdBFOsAaOOEWNokvZVKuIAumrkK627AxEJKTB8FTocjXovFIFes12qSzvTHfG46HhPlU66UnYPVKTTzHo8X7jxjzyRZ760oJuhRAfdxjTdHR5IuauXOluQEG8EqcAJXRlpapbPCNZR8k43Q7pCxWgT5xTY5yyJ1pVLXW604lLlISbwYA9YPDdostsWgp8inB7u89VUtXo/wDpkfvRd/pZNuIVrbO6rjpusU3mf9bk/hHHpdNv3dbZ2Z3u8Wb5aHqY3FdlPLkWwLK/IZ1VzltX9aqWpurlq8c3yaGLPoi0pACrDOU04zksboBJTskXS/V4YxenpjNCVnW2c3b7BhW47frauww3w5P6XzElLTrOpyxYJoLqi9ZjYgCu+DUxaF2VOrthKVLsEwqSpKga0Uky3IF0sSmWA+TnGI1k0RaZa1kWGeUqubJUXCkLTMBv3ai8nBs4uh00mXiNbIpdYsmru/61sh3w0Omk8oChNs4LgM0vNQT9I+Bfsg1MehdlRP0PbVzZczySaNXc2ciUKvPweJciw2uWwRYZoF+/VQJKjNlTDW6KeaAZs3yiyV0vnXgNdZmIUXeV80oH0jVvHu4Q2OmM7a8/ZqFh8lXZSfpK1LdkLWx+mioOhbTdSE2GaLi76CVuxJQVOGF4G52PBT9E2hSVp8gmALN4ssXr95aryi20HXhuGMWh6ZTmQddZ9pn+R2XBNRfo3GOHS6ZfI19nYAF3lVJKgz32yHfBrYemiLMlW4kHyNbCYmYBeGKZq5hDnfeA/d4w1ZbHbpctKRY1OkEXrwrSZdo9GM082GETFdMpoQoifJcXmDSq3VKAbacuAD20hZnS2beAFpkkF/oMhR6sHg1sfp+5ZrRMGibVrZZlrUm0qKCQboVeIrnSMFb5qFSpTLSVhCElIxASA79sXWmOlE1ciegz5agU3WGpdSVJF5mqcSKbozU6yIEqXMSt1EC8LySzhzQVFd8JK3ZMnSpdFn0VmNMmF22Bu9Ib4kyukCbiEEBk6v0a3CknLMAfnFJYFpAm3i3mzdqA5cMK4xXSZhcl8Nwrj4fnGOWO9ocJtRSNtL0pLmTA2F0gYA9YHdArCNXO2a+dq/Axlpc4YihDEONwPHhFtJUhUlZOJCjVhilxjE493TLci6nIlvKN3FWAUr6KZx3tAGzS1TFhmYIIUFqdJ2w4cseReKxaJboZxtVqPQXu4tCoRL1isWZP/N/ZG2gNXsMSLAEyL4W7l7pZgRNAJBBcEgVocTFtOUjWJdIGyvM+lLzfnFUZaNVQPWrndM3coe1Eu+nqgEL+enehsO2G4komSVIebRPWptHDVo4wtl1erQ4Q9xPzj6IiHLsyHmdQsQ22Po04b6wNmCLiKDqp3eiIWlFWzLFKWPyL1zTe4N53uoaNjjEhSfdoYFlUyiTLASCahLkuzBs3duAO6HffCKkPF5F98BBe+UNke7GH5MgYnDl64g6Er4ERj/aBnpBVUysB17hOfpgw7qUpxVXkGHA1oYYtMklRulOANUg4vvB9yIuPJjli0gRKT6UjukvT0dh+TcGaHJklQCQm4cxdCAmv1UgdrZwwmSqhvIb6qa1qxamBiUpSnU5AALDxoG9kRllSOdIGTPKQQqgGBzIJy8IkLWLqnCQWBe6i8a4PdcF+IwiPNtbnDNm8O0UhtK6KLYgYg8DTjUGOeF6kxt7DoVxCeKmuimbpUP8A4mDkyrzsuVTjLrQYfF61pRq5ZmMpXFu4+ukS5E90s4D1ZxyAYEVxo2Zpu7ZSorBj18hapYSNpAFH2k0be0nLe57Ybvh/lZWGN8NjhSRj2dsIZ4GBId9xyJ62J58IFUu91SEqGREsAjg4qfGndMZM1yYkuBTMDHzkrOl8uccPM1fKo7IIz6hpsrE4LWwocfMj249ojmyrYm+lg7/J1bFvyhTZlhttNSwI1WMXuc5KlzVVUJiFCgLLWxx3yw+PiMYlCbs7LYZgYA7zxisWFJSoKILbmxpQ3aCDVMUpAdmVUANUB7tBnTFjlGUrZ040kiYbWos4GYLOc8KUy8ICcpVSJtwZuZrEs1LgV4sKRFNoUBdwNWetSd2eEN2eeoghJIoQMSMGJYv7mGrsJaa3HxalU+Moo3zrTs//AAo2FOyONtU/+KThjetdWJp1XzfdXnDPk8wNtE8k4eEIJSyW1leXOmHDxjQ5rH0T1KBAtCTiSL1p3mtRdq7131q8SHWzmYokZiZNavElx+UREyFhJXeJSHcXS1Czkt2w2u0u2IGILht34798RJs6MUYtWyUqcVEhd9ji6lMWzxY5QE0UDKcBtk3qUxDlvbUcYaNpRnm4qWG9+GdIbMwh2wpi77qNQiCLdlZIx0sJUzJ2cEUevduxrApNCBnQk55Bm724w2qYzncPaBAItND2jOlcaY0PhEZVuckSTgEglimhwbmX96RIWs3TeXcGRZRBO6lcSK5PxiHLWzdnsw8O6PR9DdE5M6wocEKmB9YGCwbysFMdnJi4IGUYp00zWMdXB58paKfGAd/m5uzxwrupvhBNQ/8AiKb9XMx3YUbfx4GJemtErkT5krWqVcVdDggkEAgthgd8R0LuPeJUc3fuG78Y69W1ijC3Q3rkN8vX0bkzfvZsK9sF5TL+mDVc3JtMOD1gzNSreOSqVY72eop7hsWVbg6xRBqOsXGLPTLdApDljaGlz0fSIL5lE2u/5vrgPKEj56PszfYgiJgtZe6ACeIPswLAwzeT6axwBoOAphBqG8L8MmJtBMlQIBx3jI1PawbjlDJSliQ5qASDQEgnspDsiQoDZHca9jQ4ZKylglRBxrvFTTOMm2bJNNsgrRQEPdOBLwgXQhnDccqvFjMs8xgkoLDIOfU4MNmxqwu04jHw9+EIpFctb4lxkMgxNAaB+Fc4urCUhIJULzVJZmc3SBVW93ybKIQsjHqN2N62g0yFO104VIHPdlwFYbfQTjqRNLXFABLEKJUT6SiQzeO6KbSACVKpecuWwzz7YsLRo9QUQDfALBSQoA5uAsBQ7oZNkIA/EeLQueTP0vcqNdWvGjHviXZ5mytwcP8AkD7fdok+Se9IUWM7vVXugVJi9H3IiC5AGNfUTCzbQAQ6mydqjsBdq+POJQsR9yIQWMeiH7IpyTLxw0KiCqdfSakHcHNRgXPv7LPRE9lOVFIbaDte4JoavWu7lAGx8PVD0uwqOAH2kj18oVmlWTp09JSsXy5C32tl1u5YYmpjlW4FSCNpiS5JZyCATewqRThEKbYykB2ruUkjLEg0/KHDo5RGCT++jfz3Qk2vJl6S7CtFpQoLCidoJoMHSDiCCWficcYo509eCXNQ3i77zx3RanR6mwHYpH4wHkZ3DvGXbD1FKFcMp7yy2yf7f3i50RPTKF4h1OCUqBKFJAwI/t6oAWM+5HrdoUWY7vb7/nDuxemWEzTiTLQlmMt6gVLYAnA1zLwyNIJcqCSdlgHLYuXFHx9fKIosat3Oo9zBeSK3eIyrviarySsfZInaRCkkXWcKoKuoqUoFyaYim4dsVNuLqUpAYHAficca1id5GpiQKYP64BdjL1b7Qh2WoJFUJVMC/Ywq9KxYypSDLILpUWILBicWNa9gEKmzvuG52HrhzyJQ3faT+MDkDxpojy2DhqFN0kuxc8BwxpyiJPshBFwuONCFb6RYmyqBYgUpiG9ccmyn33d8FkLBErpdmWCXIFd+7si0k22YlKUpWoBKn6ymwZgBvcw4iwLbLtWjso/shPJFVw7xvrgeECZfpxQ6q1FhUkuMzVgBxO+r5xUWyQtSi2Bc48+cWnkCuHeK+/vvhvyNTfnzxh2GhFVIs5eqcMCD/akXMqYAlIS7JehNag76APlDZsqndx2En1CCTZF7we8NuygsWhCKkpUV4XlKF012cykDAvkQzND0mchKQHSW5fzQ0uzKCQxBfm/qEcbGr0kdqq/wRFe4nBvll/I0c8pyGNWwBI7jFYsZYd8aNgJaieOTE1LY45RnJk2uH5wpbG8dwSn3eOCOULeG6FSvh4xBoCDyiwsVjCg5JFN0REn3fDwi40OsjBTc8x/eGuRS4O/6elQUdolz1QPUMIp7QgJUQBhGvSsXTXfVnplh3xnLYraOwKbgQ47DDlsZxZXBPPwh6zSnJd8D7+qDA96/3iTZJNeDFxXduPvSJTLZFssglVA5Y5E5ZDMw3MshBqFPxEWWiwROSzdrNhFvadHhalAEOzksrHiXI8OyLqxJ0zKakxcaB0TrCoqGyBxx7BDqdGgfOwNcXbsi0sbIBAdTjDcSRR65PXhhWCKHJ7bEGZoRNxwFY08d9Yel6LQ4BSo0rUv3xYFRYC7QEHEH/SBTDfzEHIm7SnZwwZ8OcWZblHpGyykoXsDJKXKnBcu+3U892UZxQYxodIrvkMRyBBfE76+MVBk8IzkzWKIl0vF1oOypmBSSKtQnANFeZO4RZ6Fl3Zj150o9BgXxaEnuOS2J0jo2gy3vFycQ1AMcMYKb0YQ4SFvR3JbAjHZO+LgrAbChD9jA83dPOAtKnJSCUkJISWvMp3TRQ3RrSMdygtPR8JlqXTZoWUTwo6Q4qIz82SHoI3duAVJUwFcnIAcvVtzxlJtiWT1W7/WYmRcSqMuJU+ygIBap5e4hyZZ1JxHh+EcHutEobIsuXsrJHzac7w9jxWzAcovJcsFKg1aZHfEVUt9xh3RGmyo1iuPjFzo6whUsKLvfAzwzgBZxw5vF7ouzkAAMd4/At4Q1IhwfYqOj6LiaHLMxR6RkGXMIS7DjG4UhkhN0vw3RSaUsCFrJuk8wPDjGjpkx1IorOS5KgTSlc+3GNAmypKHClJfLZLc8+7uiAnRIuk3VdxPKLpEoBCRX7KvGBJDcpdGfnyWOL9leeFYFCafJk8d8Xf8A0t1KY5A8Kv8AgYKTot0uD7c4NCFrl0NWg+aP7sZ5WMdHRlI3gJ7+MOKNBHR0SaCoi40OkFQf3xjo6GuRS4LeUHmLeKLSg2u0+uOjoqfBlHkjS1bXbElKRdJarH2QsdGUTVgaPpMlt6XtEW6i8yYDUbjhgmOjo0XBPkUKN0B6Xk0yxhvSCyCGJjo6BjXI2mYWxPfD0uaQlTE558THR0IGFMlAyy4BqMhFcJYDMAOyOjoA8jqRjzHsh6yUCiKHhzhY6GDJCVlxU5w9YJhK1uSae0x0dDIfBAnTDeUHLbnpgIkWSUCJTgFzVwK7OcdHQIb4GdPywki6Al01YM7393IdwionjYRyP8Rjo6E+RrgWzp83MObCv70Qkmvf6jHR0QxocshqffONBouqQ9a/jCR0VDkUi0Sot9n1xEtqyDQkYwkdGpHkclfJnt9sOzMJfZ6o6Ohohg/rFfVT/wAoGSWSPfOOjoaJZ//Z"/>
          <p:cNvSpPr>
            <a:spLocks noChangeAspect="1" noChangeArrowheads="1"/>
          </p:cNvSpPr>
          <p:nvPr/>
        </p:nvSpPr>
        <p:spPr bwMode="auto">
          <a:xfrm>
            <a:off x="227013" y="-655638"/>
            <a:ext cx="2695575" cy="1695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28" name="Picture 8" descr="http://t1.gstatic.com/images?q=tbn:ANd9GcRxi8iE7372Imr1oE5zS01Udq3Ob2F9fK5ycWzKNE2995yDTmKd&amp;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333" y="1981200"/>
            <a:ext cx="3737378" cy="2350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66800" y="6085797"/>
            <a:ext cx="3200400" cy="369332"/>
          </a:xfrm>
          <a:prstGeom prst="rect">
            <a:avLst/>
          </a:prstGeom>
          <a:noFill/>
        </p:spPr>
        <p:txBody>
          <a:bodyPr wrap="square" rtlCol="0">
            <a:spAutoFit/>
          </a:bodyPr>
          <a:lstStyle/>
          <a:p>
            <a:r>
              <a:rPr lang="en-US" dirty="0" smtClean="0"/>
              <a:t>Bill Clinton’s Boyhood Home</a:t>
            </a:r>
            <a:endParaRPr lang="en-US" dirty="0"/>
          </a:p>
        </p:txBody>
      </p:sp>
      <p:pic>
        <p:nvPicPr>
          <p:cNvPr id="30732" name="Picture 12" descr="http://t1.gstatic.com/images?q=tbn:ANd9GcTKu0C4yNIsztYRLmcHnTmPm31XDCWnwDIwRqjDd4zpK3of0yTpx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149112">
            <a:off x="157355" y="312134"/>
            <a:ext cx="2699573" cy="20142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34" name="Picture 14" descr="http://t3.gstatic.com/images?q=tbn:ANd9GcSY-uAPEJ-bjczdfh6-1geY6rvGBLg6pkaO_x4opTgjDW7-3a-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122554"/>
            <a:ext cx="3581400" cy="23832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http://www.sounddistributors.com/klipschlogo.jpg">
            <a:hlinkClick r:id="rId6"/>
          </p:cNvPr>
          <p:cNvPicPr>
            <a:picLocks noChangeAspect="1" noChangeArrowheads="1"/>
          </p:cNvPicPr>
          <p:nvPr/>
        </p:nvPicPr>
        <p:blipFill>
          <a:blip r:embed="rId7" cstate="print"/>
          <a:srcRect/>
          <a:stretch>
            <a:fillRect/>
          </a:stretch>
        </p:blipFill>
        <p:spPr bwMode="auto">
          <a:xfrm>
            <a:off x="6493711" y="267015"/>
            <a:ext cx="1971675" cy="1115406"/>
          </a:xfrm>
          <a:prstGeom prst="rect">
            <a:avLst/>
          </a:prstGeom>
          <a:ln>
            <a:noFill/>
          </a:ln>
          <a:effectLst>
            <a:softEdge rad="112500"/>
          </a:effectLst>
        </p:spPr>
      </p:pic>
      <p:sp>
        <p:nvSpPr>
          <p:cNvPr id="7" name="Rectangle 6"/>
          <p:cNvSpPr/>
          <p:nvPr/>
        </p:nvSpPr>
        <p:spPr>
          <a:xfrm>
            <a:off x="6553200" y="1477819"/>
            <a:ext cx="2210862" cy="646331"/>
          </a:xfrm>
          <a:prstGeom prst="rect">
            <a:avLst/>
          </a:prstGeom>
        </p:spPr>
        <p:txBody>
          <a:bodyPr wrap="none">
            <a:spAutoFit/>
          </a:bodyPr>
          <a:lstStyle/>
          <a:p>
            <a:r>
              <a:rPr lang="en-US" dirty="0"/>
              <a:t>Paul W. </a:t>
            </a:r>
            <a:r>
              <a:rPr lang="en-US" dirty="0" err="1"/>
              <a:t>Klipsch</a:t>
            </a:r>
            <a:r>
              <a:rPr lang="en-US" dirty="0"/>
              <a:t> – </a:t>
            </a:r>
            <a:endParaRPr lang="en-US" dirty="0" smtClean="0"/>
          </a:p>
          <a:p>
            <a:r>
              <a:rPr lang="en-US" dirty="0" err="1" smtClean="0"/>
              <a:t>Klipsch</a:t>
            </a:r>
            <a:r>
              <a:rPr lang="en-US" dirty="0" smtClean="0"/>
              <a:t> </a:t>
            </a:r>
            <a:r>
              <a:rPr lang="en-US" dirty="0"/>
              <a:t>(speakers), </a:t>
            </a:r>
          </a:p>
        </p:txBody>
      </p:sp>
    </p:spTree>
    <p:extLst>
      <p:ext uri="{BB962C8B-B14F-4D97-AF65-F5344CB8AC3E}">
        <p14:creationId xmlns:p14="http://schemas.microsoft.com/office/powerpoint/2010/main" val="29727374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3"/>
          <p:cNvGrpSpPr>
            <a:grpSpLocks/>
          </p:cNvGrpSpPr>
          <p:nvPr/>
        </p:nvGrpSpPr>
        <p:grpSpPr bwMode="auto">
          <a:xfrm>
            <a:off x="4495800" y="152400"/>
            <a:ext cx="4286250" cy="3220001"/>
            <a:chOff x="4495800" y="381000"/>
            <a:chExt cx="4286250" cy="3219440"/>
          </a:xfrm>
        </p:grpSpPr>
        <p:pic>
          <p:nvPicPr>
            <p:cNvPr id="24585" name="Picture 2" descr="http://www.arkansas.com/images/photos/large/Gould_l.jpg"/>
            <p:cNvPicPr>
              <a:picLocks noChangeAspect="1" noChangeArrowheads="1"/>
            </p:cNvPicPr>
            <p:nvPr/>
          </p:nvPicPr>
          <p:blipFill>
            <a:blip r:embed="rId2" cstate="print"/>
            <a:srcRect/>
            <a:stretch>
              <a:fillRect/>
            </a:stretch>
          </p:blipFill>
          <p:spPr bwMode="auto">
            <a:xfrm>
              <a:off x="4495800" y="381000"/>
              <a:ext cx="4286250" cy="2857500"/>
            </a:xfrm>
            <a:prstGeom prst="rect">
              <a:avLst/>
            </a:prstGeom>
            <a:ln>
              <a:noFill/>
            </a:ln>
            <a:effectLst>
              <a:softEdge rad="112500"/>
            </a:effectLst>
          </p:spPr>
        </p:pic>
        <p:sp>
          <p:nvSpPr>
            <p:cNvPr id="24586" name="TextBox 2"/>
            <p:cNvSpPr txBox="1">
              <a:spLocks noChangeArrowheads="1"/>
            </p:cNvSpPr>
            <p:nvPr/>
          </p:nvSpPr>
          <p:spPr bwMode="auto">
            <a:xfrm>
              <a:off x="4800600" y="3200400"/>
              <a:ext cx="3733800" cy="400040"/>
            </a:xfrm>
            <a:prstGeom prst="rect">
              <a:avLst/>
            </a:prstGeom>
            <a:noFill/>
            <a:ln w="9525">
              <a:noFill/>
              <a:miter lim="800000"/>
              <a:headEnd/>
              <a:tailEnd/>
            </a:ln>
          </p:spPr>
          <p:txBody>
            <a:bodyPr>
              <a:spAutoFit/>
            </a:bodyPr>
            <a:lstStyle/>
            <a:p>
              <a:r>
                <a:rPr lang="en-US" sz="2000" dirty="0">
                  <a:latin typeface="+mn-lt"/>
                </a:rPr>
                <a:t>Old House and Wagon, Gould</a:t>
              </a:r>
            </a:p>
          </p:txBody>
        </p:sp>
      </p:grpSp>
      <p:grpSp>
        <p:nvGrpSpPr>
          <p:cNvPr id="24579" name="Group 6"/>
          <p:cNvGrpSpPr>
            <a:grpSpLocks/>
          </p:cNvGrpSpPr>
          <p:nvPr/>
        </p:nvGrpSpPr>
        <p:grpSpPr bwMode="auto">
          <a:xfrm>
            <a:off x="228600" y="1371600"/>
            <a:ext cx="4419600" cy="3220001"/>
            <a:chOff x="533400" y="1447800"/>
            <a:chExt cx="4419600" cy="3219440"/>
          </a:xfrm>
        </p:grpSpPr>
        <p:pic>
          <p:nvPicPr>
            <p:cNvPr id="24583" name="Picture 4" descr="http://www.arkansas.com/images/photos/large/Hardin%20Farms-%20Grady%2015_l.jpg"/>
            <p:cNvPicPr>
              <a:picLocks noChangeAspect="1" noChangeArrowheads="1"/>
            </p:cNvPicPr>
            <p:nvPr/>
          </p:nvPicPr>
          <p:blipFill>
            <a:blip r:embed="rId3" cstate="print"/>
            <a:srcRect/>
            <a:stretch>
              <a:fillRect/>
            </a:stretch>
          </p:blipFill>
          <p:spPr bwMode="auto">
            <a:xfrm>
              <a:off x="533400" y="1447800"/>
              <a:ext cx="4286250" cy="2857500"/>
            </a:xfrm>
            <a:prstGeom prst="rect">
              <a:avLst/>
            </a:prstGeom>
            <a:ln>
              <a:noFill/>
            </a:ln>
            <a:effectLst>
              <a:softEdge rad="112500"/>
            </a:effectLst>
          </p:spPr>
        </p:pic>
        <p:sp>
          <p:nvSpPr>
            <p:cNvPr id="24584" name="TextBox 5"/>
            <p:cNvSpPr txBox="1">
              <a:spLocks noChangeArrowheads="1"/>
            </p:cNvSpPr>
            <p:nvPr/>
          </p:nvSpPr>
          <p:spPr bwMode="auto">
            <a:xfrm>
              <a:off x="533400" y="4267200"/>
              <a:ext cx="4419600" cy="400040"/>
            </a:xfrm>
            <a:prstGeom prst="rect">
              <a:avLst/>
            </a:prstGeom>
            <a:noFill/>
            <a:ln w="9525">
              <a:noFill/>
              <a:miter lim="800000"/>
              <a:headEnd/>
              <a:tailEnd/>
            </a:ln>
          </p:spPr>
          <p:txBody>
            <a:bodyPr>
              <a:spAutoFit/>
            </a:bodyPr>
            <a:lstStyle/>
            <a:p>
              <a:r>
                <a:rPr lang="en-US" sz="2000" dirty="0">
                  <a:latin typeface="+mn-lt"/>
                </a:rPr>
                <a:t>Pumpkins of major size at Hardin Farms</a:t>
              </a:r>
            </a:p>
          </p:txBody>
        </p:sp>
      </p:grpSp>
      <p:grpSp>
        <p:nvGrpSpPr>
          <p:cNvPr id="24580" name="Group 9"/>
          <p:cNvGrpSpPr>
            <a:grpSpLocks/>
          </p:cNvGrpSpPr>
          <p:nvPr/>
        </p:nvGrpSpPr>
        <p:grpSpPr bwMode="auto">
          <a:xfrm>
            <a:off x="4495800" y="3581400"/>
            <a:ext cx="4286250" cy="3295710"/>
            <a:chOff x="4495800" y="3581400"/>
            <a:chExt cx="4286250" cy="3295710"/>
          </a:xfrm>
        </p:grpSpPr>
        <p:pic>
          <p:nvPicPr>
            <p:cNvPr id="24581" name="Picture 6" descr="http://www.arkansas.com/images/photos/large/Beautiful%20sunset%20on%20De%20Queen%20Lake_l.jpg"/>
            <p:cNvPicPr>
              <a:picLocks noChangeAspect="1" noChangeArrowheads="1"/>
            </p:cNvPicPr>
            <p:nvPr/>
          </p:nvPicPr>
          <p:blipFill>
            <a:blip r:embed="rId4" cstate="print"/>
            <a:srcRect/>
            <a:stretch>
              <a:fillRect/>
            </a:stretch>
          </p:blipFill>
          <p:spPr bwMode="auto">
            <a:xfrm>
              <a:off x="4495800" y="3581400"/>
              <a:ext cx="4286250" cy="2857500"/>
            </a:xfrm>
            <a:prstGeom prst="rect">
              <a:avLst/>
            </a:prstGeom>
            <a:ln>
              <a:noFill/>
            </a:ln>
            <a:effectLst>
              <a:softEdge rad="112500"/>
            </a:effectLst>
          </p:spPr>
        </p:pic>
        <p:sp>
          <p:nvSpPr>
            <p:cNvPr id="24582" name="TextBox 8"/>
            <p:cNvSpPr txBox="1">
              <a:spLocks noChangeArrowheads="1"/>
            </p:cNvSpPr>
            <p:nvPr/>
          </p:nvSpPr>
          <p:spPr bwMode="auto">
            <a:xfrm>
              <a:off x="4800600" y="6477000"/>
              <a:ext cx="3886200" cy="400110"/>
            </a:xfrm>
            <a:prstGeom prst="rect">
              <a:avLst/>
            </a:prstGeom>
            <a:noFill/>
            <a:ln w="9525">
              <a:noFill/>
              <a:miter lim="800000"/>
              <a:headEnd/>
              <a:tailEnd/>
            </a:ln>
          </p:spPr>
          <p:txBody>
            <a:bodyPr>
              <a:spAutoFit/>
            </a:bodyPr>
            <a:lstStyle/>
            <a:p>
              <a:r>
                <a:rPr lang="en-US" sz="2000" dirty="0">
                  <a:latin typeface="+mn-lt"/>
                </a:rPr>
                <a:t>Beautiful sunset on De Queen Lake</a:t>
              </a:r>
              <a:r>
                <a:rPr lang="en-US" dirty="0"/>
                <a:t> </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 Dorado</a:t>
            </a:r>
            <a:endParaRPr lang="en-US" dirty="0"/>
          </a:p>
        </p:txBody>
      </p:sp>
      <p:pic>
        <p:nvPicPr>
          <p:cNvPr id="28676" name="Picture 4" descr="http://farm1.static.flickr.com/134/357571504_78c10dbb2c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971800"/>
            <a:ext cx="4724400" cy="3543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674" name="Picture 2" descr="http://t1.gstatic.com/images?q=tbn:ANd9GcQcz0XI6jYVdkxG8N4ASaLT-CQgKoYkhTtdh6dPYvVevNpFth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4441733" cy="2819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57800" y="1828800"/>
            <a:ext cx="2895600" cy="369332"/>
          </a:xfrm>
          <a:prstGeom prst="rect">
            <a:avLst/>
          </a:prstGeom>
          <a:noFill/>
        </p:spPr>
        <p:txBody>
          <a:bodyPr wrap="square" rtlCol="0">
            <a:spAutoFit/>
          </a:bodyPr>
          <a:lstStyle/>
          <a:p>
            <a:r>
              <a:rPr lang="en-US" dirty="0" smtClean="0">
                <a:latin typeface="+mn-lt"/>
              </a:rPr>
              <a:t>Population 18,884</a:t>
            </a:r>
            <a:endParaRPr lang="en-US" dirty="0">
              <a:latin typeface="+mn-lt"/>
            </a:endParaRPr>
          </a:p>
        </p:txBody>
      </p:sp>
      <p:sp>
        <p:nvSpPr>
          <p:cNvPr id="4" name="TextBox 3"/>
          <p:cNvSpPr txBox="1"/>
          <p:nvPr/>
        </p:nvSpPr>
        <p:spPr>
          <a:xfrm>
            <a:off x="304800" y="4343400"/>
            <a:ext cx="4038600" cy="2308324"/>
          </a:xfrm>
          <a:prstGeom prst="rect">
            <a:avLst/>
          </a:prstGeom>
          <a:noFill/>
        </p:spPr>
        <p:txBody>
          <a:bodyPr wrap="square" rtlCol="0">
            <a:spAutoFit/>
          </a:bodyPr>
          <a:lstStyle/>
          <a:p>
            <a:pPr marL="285750" indent="-285750">
              <a:buFont typeface="Arial" pitchFamily="34" charset="0"/>
              <a:buChar char="•"/>
            </a:pPr>
            <a:r>
              <a:rPr lang="en-US" dirty="0" smtClean="0">
                <a:latin typeface="+mn-lt"/>
              </a:rPr>
              <a:t>South Arkansas Community College</a:t>
            </a:r>
            <a:br>
              <a:rPr lang="en-US" dirty="0" smtClean="0">
                <a:latin typeface="+mn-lt"/>
              </a:rPr>
            </a:br>
            <a:endParaRPr lang="en-US" dirty="0" smtClean="0">
              <a:latin typeface="+mn-lt"/>
            </a:endParaRPr>
          </a:p>
          <a:p>
            <a:pPr marL="285750" indent="-285750">
              <a:buFont typeface="Arial" pitchFamily="34" charset="0"/>
              <a:buChar char="•"/>
            </a:pPr>
            <a:r>
              <a:rPr lang="en-US" dirty="0" smtClean="0">
                <a:latin typeface="+mn-lt"/>
              </a:rPr>
              <a:t>South Arkansas Arts Center</a:t>
            </a:r>
            <a:br>
              <a:rPr lang="en-US" dirty="0" smtClean="0">
                <a:latin typeface="+mn-lt"/>
              </a:rPr>
            </a:br>
            <a:endParaRPr lang="en-US" dirty="0" smtClean="0">
              <a:latin typeface="+mn-lt"/>
            </a:endParaRPr>
          </a:p>
          <a:p>
            <a:pPr marL="285750" indent="-285750">
              <a:buFont typeface="Arial" pitchFamily="34" charset="0"/>
              <a:buChar char="•"/>
            </a:pPr>
            <a:r>
              <a:rPr lang="en-US" dirty="0" smtClean="0">
                <a:latin typeface="+mn-lt"/>
              </a:rPr>
              <a:t>Best known as being the heart of the 1920s oil boom in South Arkansas, earning it the nickname “Arkansas’s Original Boomtown”.</a:t>
            </a:r>
          </a:p>
        </p:txBody>
      </p:sp>
    </p:spTree>
    <p:extLst>
      <p:ext uri="{BB962C8B-B14F-4D97-AF65-F5344CB8AC3E}">
        <p14:creationId xmlns:p14="http://schemas.microsoft.com/office/powerpoint/2010/main" val="33255410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Charles H. Murphy Jr. </a:t>
            </a:r>
            <a:r>
              <a:rPr lang="en-US" sz="3600" dirty="0" smtClean="0"/>
              <a:t>(1920 – 2002)</a:t>
            </a:r>
            <a:endParaRPr lang="en-US" sz="3600" dirty="0"/>
          </a:p>
        </p:txBody>
      </p:sp>
      <p:pic>
        <p:nvPicPr>
          <p:cNvPr id="4" name="Picture 6" descr="http://www.cruiselawnews.com/uploads/image/charles_murphy.jpg"/>
          <p:cNvPicPr>
            <a:picLocks noChangeAspect="1" noChangeArrowheads="1"/>
          </p:cNvPicPr>
          <p:nvPr/>
        </p:nvPicPr>
        <p:blipFill>
          <a:blip r:embed="rId2"/>
          <a:srcRect/>
          <a:stretch>
            <a:fillRect/>
          </a:stretch>
        </p:blipFill>
        <p:spPr bwMode="auto">
          <a:xfrm>
            <a:off x="762000" y="1387764"/>
            <a:ext cx="3629025" cy="5048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3" descr="http://www.murphyoilcorp.com/media/gif/logo.gif"/>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724400" y="1406814"/>
            <a:ext cx="3805238" cy="1676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600200" y="6422159"/>
            <a:ext cx="2971800" cy="369332"/>
          </a:xfrm>
          <a:prstGeom prst="rect">
            <a:avLst/>
          </a:prstGeom>
          <a:noFill/>
        </p:spPr>
        <p:txBody>
          <a:bodyPr wrap="square" rtlCol="0">
            <a:spAutoFit/>
          </a:bodyPr>
          <a:lstStyle/>
          <a:p>
            <a:r>
              <a:rPr lang="en-US" dirty="0" smtClean="0"/>
              <a:t>El Dorado, AR</a:t>
            </a:r>
            <a:endParaRPr lang="en-US" dirty="0"/>
          </a:p>
        </p:txBody>
      </p:sp>
      <p:sp>
        <p:nvSpPr>
          <p:cNvPr id="3" name="TextBox 2"/>
          <p:cNvSpPr txBox="1"/>
          <p:nvPr/>
        </p:nvSpPr>
        <p:spPr>
          <a:xfrm>
            <a:off x="4495800" y="3429000"/>
            <a:ext cx="4495800" cy="3416320"/>
          </a:xfrm>
          <a:prstGeom prst="rect">
            <a:avLst/>
          </a:prstGeom>
          <a:noFill/>
        </p:spPr>
        <p:txBody>
          <a:bodyPr wrap="square" rtlCol="0">
            <a:spAutoFit/>
          </a:bodyPr>
          <a:lstStyle/>
          <a:p>
            <a:pPr marL="285750" indent="-285750">
              <a:buFont typeface="Arial" pitchFamily="34" charset="0"/>
              <a:buChar char="•"/>
            </a:pPr>
            <a:r>
              <a:rPr lang="en-US" dirty="0" smtClean="0">
                <a:latin typeface="+mn-lt"/>
              </a:rPr>
              <a:t>Murphy became the leader of his family business in 1941 at the age of twenty-one.</a:t>
            </a:r>
            <a:br>
              <a:rPr lang="en-US" dirty="0" smtClean="0">
                <a:latin typeface="+mn-lt"/>
              </a:rPr>
            </a:br>
            <a:endParaRPr lang="en-US" dirty="0" smtClean="0">
              <a:latin typeface="+mn-lt"/>
            </a:endParaRPr>
          </a:p>
          <a:p>
            <a:pPr marL="285750" indent="-285750">
              <a:buFont typeface="Arial" pitchFamily="34" charset="0"/>
              <a:buChar char="•"/>
            </a:pPr>
            <a:r>
              <a:rPr lang="en-US" dirty="0" smtClean="0">
                <a:latin typeface="+mn-lt"/>
              </a:rPr>
              <a:t>Murphy Corporation developed properties in several states and also participated in the development of oil-producing properties in the Gulf of Mexico, the North sea, Canada, and Venezuela. </a:t>
            </a:r>
            <a:br>
              <a:rPr lang="en-US" dirty="0" smtClean="0">
                <a:latin typeface="+mn-lt"/>
              </a:rPr>
            </a:br>
            <a:endParaRPr lang="en-US" dirty="0" smtClean="0">
              <a:latin typeface="+mn-lt"/>
            </a:endParaRPr>
          </a:p>
          <a:p>
            <a:pPr marL="285750" indent="-285750">
              <a:buFont typeface="Arial" pitchFamily="34" charset="0"/>
              <a:buChar char="•"/>
            </a:pPr>
            <a:r>
              <a:rPr lang="en-US" dirty="0" smtClean="0">
                <a:latin typeface="+mn-lt"/>
              </a:rPr>
              <a:t>He was active as a lecturer on economics, responsible civic actions, energy, and education, never charging a fee.</a:t>
            </a:r>
          </a:p>
        </p:txBody>
      </p:sp>
    </p:spTree>
    <p:extLst>
      <p:ext uri="{BB962C8B-B14F-4D97-AF65-F5344CB8AC3E}">
        <p14:creationId xmlns:p14="http://schemas.microsoft.com/office/powerpoint/2010/main" val="39976142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3"/>
          <p:cNvGrpSpPr>
            <a:grpSpLocks/>
          </p:cNvGrpSpPr>
          <p:nvPr/>
        </p:nvGrpSpPr>
        <p:grpSpPr bwMode="auto">
          <a:xfrm>
            <a:off x="2922154" y="845127"/>
            <a:ext cx="3200400" cy="5257800"/>
            <a:chOff x="2895600" y="609600"/>
            <a:chExt cx="3200400" cy="5257800"/>
          </a:xfrm>
        </p:grpSpPr>
        <p:pic>
          <p:nvPicPr>
            <p:cNvPr id="25609" name="Picture 2" descr="http://www.arkansas.com/images/photos/large/Grampas%20Lake_ACH_0827_l.jpg"/>
            <p:cNvPicPr>
              <a:picLocks noChangeAspect="1" noChangeArrowheads="1"/>
            </p:cNvPicPr>
            <p:nvPr/>
          </p:nvPicPr>
          <p:blipFill>
            <a:blip r:embed="rId2" cstate="print"/>
            <a:srcRect/>
            <a:stretch>
              <a:fillRect/>
            </a:stretch>
          </p:blipFill>
          <p:spPr bwMode="auto">
            <a:xfrm>
              <a:off x="2895600" y="1066800"/>
              <a:ext cx="3200400" cy="4800600"/>
            </a:xfrm>
            <a:prstGeom prst="rect">
              <a:avLst/>
            </a:prstGeom>
            <a:ln>
              <a:noFill/>
            </a:ln>
            <a:effectLst>
              <a:softEdge rad="112500"/>
            </a:effectLst>
          </p:spPr>
        </p:pic>
        <p:sp>
          <p:nvSpPr>
            <p:cNvPr id="25610" name="TextBox 2"/>
            <p:cNvSpPr txBox="1">
              <a:spLocks noChangeArrowheads="1"/>
            </p:cNvSpPr>
            <p:nvPr/>
          </p:nvSpPr>
          <p:spPr bwMode="auto">
            <a:xfrm>
              <a:off x="3048000" y="609600"/>
              <a:ext cx="2971800" cy="400110"/>
            </a:xfrm>
            <a:prstGeom prst="rect">
              <a:avLst/>
            </a:prstGeom>
            <a:noFill/>
            <a:ln w="9525">
              <a:noFill/>
              <a:miter lim="800000"/>
              <a:headEnd/>
              <a:tailEnd/>
            </a:ln>
          </p:spPr>
          <p:txBody>
            <a:bodyPr>
              <a:spAutoFit/>
            </a:bodyPr>
            <a:lstStyle/>
            <a:p>
              <a:r>
                <a:rPr lang="en-US" sz="2000" dirty="0" err="1">
                  <a:latin typeface="+mn-lt"/>
                </a:rPr>
                <a:t>Grampas</a:t>
              </a:r>
              <a:r>
                <a:rPr lang="en-US" sz="2000" dirty="0">
                  <a:latin typeface="+mn-lt"/>
                </a:rPr>
                <a:t> Lake, Hamburg</a:t>
              </a:r>
            </a:p>
          </p:txBody>
        </p:sp>
      </p:grpSp>
      <p:grpSp>
        <p:nvGrpSpPr>
          <p:cNvPr id="25603" name="Group 6"/>
          <p:cNvGrpSpPr>
            <a:grpSpLocks/>
          </p:cNvGrpSpPr>
          <p:nvPr/>
        </p:nvGrpSpPr>
        <p:grpSpPr bwMode="auto">
          <a:xfrm>
            <a:off x="152400" y="152400"/>
            <a:ext cx="2857500" cy="4667822"/>
            <a:chOff x="304800" y="152400"/>
            <a:chExt cx="2857500" cy="4667262"/>
          </a:xfrm>
        </p:grpSpPr>
        <p:pic>
          <p:nvPicPr>
            <p:cNvPr id="25607" name="Picture 4" descr="http://www.arkansas.com/images/photos/large/Grady-%20Glass%20Blowing%2007_l.jpg"/>
            <p:cNvPicPr>
              <a:picLocks noChangeAspect="1" noChangeArrowheads="1"/>
            </p:cNvPicPr>
            <p:nvPr/>
          </p:nvPicPr>
          <p:blipFill>
            <a:blip r:embed="rId3" cstate="print"/>
            <a:srcRect/>
            <a:stretch>
              <a:fillRect/>
            </a:stretch>
          </p:blipFill>
          <p:spPr bwMode="auto">
            <a:xfrm>
              <a:off x="304800" y="152400"/>
              <a:ext cx="2857500" cy="4286250"/>
            </a:xfrm>
            <a:prstGeom prst="rect">
              <a:avLst/>
            </a:prstGeom>
            <a:ln>
              <a:noFill/>
            </a:ln>
            <a:effectLst>
              <a:softEdge rad="112500"/>
            </a:effectLst>
          </p:spPr>
        </p:pic>
        <p:sp>
          <p:nvSpPr>
            <p:cNvPr id="25608" name="TextBox 5"/>
            <p:cNvSpPr txBox="1">
              <a:spLocks noChangeArrowheads="1"/>
            </p:cNvSpPr>
            <p:nvPr/>
          </p:nvSpPr>
          <p:spPr bwMode="auto">
            <a:xfrm>
              <a:off x="381000" y="4419600"/>
              <a:ext cx="2667000" cy="400062"/>
            </a:xfrm>
            <a:prstGeom prst="rect">
              <a:avLst/>
            </a:prstGeom>
            <a:noFill/>
            <a:ln w="9525">
              <a:noFill/>
              <a:miter lim="800000"/>
              <a:headEnd/>
              <a:tailEnd/>
            </a:ln>
          </p:spPr>
          <p:txBody>
            <a:bodyPr>
              <a:spAutoFit/>
            </a:bodyPr>
            <a:lstStyle/>
            <a:p>
              <a:r>
                <a:rPr lang="en-US" sz="2000" dirty="0">
                  <a:latin typeface="+mn-lt"/>
                </a:rPr>
                <a:t>Glass Blowing in Grady</a:t>
              </a:r>
            </a:p>
          </p:txBody>
        </p:sp>
      </p:grpSp>
      <p:grpSp>
        <p:nvGrpSpPr>
          <p:cNvPr id="25604" name="Group 9"/>
          <p:cNvGrpSpPr>
            <a:grpSpLocks/>
          </p:cNvGrpSpPr>
          <p:nvPr/>
        </p:nvGrpSpPr>
        <p:grpSpPr bwMode="auto">
          <a:xfrm>
            <a:off x="6096000" y="1905000"/>
            <a:ext cx="3048000" cy="4667250"/>
            <a:chOff x="6096000" y="1905000"/>
            <a:chExt cx="3048000" cy="4667250"/>
          </a:xfrm>
        </p:grpSpPr>
        <p:pic>
          <p:nvPicPr>
            <p:cNvPr id="25605" name="Picture 6" descr="http://www.arkansas.com/images/photos/large/Camden%20murals_l.jpg"/>
            <p:cNvPicPr>
              <a:picLocks noChangeAspect="1" noChangeArrowheads="1"/>
            </p:cNvPicPr>
            <p:nvPr/>
          </p:nvPicPr>
          <p:blipFill>
            <a:blip r:embed="rId4" cstate="print"/>
            <a:srcRect/>
            <a:stretch>
              <a:fillRect/>
            </a:stretch>
          </p:blipFill>
          <p:spPr bwMode="auto">
            <a:xfrm>
              <a:off x="6096000" y="2286000"/>
              <a:ext cx="2857500" cy="4286250"/>
            </a:xfrm>
            <a:prstGeom prst="rect">
              <a:avLst/>
            </a:prstGeom>
            <a:ln>
              <a:noFill/>
            </a:ln>
            <a:effectLst>
              <a:softEdge rad="112500"/>
            </a:effectLst>
          </p:spPr>
        </p:pic>
        <p:sp>
          <p:nvSpPr>
            <p:cNvPr id="25606" name="TextBox 8"/>
            <p:cNvSpPr txBox="1">
              <a:spLocks noChangeArrowheads="1"/>
            </p:cNvSpPr>
            <p:nvPr/>
          </p:nvSpPr>
          <p:spPr bwMode="auto">
            <a:xfrm>
              <a:off x="6477000" y="1905000"/>
              <a:ext cx="2667000" cy="400110"/>
            </a:xfrm>
            <a:prstGeom prst="rect">
              <a:avLst/>
            </a:prstGeom>
            <a:noFill/>
            <a:ln w="9525">
              <a:noFill/>
              <a:miter lim="800000"/>
              <a:headEnd/>
              <a:tailEnd/>
            </a:ln>
          </p:spPr>
          <p:txBody>
            <a:bodyPr wrap="square">
              <a:spAutoFit/>
            </a:bodyPr>
            <a:lstStyle/>
            <a:p>
              <a:r>
                <a:rPr lang="en-US" sz="2000" dirty="0">
                  <a:latin typeface="+mn-lt"/>
                </a:rPr>
                <a:t>The Murals of Camden</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encyclopediaofarkansas.net/media/gallery/photo/PHO445_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4333875" cy="56197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10200" y="999836"/>
            <a:ext cx="3276600" cy="2400657"/>
          </a:xfrm>
          <a:prstGeom prst="rect">
            <a:avLst/>
          </a:prstGeom>
          <a:noFill/>
        </p:spPr>
        <p:txBody>
          <a:bodyPr wrap="square" rtlCol="0">
            <a:spAutoFit/>
          </a:bodyPr>
          <a:lstStyle/>
          <a:p>
            <a:r>
              <a:rPr lang="en-US" sz="2400" dirty="0" smtClean="0"/>
              <a:t>Scott Joplin </a:t>
            </a:r>
            <a:r>
              <a:rPr lang="en-US" sz="1600" dirty="0" smtClean="0"/>
              <a:t>(1867 – 1917)</a:t>
            </a:r>
          </a:p>
          <a:p>
            <a:pPr marL="285750" indent="-285750">
              <a:buFont typeface="Arial" pitchFamily="34" charset="0"/>
              <a:buChar char="•"/>
            </a:pPr>
            <a:r>
              <a:rPr lang="en-US" dirty="0" smtClean="0"/>
              <a:t>King of Ragtime</a:t>
            </a:r>
          </a:p>
          <a:p>
            <a:pPr marL="285750" indent="-285750">
              <a:buFont typeface="Arial" pitchFamily="34" charset="0"/>
              <a:buChar char="•"/>
            </a:pPr>
            <a:r>
              <a:rPr lang="en-US" dirty="0" smtClean="0"/>
              <a:t>Texarkana</a:t>
            </a:r>
          </a:p>
          <a:p>
            <a:pPr marL="285750" indent="-285750">
              <a:buFont typeface="Arial" pitchFamily="34" charset="0"/>
              <a:buChar char="•"/>
            </a:pPr>
            <a:r>
              <a:rPr lang="en-US" dirty="0" smtClean="0"/>
              <a:t>After school hours learning to play the piano</a:t>
            </a:r>
          </a:p>
          <a:p>
            <a:pPr marL="285750" indent="-285750">
              <a:buFont typeface="Arial" pitchFamily="34" charset="0"/>
              <a:buChar char="•"/>
            </a:pPr>
            <a:r>
              <a:rPr lang="en-US" dirty="0" smtClean="0"/>
              <a:t>Composed </a:t>
            </a:r>
            <a:r>
              <a:rPr lang="en-US" i="1" dirty="0" smtClean="0"/>
              <a:t>Maple Leaf Rag</a:t>
            </a:r>
          </a:p>
          <a:p>
            <a:pPr marL="285750" indent="-285750">
              <a:buFont typeface="Arial" pitchFamily="34" charset="0"/>
              <a:buChar char="•"/>
            </a:pPr>
            <a:r>
              <a:rPr lang="en-US" dirty="0" smtClean="0"/>
              <a:t>Works featured in </a:t>
            </a:r>
            <a:r>
              <a:rPr lang="en-US" i="1" dirty="0" smtClean="0"/>
              <a:t>The Sting</a:t>
            </a:r>
            <a:endParaRPr lang="en-US" i="1" dirty="0"/>
          </a:p>
        </p:txBody>
      </p:sp>
    </p:spTree>
    <p:extLst>
      <p:ext uri="{BB962C8B-B14F-4D97-AF65-F5344CB8AC3E}">
        <p14:creationId xmlns:p14="http://schemas.microsoft.com/office/powerpoint/2010/main" val="3576750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3"/>
          <p:cNvGrpSpPr>
            <a:grpSpLocks/>
          </p:cNvGrpSpPr>
          <p:nvPr/>
        </p:nvGrpSpPr>
        <p:grpSpPr bwMode="auto">
          <a:xfrm>
            <a:off x="609600" y="1600200"/>
            <a:ext cx="2857500" cy="4895850"/>
            <a:chOff x="381000" y="228600"/>
            <a:chExt cx="2857500" cy="4895850"/>
          </a:xfrm>
        </p:grpSpPr>
        <p:pic>
          <p:nvPicPr>
            <p:cNvPr id="26630" name="Picture 2" descr="http://www.arkansas.com/images/photos/large/Smoke%20on%20the%20Water%20Pine%20Bluff250_l.jpg"/>
            <p:cNvPicPr>
              <a:picLocks noChangeAspect="1" noChangeArrowheads="1"/>
            </p:cNvPicPr>
            <p:nvPr/>
          </p:nvPicPr>
          <p:blipFill>
            <a:blip r:embed="rId2" cstate="print"/>
            <a:srcRect/>
            <a:stretch>
              <a:fillRect/>
            </a:stretch>
          </p:blipFill>
          <p:spPr bwMode="auto">
            <a:xfrm>
              <a:off x="381000" y="838200"/>
              <a:ext cx="2857500" cy="4286250"/>
            </a:xfrm>
            <a:prstGeom prst="rect">
              <a:avLst/>
            </a:prstGeom>
            <a:ln>
              <a:noFill/>
            </a:ln>
            <a:effectLst>
              <a:softEdge rad="112500"/>
            </a:effectLst>
          </p:spPr>
        </p:pic>
        <p:sp>
          <p:nvSpPr>
            <p:cNvPr id="26631" name="TextBox 2"/>
            <p:cNvSpPr txBox="1">
              <a:spLocks noChangeArrowheads="1"/>
            </p:cNvSpPr>
            <p:nvPr/>
          </p:nvSpPr>
          <p:spPr bwMode="auto">
            <a:xfrm>
              <a:off x="381000" y="228600"/>
              <a:ext cx="2819400" cy="707886"/>
            </a:xfrm>
            <a:prstGeom prst="rect">
              <a:avLst/>
            </a:prstGeom>
            <a:noFill/>
            <a:ln w="9525">
              <a:noFill/>
              <a:miter lim="800000"/>
              <a:headEnd/>
              <a:tailEnd/>
            </a:ln>
          </p:spPr>
          <p:txBody>
            <a:bodyPr>
              <a:spAutoFit/>
            </a:bodyPr>
            <a:lstStyle/>
            <a:p>
              <a:pPr algn="ctr"/>
              <a:r>
                <a:rPr lang="en-US" sz="2000" dirty="0">
                  <a:latin typeface="+mn-lt"/>
                </a:rPr>
                <a:t>Smoke on the Water Festival – Pine Bluff</a:t>
              </a:r>
            </a:p>
          </p:txBody>
        </p:sp>
      </p:grpSp>
      <p:grpSp>
        <p:nvGrpSpPr>
          <p:cNvPr id="26627" name="Group 6"/>
          <p:cNvGrpSpPr>
            <a:grpSpLocks/>
          </p:cNvGrpSpPr>
          <p:nvPr/>
        </p:nvGrpSpPr>
        <p:grpSpPr bwMode="auto">
          <a:xfrm>
            <a:off x="3886200" y="533400"/>
            <a:ext cx="4743450" cy="3505200"/>
            <a:chOff x="4343400" y="533400"/>
            <a:chExt cx="4286250" cy="3295642"/>
          </a:xfrm>
        </p:grpSpPr>
        <p:pic>
          <p:nvPicPr>
            <p:cNvPr id="26628" name="Picture 4" descr="http://www.arkansas.com/images/photos/large/Logoly_l.jpg"/>
            <p:cNvPicPr>
              <a:picLocks noChangeAspect="1" noChangeArrowheads="1"/>
            </p:cNvPicPr>
            <p:nvPr/>
          </p:nvPicPr>
          <p:blipFill>
            <a:blip r:embed="rId3" cstate="print"/>
            <a:srcRect/>
            <a:stretch>
              <a:fillRect/>
            </a:stretch>
          </p:blipFill>
          <p:spPr bwMode="auto">
            <a:xfrm>
              <a:off x="4343400" y="533400"/>
              <a:ext cx="4286250" cy="2857500"/>
            </a:xfrm>
            <a:prstGeom prst="rect">
              <a:avLst/>
            </a:prstGeom>
            <a:ln>
              <a:noFill/>
            </a:ln>
            <a:effectLst>
              <a:softEdge rad="112500"/>
            </a:effectLst>
          </p:spPr>
        </p:pic>
        <p:sp>
          <p:nvSpPr>
            <p:cNvPr id="26629" name="TextBox 5"/>
            <p:cNvSpPr txBox="1">
              <a:spLocks noChangeArrowheads="1"/>
            </p:cNvSpPr>
            <p:nvPr/>
          </p:nvSpPr>
          <p:spPr bwMode="auto">
            <a:xfrm>
              <a:off x="5410200" y="3429000"/>
              <a:ext cx="2743200" cy="400042"/>
            </a:xfrm>
            <a:prstGeom prst="rect">
              <a:avLst/>
            </a:prstGeom>
            <a:noFill/>
            <a:ln w="9525">
              <a:noFill/>
              <a:miter lim="800000"/>
              <a:headEnd/>
              <a:tailEnd/>
            </a:ln>
          </p:spPr>
          <p:txBody>
            <a:bodyPr>
              <a:spAutoFit/>
            </a:bodyPr>
            <a:lstStyle/>
            <a:p>
              <a:r>
                <a:rPr lang="en-US" sz="2000" dirty="0" err="1">
                  <a:latin typeface="+mn-lt"/>
                </a:rPr>
                <a:t>Logoly</a:t>
              </a:r>
              <a:r>
                <a:rPr lang="en-US" sz="2000" dirty="0">
                  <a:latin typeface="+mn-lt"/>
                </a:rPr>
                <a:t> State Park</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438400" y="1773238"/>
            <a:ext cx="4114800" cy="1516062"/>
          </a:xfrm>
          <a:prstGeom prst="rect">
            <a:avLst/>
          </a:prstGeom>
          <a:noFill/>
          <a:ln w="9525">
            <a:noFill/>
            <a:miter lim="800000"/>
            <a:headEnd/>
            <a:tailEnd/>
          </a:ln>
        </p:spPr>
      </p:pic>
      <p:sp>
        <p:nvSpPr>
          <p:cNvPr id="6147" name="Title 1"/>
          <p:cNvSpPr>
            <a:spLocks noGrp="1"/>
          </p:cNvSpPr>
          <p:nvPr>
            <p:ph type="title"/>
          </p:nvPr>
        </p:nvSpPr>
        <p:spPr/>
        <p:txBody>
          <a:bodyPr/>
          <a:lstStyle/>
          <a:p>
            <a:pPr eaLnBrk="1" hangingPunct="1"/>
            <a:r>
              <a:rPr lang="en-US" dirty="0" smtClean="0"/>
              <a:t>Ozark Plateau </a:t>
            </a:r>
          </a:p>
        </p:txBody>
      </p:sp>
      <p:pic>
        <p:nvPicPr>
          <p:cNvPr id="4" name="Picture 2" descr="Natural Divisions of Arkansas Map"/>
          <p:cNvPicPr>
            <a:picLocks noChangeAspect="1" noChangeArrowheads="1"/>
          </p:cNvPicPr>
          <p:nvPr/>
        </p:nvPicPr>
        <p:blipFill>
          <a:blip r:embed="rId4" cstate="print"/>
          <a:srcRect/>
          <a:stretch>
            <a:fillRect/>
          </a:stretch>
        </p:blipFill>
        <p:spPr bwMode="auto">
          <a:xfrm>
            <a:off x="2133600" y="1752600"/>
            <a:ext cx="5618162" cy="4733925"/>
          </a:xfrm>
          <a:prstGeom prst="roundRect">
            <a:avLst>
              <a:gd name="adj" fmla="val 8594"/>
            </a:avLst>
          </a:prstGeom>
          <a:solidFill>
            <a:srgbClr val="FFFFFF">
              <a:shade val="85000"/>
            </a:srgbClr>
          </a:solidFill>
          <a:ln>
            <a:noFill/>
          </a:ln>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fill="hold"/>
                                        <p:tgtEl>
                                          <p:spTgt spid="6147"/>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6147"/>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6147"/>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6147"/>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lide(fromBottom)">
                                      <p:cBhvr>
                                        <p:cTn id="15" dur="500"/>
                                        <p:tgtEl>
                                          <p:spTgt spid="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6153"/>
                                        </p:tgtEl>
                                        <p:attrNameLst>
                                          <p:attrName>style.visibility</p:attrName>
                                        </p:attrNameLst>
                                      </p:cBhvr>
                                      <p:to>
                                        <p:strVal val="visible"/>
                                      </p:to>
                                    </p:set>
                                    <p:animEffect transition="in" filter="fade">
                                      <p:cBhvr>
                                        <p:cTn id="19" dur="1000"/>
                                        <p:tgtEl>
                                          <p:spTgt spid="6153"/>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2000"/>
                                        <p:tgtEl>
                                          <p:spTgt spid="4"/>
                                        </p:tgtEl>
                                      </p:cBhvr>
                                    </p:animEffect>
                                    <p:set>
                                      <p:cBhvr>
                                        <p:cTn id="23" dur="1" fill="hold">
                                          <p:stCondLst>
                                            <p:cond delay="1999"/>
                                          </p:stCondLst>
                                        </p:cTn>
                                        <p:tgtEl>
                                          <p:spTgt spid="4"/>
                                        </p:tgtEl>
                                        <p:attrNameLst>
                                          <p:attrName>style.visibility</p:attrName>
                                        </p:attrNameLst>
                                      </p:cBhvr>
                                      <p:to>
                                        <p:strVal val="hidden"/>
                                      </p:to>
                                    </p:set>
                                  </p:childTnLst>
                                </p:cTn>
                              </p:par>
                            </p:childTnLst>
                          </p:cTn>
                        </p:par>
                        <p:par>
                          <p:cTn id="24" fill="hold">
                            <p:stCondLst>
                              <p:cond delay="3500"/>
                            </p:stCondLst>
                            <p:childTnLst>
                              <p:par>
                                <p:cTn id="25" presetID="6" presetClass="emph" presetSubtype="0" fill="hold" nodeType="afterEffect">
                                  <p:stCondLst>
                                    <p:cond delay="0"/>
                                  </p:stCondLst>
                                  <p:childTnLst>
                                    <p:animScale>
                                      <p:cBhvr>
                                        <p:cTn id="26" dur="2000" fill="hold"/>
                                        <p:tgtEl>
                                          <p:spTgt spid="615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4114800" cy="5791200"/>
          </a:xfrm>
        </p:spPr>
        <p:txBody>
          <a:bodyPr/>
          <a:lstStyle/>
          <a:p>
            <a:pPr marL="0" indent="0">
              <a:buNone/>
            </a:pPr>
            <a:r>
              <a:rPr lang="en-US" dirty="0" smtClean="0"/>
              <a:t>John R. </a:t>
            </a:r>
            <a:r>
              <a:rPr lang="en-US" i="1" dirty="0" smtClean="0"/>
              <a:t>Johnny</a:t>
            </a:r>
            <a:r>
              <a:rPr lang="en-US" dirty="0" smtClean="0"/>
              <a:t> Cash </a:t>
            </a:r>
            <a:r>
              <a:rPr lang="en-US" sz="2400" dirty="0" smtClean="0"/>
              <a:t>(1932 – 2003)</a:t>
            </a:r>
          </a:p>
          <a:p>
            <a:r>
              <a:rPr lang="en-US" sz="2000" dirty="0" smtClean="0"/>
              <a:t>Born in Kingsland, AR</a:t>
            </a:r>
          </a:p>
          <a:p>
            <a:r>
              <a:rPr lang="en-US" sz="2000" dirty="0" smtClean="0"/>
              <a:t>Lived in </a:t>
            </a:r>
            <a:r>
              <a:rPr lang="en-US" sz="2000" dirty="0" err="1" smtClean="0"/>
              <a:t>Dyess</a:t>
            </a:r>
            <a:r>
              <a:rPr lang="en-US" sz="2000" dirty="0" smtClean="0"/>
              <a:t>, AR</a:t>
            </a:r>
          </a:p>
          <a:p>
            <a:r>
              <a:rPr lang="en-US" sz="2000" dirty="0" smtClean="0"/>
              <a:t>Sang &amp; worked in cotton fields</a:t>
            </a:r>
          </a:p>
          <a:p>
            <a:r>
              <a:rPr lang="en-US" sz="2000" dirty="0" smtClean="0"/>
              <a:t>Singer-songwriter</a:t>
            </a:r>
          </a:p>
          <a:p>
            <a:r>
              <a:rPr lang="en-US" sz="2000" dirty="0" smtClean="0"/>
              <a:t>Country, rockabilly, blues, folk and gospel</a:t>
            </a:r>
          </a:p>
          <a:p>
            <a:r>
              <a:rPr lang="en-US" sz="2000" dirty="0" smtClean="0"/>
              <a:t>‘The Man in Black’</a:t>
            </a:r>
          </a:p>
          <a:p>
            <a:r>
              <a:rPr lang="en-US" sz="2000" i="1" dirty="0" smtClean="0"/>
              <a:t>Folsom Prison Blues</a:t>
            </a:r>
          </a:p>
          <a:p>
            <a:r>
              <a:rPr lang="en-US" sz="2000" i="1" dirty="0" smtClean="0"/>
              <a:t>I Walk the Line</a:t>
            </a:r>
          </a:p>
          <a:p>
            <a:r>
              <a:rPr lang="en-US" sz="2000" i="1" dirty="0" smtClean="0"/>
              <a:t>Ring of Fire</a:t>
            </a:r>
          </a:p>
          <a:p>
            <a:r>
              <a:rPr lang="en-US" sz="2000" i="1" dirty="0" smtClean="0"/>
              <a:t>A Boy Named Sue</a:t>
            </a:r>
            <a:endParaRPr lang="en-US" sz="2800" i="1" dirty="0"/>
          </a:p>
        </p:txBody>
      </p:sp>
      <p:pic>
        <p:nvPicPr>
          <p:cNvPr id="36866" name="Picture 2" descr="http://t1.gstatic.com/images?q=tbn:ANd9GcQ9-0RNiFSDFIUg0VA2tSK8SU8WpORz-_KJkf1lPurkKNRYC-77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528782"/>
            <a:ext cx="4114800" cy="54652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9440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Pink Tomato Festival</a:t>
            </a:r>
            <a:endParaRPr lang="en-US" dirty="0"/>
          </a:p>
        </p:txBody>
      </p:sp>
      <p:pic>
        <p:nvPicPr>
          <p:cNvPr id="33796" name="Picture 4" descr="http://www.steveharrelson.com/blog/uploaded_images/warren-7927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590799"/>
            <a:ext cx="5201009" cy="39007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3798" name="Picture 6" descr="http://www.bcidc.com/gfx/pinktoma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19200"/>
            <a:ext cx="4381500" cy="30099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3800" name="Picture 8" descr="http://www.bradleypinktomato.com/images/ptf10_small_tran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55253">
            <a:off x="447963" y="159936"/>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0045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nytimes.com/images/blogs/tvdecoder/posts/0308/thomas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400"/>
            <a:ext cx="5076825" cy="33718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1828800"/>
            <a:ext cx="4724400" cy="923330"/>
          </a:xfrm>
          <a:prstGeom prst="rect">
            <a:avLst/>
          </a:prstGeom>
          <a:noFill/>
        </p:spPr>
        <p:txBody>
          <a:bodyPr wrap="square" rtlCol="0">
            <a:spAutoFit/>
          </a:bodyPr>
          <a:lstStyle/>
          <a:p>
            <a:r>
              <a:rPr lang="en-US" dirty="0" smtClean="0"/>
              <a:t>Harry Thomason &amp; Linda </a:t>
            </a:r>
            <a:r>
              <a:rPr lang="en-US" dirty="0" err="1" smtClean="0"/>
              <a:t>Bloodworth</a:t>
            </a:r>
            <a:r>
              <a:rPr lang="en-US" dirty="0" smtClean="0"/>
              <a:t>-Thomason – Designing Women producers</a:t>
            </a:r>
          </a:p>
          <a:p>
            <a:pPr marL="285750" indent="-285750">
              <a:buFont typeface="Arial" pitchFamily="34" charset="0"/>
              <a:buChar char="•"/>
            </a:pPr>
            <a:r>
              <a:rPr lang="en-US" dirty="0" smtClean="0"/>
              <a:t>Born in Hampton, AR</a:t>
            </a:r>
            <a:endParaRPr lang="en-US" dirty="0"/>
          </a:p>
        </p:txBody>
      </p:sp>
      <p:sp>
        <p:nvSpPr>
          <p:cNvPr id="5" name="TextBox 4"/>
          <p:cNvSpPr txBox="1"/>
          <p:nvPr/>
        </p:nvSpPr>
        <p:spPr>
          <a:xfrm>
            <a:off x="5943600" y="4847272"/>
            <a:ext cx="3048000" cy="1477328"/>
          </a:xfrm>
          <a:prstGeom prst="rect">
            <a:avLst/>
          </a:prstGeom>
          <a:noFill/>
        </p:spPr>
        <p:txBody>
          <a:bodyPr wrap="square" rtlCol="0">
            <a:spAutoFit/>
          </a:bodyPr>
          <a:lstStyle/>
          <a:p>
            <a:r>
              <a:rPr lang="en-US" dirty="0" smtClean="0"/>
              <a:t>Dee Alexander Brown (1908-2002)</a:t>
            </a:r>
          </a:p>
          <a:p>
            <a:pPr marL="285750" indent="-285750">
              <a:buFont typeface="Arial" pitchFamily="34" charset="0"/>
              <a:buChar char="•"/>
            </a:pPr>
            <a:r>
              <a:rPr lang="en-US" dirty="0" smtClean="0"/>
              <a:t>Bury My Heart at Wounded  Knee</a:t>
            </a:r>
          </a:p>
          <a:p>
            <a:pPr marL="285750" indent="-285750">
              <a:buFont typeface="Arial" pitchFamily="34" charset="0"/>
              <a:buChar char="•"/>
            </a:pPr>
            <a:r>
              <a:rPr lang="en-US" dirty="0" smtClean="0"/>
              <a:t>Novelist and historian</a:t>
            </a:r>
            <a:endParaRPr lang="en-US" dirty="0"/>
          </a:p>
        </p:txBody>
      </p:sp>
      <p:pic>
        <p:nvPicPr>
          <p:cNvPr id="34820" name="Picture 4" descr="http://www.librarything.com/authorpics/browndee-4942b38eacf2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2055" y="1766653"/>
            <a:ext cx="2548128"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822" name="Picture 6" descr="http://images.amazon.com/images/P/0805066691.01._SCLZZZZZZZ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916347">
            <a:off x="7183528" y="-14007"/>
            <a:ext cx="1981200" cy="317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2049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Smackover</a:t>
            </a:r>
            <a:endParaRPr lang="en-US" dirty="0"/>
          </a:p>
        </p:txBody>
      </p:sp>
      <p:pic>
        <p:nvPicPr>
          <p:cNvPr id="31746" name="Picture 2" descr="http://www.geology.ar.gov/images/modern_pumping_un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96523"/>
            <a:ext cx="5029200" cy="4286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1748" name="Picture 4" descr="http://www.visionmena.com/Arkansas_State_%20Parks/Pictures_Arkansas_State_Parks/Arkansas_Museum_of_Natural_Resources-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1491" y="304800"/>
            <a:ext cx="3810000" cy="25622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1750" name="Picture 6" descr="http://www.arkansas.com/images/photos/large/Arkansas_Museum_Of_Natural_History_State_Park_Smackover_006_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732" y="3810000"/>
            <a:ext cx="4286250" cy="285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8799" y="3124200"/>
            <a:ext cx="3172691" cy="646331"/>
          </a:xfrm>
          <a:prstGeom prst="rect">
            <a:avLst/>
          </a:prstGeom>
          <a:noFill/>
        </p:spPr>
        <p:txBody>
          <a:bodyPr wrap="square" rtlCol="0">
            <a:spAutoFit/>
          </a:bodyPr>
          <a:lstStyle/>
          <a:p>
            <a:pPr algn="ctr"/>
            <a:r>
              <a:rPr lang="en-US" dirty="0" smtClean="0"/>
              <a:t>Arkansas Museum of Natural Resources</a:t>
            </a:r>
            <a:endParaRPr lang="en-US" dirty="0"/>
          </a:p>
        </p:txBody>
      </p:sp>
    </p:spTree>
    <p:extLst>
      <p:ext uri="{BB962C8B-B14F-4D97-AF65-F5344CB8AC3E}">
        <p14:creationId xmlns:p14="http://schemas.microsoft.com/office/powerpoint/2010/main" val="3989552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Crude Oil</a:t>
            </a:r>
            <a:endParaRPr lang="en-US" dirty="0"/>
          </a:p>
        </p:txBody>
      </p:sp>
      <p:sp>
        <p:nvSpPr>
          <p:cNvPr id="3" name="Content Placeholder 2"/>
          <p:cNvSpPr>
            <a:spLocks noGrp="1"/>
          </p:cNvSpPr>
          <p:nvPr>
            <p:ph idx="1"/>
          </p:nvPr>
        </p:nvSpPr>
        <p:spPr>
          <a:xfrm>
            <a:off x="457200" y="1600200"/>
            <a:ext cx="3657600" cy="4525963"/>
          </a:xfrm>
        </p:spPr>
        <p:txBody>
          <a:bodyPr/>
          <a:lstStyle/>
          <a:p>
            <a:r>
              <a:rPr lang="en-US" sz="2400" dirty="0" smtClean="0"/>
              <a:t>Gulf Coastal Plains – Union, Lafayette, Columbia &amp; Ouachita</a:t>
            </a:r>
            <a:endParaRPr lang="en-US" sz="2400" dirty="0"/>
          </a:p>
        </p:txBody>
      </p:sp>
      <p:pic>
        <p:nvPicPr>
          <p:cNvPr id="32770" name="Picture 2" descr="Busey W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8600"/>
            <a:ext cx="4029075" cy="6086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67400" y="6444734"/>
            <a:ext cx="2286000" cy="369332"/>
          </a:xfrm>
          <a:prstGeom prst="rect">
            <a:avLst/>
          </a:prstGeom>
          <a:noFill/>
        </p:spPr>
        <p:txBody>
          <a:bodyPr wrap="square" rtlCol="0">
            <a:spAutoFit/>
          </a:bodyPr>
          <a:lstStyle/>
          <a:p>
            <a:r>
              <a:rPr lang="en-US" dirty="0" smtClean="0"/>
              <a:t>S. T. </a:t>
            </a:r>
            <a:r>
              <a:rPr lang="en-US" dirty="0" err="1" smtClean="0"/>
              <a:t>Busey</a:t>
            </a:r>
            <a:r>
              <a:rPr lang="en-US" dirty="0" smtClean="0"/>
              <a:t> Well</a:t>
            </a:r>
            <a:endParaRPr lang="en-US" dirty="0"/>
          </a:p>
        </p:txBody>
      </p:sp>
    </p:spTree>
    <p:extLst>
      <p:ext uri="{BB962C8B-B14F-4D97-AF65-F5344CB8AC3E}">
        <p14:creationId xmlns:p14="http://schemas.microsoft.com/office/powerpoint/2010/main" val="4198132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0827" y="1981200"/>
            <a:ext cx="4038600" cy="5135563"/>
          </a:xfrm>
        </p:spPr>
        <p:txBody>
          <a:bodyPr/>
          <a:lstStyle/>
          <a:p>
            <a:pPr marL="0" indent="0">
              <a:buNone/>
            </a:pPr>
            <a:r>
              <a:rPr lang="en-US" sz="3200" dirty="0" smtClean="0"/>
              <a:t>Glen Campbell </a:t>
            </a:r>
            <a:r>
              <a:rPr lang="en-US" sz="2400" dirty="0" smtClean="0"/>
              <a:t>(1936 - )</a:t>
            </a:r>
          </a:p>
          <a:p>
            <a:r>
              <a:rPr lang="en-US" sz="2000" dirty="0" smtClean="0"/>
              <a:t>Scottish sharecropper father</a:t>
            </a:r>
          </a:p>
          <a:p>
            <a:r>
              <a:rPr lang="en-US" sz="2000" dirty="0" smtClean="0"/>
              <a:t>Delight, AR</a:t>
            </a:r>
          </a:p>
          <a:p>
            <a:r>
              <a:rPr lang="en-US" sz="2000" dirty="0" smtClean="0"/>
              <a:t>CMA Male Vocalist of the Year</a:t>
            </a:r>
          </a:p>
          <a:p>
            <a:r>
              <a:rPr lang="en-US" sz="2000" dirty="0" smtClean="0"/>
              <a:t>ACM Entertainer of the Year</a:t>
            </a:r>
          </a:p>
          <a:p>
            <a:r>
              <a:rPr lang="en-US" sz="2000" dirty="0" smtClean="0"/>
              <a:t>Played with John Wayne in True Grit</a:t>
            </a:r>
          </a:p>
          <a:p>
            <a:r>
              <a:rPr lang="en-US" sz="2000" dirty="0" smtClean="0"/>
              <a:t>Country Music Hall of Fame</a:t>
            </a:r>
          </a:p>
          <a:p>
            <a:r>
              <a:rPr lang="en-US" sz="2000" dirty="0" smtClean="0"/>
              <a:t>27 songs in top 10</a:t>
            </a:r>
          </a:p>
          <a:p>
            <a:r>
              <a:rPr lang="en-US" sz="2000" i="1" dirty="0" smtClean="0"/>
              <a:t>Gentle on My Mind</a:t>
            </a:r>
          </a:p>
          <a:p>
            <a:r>
              <a:rPr lang="en-US" sz="2000" i="1" dirty="0" smtClean="0"/>
              <a:t>Rhinestone Cowbo</a:t>
            </a:r>
            <a:r>
              <a:rPr lang="en-US" sz="2000" dirty="0" smtClean="0"/>
              <a:t>y</a:t>
            </a:r>
          </a:p>
          <a:p>
            <a:r>
              <a:rPr lang="en-US" sz="2000" i="1" dirty="0" smtClean="0"/>
              <a:t>Wichita Lineman</a:t>
            </a:r>
          </a:p>
          <a:p>
            <a:pPr marL="0" indent="0">
              <a:buNone/>
            </a:pPr>
            <a:endParaRPr lang="en-US" sz="2400" dirty="0"/>
          </a:p>
        </p:txBody>
      </p:sp>
      <p:pic>
        <p:nvPicPr>
          <p:cNvPr id="37892" name="Picture 4" descr="http://www.encyclopediaofarkansas.net/media/gallery/photo/glen_campbell_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8344" y="1371600"/>
            <a:ext cx="4248150" cy="5238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7890" name="Picture 2" descr="http://p.playme.com/cspv/85-93-31-10-00-MetaPreview-Cover-JPEG256x256/glen-campbell/arkansas.jpg?ts=1266587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32836">
            <a:off x="3494844" y="-238957"/>
            <a:ext cx="2667000" cy="2667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259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876800" y="1905000"/>
            <a:ext cx="2303463" cy="3632200"/>
          </a:xfrm>
          <a:prstGeom prst="rect">
            <a:avLst/>
          </a:prstGeom>
          <a:noFill/>
          <a:ln w="9525">
            <a:noFill/>
            <a:miter lim="800000"/>
            <a:headEnd/>
            <a:tailEnd/>
          </a:ln>
        </p:spPr>
      </p:pic>
      <p:sp>
        <p:nvSpPr>
          <p:cNvPr id="27651" name="Title 1"/>
          <p:cNvSpPr>
            <a:spLocks noGrp="1"/>
          </p:cNvSpPr>
          <p:nvPr>
            <p:ph type="title"/>
          </p:nvPr>
        </p:nvSpPr>
        <p:spPr/>
        <p:txBody>
          <a:bodyPr/>
          <a:lstStyle/>
          <a:p>
            <a:r>
              <a:rPr lang="en-US" dirty="0" smtClean="0"/>
              <a:t>Mississippi Delta</a:t>
            </a:r>
          </a:p>
        </p:txBody>
      </p:sp>
      <p:pic>
        <p:nvPicPr>
          <p:cNvPr id="3" name="Picture 2" descr="Natural Divisions of Arkansas Map"/>
          <p:cNvPicPr>
            <a:picLocks noChangeAspect="1" noChangeArrowheads="1"/>
          </p:cNvPicPr>
          <p:nvPr/>
        </p:nvPicPr>
        <p:blipFill>
          <a:blip r:embed="rId3" cstate="print"/>
          <a:srcRect/>
          <a:stretch>
            <a:fillRect/>
          </a:stretch>
        </p:blipFill>
        <p:spPr bwMode="auto">
          <a:xfrm>
            <a:off x="2590800" y="1676400"/>
            <a:ext cx="4572000" cy="3851910"/>
          </a:xfrm>
          <a:prstGeom prst="roundRect">
            <a:avLst>
              <a:gd name="adj" fmla="val 8594"/>
            </a:avLst>
          </a:prstGeom>
          <a:solidFill>
            <a:srgbClr val="FFFFFF">
              <a:shade val="85000"/>
            </a:srgbClr>
          </a:solidFill>
          <a:ln>
            <a:noFill/>
          </a:ln>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p:cTn id="7" dur="500" fill="hold"/>
                                        <p:tgtEl>
                                          <p:spTgt spid="27651"/>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7651"/>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7651"/>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7651"/>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lide(fromBottom)">
                                      <p:cBhvr>
                                        <p:cTn id="15" dur="500"/>
                                        <p:tgtEl>
                                          <p:spTgt spid="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7652"/>
                                        </p:tgtEl>
                                        <p:attrNameLst>
                                          <p:attrName>style.visibility</p:attrName>
                                        </p:attrNameLst>
                                      </p:cBhvr>
                                      <p:to>
                                        <p:strVal val="visible"/>
                                      </p:to>
                                    </p:set>
                                    <p:animEffect transition="in" filter="fade">
                                      <p:cBhvr>
                                        <p:cTn id="19" dur="1000"/>
                                        <p:tgtEl>
                                          <p:spTgt spid="27652"/>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2000"/>
                                        <p:tgtEl>
                                          <p:spTgt spid="3"/>
                                        </p:tgtEl>
                                      </p:cBhvr>
                                    </p:animEffect>
                                    <p:set>
                                      <p:cBhvr>
                                        <p:cTn id="23" dur="1" fill="hold">
                                          <p:stCondLst>
                                            <p:cond delay="1999"/>
                                          </p:stCondLst>
                                        </p:cTn>
                                        <p:tgtEl>
                                          <p:spTgt spid="3"/>
                                        </p:tgtEl>
                                        <p:attrNameLst>
                                          <p:attrName>style.visibility</p:attrName>
                                        </p:attrNameLst>
                                      </p:cBhvr>
                                      <p:to>
                                        <p:strVal val="hidden"/>
                                      </p:to>
                                    </p:set>
                                  </p:childTnLst>
                                </p:cTn>
                              </p:par>
                            </p:childTnLst>
                          </p:cTn>
                        </p:par>
                        <p:par>
                          <p:cTn id="24" fill="hold">
                            <p:stCondLst>
                              <p:cond delay="3500"/>
                            </p:stCondLst>
                            <p:childTnLst>
                              <p:par>
                                <p:cTn id="25" presetID="6" presetClass="emph" presetSubtype="0" fill="hold" nodeType="afterEffect">
                                  <p:stCondLst>
                                    <p:cond delay="0"/>
                                  </p:stCondLst>
                                  <p:childTnLst>
                                    <p:animScale>
                                      <p:cBhvr>
                                        <p:cTn id="26" dur="2000" fill="hold"/>
                                        <p:tgtEl>
                                          <p:spTgt spid="2765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t2.gstatic.com/images?q=tbn:ANd9GcT08CCp2rMNuzWjZawFmKKZc-MHeLPbO63D3uYVbekF-T-1q_M-&amp;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87" y="304800"/>
            <a:ext cx="3421626" cy="320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utoShape 4" descr="data:image/jpg;base64,/9j/4AAQSkZJRgABAQAAAQABAAD/2wCEAAkGBhQSEBUUExQVFRUVGBgYGBcXFRgYFxoXHBgYFBcUGBcXHCYfFxojHBUYHy8gIycpLCwsFx4xNTAqNSYrLCkBCQoKDgwOGg8PGi0kHyQsLCwsLCwsKSwsLCwsLCwsLCwsLCwsLCwsLCwsLCksLCwsLCwsLCwsLCwsLCwsKSksLP/AABEIALcBEwMBIgACEQEDEQH/xAAcAAABBQEBAQAAAAAAAAAAAAADAAIEBQYBBwj/xABDEAABAwIEAwQHBQYEBgMAAAABAAIRAyEEEjFBIlFhBQZxkQcTMkJSgaGxwdHh8BQVFmJykiNTgtIkM0NUorIXg5P/xAAZAQADAQEBAAAAAAAAAAAAAAAAAQIDBAX/xAAuEQACAgAFBAAEBQUAAAAAAAAAAQIRAxITIVEUMUFhIjJxoQRCYpHwUoGxweH/2gAMAwEAAhEDEQA/ANSxlh4BEbTRKbLIgpr2c54mQAKSKKKMKaI1nRVqBpDG0eicaB5I7QitpqdQl4KIrKM9EUUUcU0UU1LxCdICyj1RW0wnikispLJzGsME2kitpoopIjaazczRQBMpogporaSIKSycjWOGwIpp4pI3q08NWbkbLBAtop4oogauhqlyN1hJeAQpJwpokJQlZaw0gfqwkGBEhKErHkQwU10hPShFjyIHkSLERJFhkQH1S4aaOuQnmZLwkR/UrjqKkwuEJ5iHgoiupIZpKYWpuRUpmMsEhOpJj6Smlia6mrUzF4TILqSSl5EleczyGToOsPAIzQFEp1BGo8witxLfiHmFds7KRIaERoUMY2n8bfNPHaNP42/IqtxbE9oRYVb+96Q98J379pD3/olUuAbiWQRgFTDvDR+I+S6O81Ic0ZJcENxLxrURjVQjvVS6/RJve6n8J8wlpz4JzRNEGp4as2e+LNm/UJN75N+H6hLRm/As8UahiIsqe+Y+Ef3JfxqOQ81DwJmscWKNWAnLIO78cg36pv8AHR5NS6bENF+Ih7/Y2SSxh78nkEv45dyb5fmjppj6mPDNmksU7vy7kPJd/jd3IeX5pdNMfUR4ZtEliT34fyHkiN76PI9keNkdNNcCX4mL8M2SSyNLva92w82j7SunvQ/oPmw/eloS5RWuuGa1JY5/el41eB/Z+KGe+J+P6N/FPQfKFr+mbVJY6n3un3voPlpK67vW7Zx8vyS0JD1vRsEljG96anP6H8End46vxf8AiU9B8oWv+lmyK5CxP8T1N6g+YhI95qvxj5BPp3yhPG/SbQppCxp7y1Pj+i6O8VT409B8ozeI3+U12RJY53eCrPt/RJPRfKM8z/pZ5xT7bpwJc/bQN/FO/e7Dp6z/AMVOwPdvEuE/tDGiB7gH2FXGD7ELJ9ZWdVnYNbA6zMlDx4raz0enl4Rk3drXt9dfoiftz7cLr6WP4LcNwFFt3Hx2+3VVHb3bVDDhpa01ZMENJDgNnaERaE+oT5I6d+iiZinn3H/IH8EQvqfA/wDtKnVu/eHZH/D1hIv6zg8tZUOt3+AeDTotLI0c45tb3bbTonremJ4P0O06dY6U3+UfapDOz65/6bvmQPvSZ6RGg8eGEfyvdPXUKa30lYeDGGn/AOwfXhUPH9MawvoAZ2NiD7g+b2f7k4djYjTK3+8fcij0n0f+0Pyq/g1Pd6S6eUkYW50mofqA1LXfDDSXoiP7OrgxkJ8LhFZ2XXPuR4kD70qnpMJaA3CsDg4SfWFzS0aiCJB2nZI+lTUfs1K5MS86aATubFGs+H+4aa5Q89lV/g+rfxTm9jVz7sfMIDPSXU3w1A2ABlwgxcnnfZSHelF2Q5cPSDiNSXQOsEX81Os+H9g0/oO/cNfp5pDu3X/lHiVAd6Q8QHaUSOXq/nAMyjUvSRWnipYciDYBwvz9oxFk9fbsLS38fcmDu3X5s+v3BNPdrEc2ebv9qVL0nECHYVmuz3ixFjcHzUin6TmEGMMCRyqnXf3dEuorumUsJ+KIr+7uJ2DDPUx9iYewMR8Lf7lP/wDkul/2p/8A2jlzain0l4aCf2erpbib4X5Kl+IXAnhT9FY7u3iIng/uPlogfuPE/wCX/wCQ5aq3rekfC5ZGHqE7jO0AcrgGdtt1nq/faoZyw0E2tJAmdz1APnZGuuAWHJ8BP3Viv8oW/mHNd/dOJ/yx5qCe+dbiHrhN4AaJ8IiREdFz+M6rv+obRaAJjwF0ay4G8KXKDnBVt6T5/pkfRMOHqj/p1B/oMLp75VgfbBibQIOnIdUj33qAHjGsk5WyOnQW+1GsuGNYT9EeoagMZKk88pXHVyNXFvmPtCnt77EAlwYZ0JkAdIGvzT298i4f8uk4dCdd9SUtZeweE/4ys/ah/mfWyf6+1n7bFT2966RtUosP9OXy4lO7MdhcUSG0QC0TcNuL3bB2i/iE1NPyJxrejOjETPGPouOrn4x+vmta/utQIj1Y+gP4oFTuVQPuOHgYWqvkyuJmfXuj2vuTPXviA5v1/ULRO7j0RMZvmTY8x1Ud/cZvuvc3rM/anuh/CVDTV/kPXOElYv7kPm1Ywknb4X3FUeSswff/AAxLQ+k5k7iHAfQHVajB46k9gex0tOhki3gvKsLhqlUguJDSbvIPDa/jtYar0LsamG0Wg36kQY6/aufClmdM3xYOMc1l16+n0J81Nw9TDxxspvP8wmPoqhlQdPJEZVHIeS2nhKSpnPDFcHaLvGswuKyio2ctgA4wB4NIVLifRNhX3pVKtA7ZS4jyeeiIyqBoB5Qi/thXP07j8kjo6lNfEivqeiY5eHHHNF81JpaTMiQHCOSxXa/ZL8NUdSqPYXgWc0Q08ss3Bm11uu1u8jaDQapjOSG2JJIExZYXt/vWMW5uVrG5c0E3fBIGUmbXEwspJw2b+xpDEU/BBc8EgkXgg2i2tztp+pS9Y4eFj7U2mIgSFHOIcG2G+hkmPGD9ENte7jLZ5EZYBu3Nefs8FOYKJpqNaLgidLzcG/XeCU15OWYgCZBaSdfasbCN+SCapyA5hxSWyCYgeyTHH+N0KlSNpDtwHOu0HWTGrYFk81BRYmuYbrxaxBAIuLnY7FMqYobkiLzMgbyNbdShtDyIlpOUaMgbAZXCxEzYxqnUajXOLWkgyOAXE/E11vruCs8xajYZuLuIgyLuJnYG+l9Nk9uIJBykSADJdYzbYToEEAGzhMiRwQAQdXQBlKP6nNcHLEwZAPOfERv1ScilAf6+AWgZjO5HS/OJPI6hOw7i4zYEawNNvPx/BAfXpB1gHEgweEut7TcxtqQYTHYziBEiRBmxnraztkrGlRLNINBl0ncl1xJHjt8rJjyQQBmLuUt3vJFgVEYyqWgHcXtlOxkQdL8gnOwLw2HOEOEATJBuW8Q1E2I6n5l+xuPoIeF0b+6ADMgyD5cig1gdY6iRBEtLpgnTfntdde1uYWcQG3bPs3ky033sQLRy06+mw3h2kSTDgQR7PODrEi+irOTkGtd7JaYmLkHpYcxcOT2PqGIggagCDlIk3MaArgqEk5Q6RtGgLRB+htPJCqYol5FzYETtH9OgsY32MJ52wcUEeXiAYJMxfeNOn5JtZxAg6giYvcktibT8r35JlTEMzQXx7MmdDHEAbkTaQefkw1mkgMi2WYcOK3geu+wTUmTSCODgBlIsTI2mJi2huNVxlaItJPFwi95B89dtNE01QDIAIIJ04jESLHity5KPVrMzSDcwQXyDBtsAZm06pqTE0SSTpJ4RfYg7GCNFZdidvV8LVz0n5doLQWmQDw5gRMHUfeqX1jjLTJJu0ySBG8RY9NTJspjKBaWtAJcJAaLdJAm/60SctqYJbntHdnvK/G0yXerFSnAc11MEXmHN3ixkbFXWIwzg2X06cfyNIP0XiXd7tTEUatOpSa4VA6C2DJHwuaPdMEX6L6EwuKD2B1xImDqOhULEcdhTw63MxVp09YeD428iFFJi8n5t/Na3FUmHUT8hKocbRDdPqPvXVhYylsc08JpWircf5vokjl45D6JLp2MLkefjs0tcCWlxHxNiFNbmjYJetnf9fNcFRYYccqO7Fm5MeGO5hEa0/EgiqnNqLdNHNJMktB3KFj8c2izM5xg2EXvFkvWLKekR7vVMkwxpkZQSXP0IJFmQ2YJ1UYkqWw4QcnTKTtDtavVc31sHKzUSfnEQTf6KHSrXJ4Tlvm94AxmGUAAhApYhgc0BxI14iDBs4N0UmhiGucMoOcSOGY0i9vPRcDs7FGtkddWyiSRlPFMk6ax42tvdcrVN4zB0g3m2gMEdURlCptD2jNwulhG+WRvOmyExxblc5pBMAgEw6YgjYyInqEkxtNDquFqwMsCDYm+XYhvSw5KTiAcvGGlwgukBsxcEmSBfcfek6u9h6CbA3AnWNrJv77BcGOYbzYnYi4IB3t5pWxqjrSC1sPgNcCIcYI+CwEaclPzQQQ6fF4I+K3FYkbnZVJwwykOYM5mMsNJdchtrzFx4BCwnaTzwkWbaTTvc2LrcOuo225qrLUqLv1uuY+BiT0EA6bz+SZWu0e8IuSS3xuCRPifHdCoYx5IiwIEDIRexi4jmLkIb8Uxxc0uzDKCA1sEQdDMDp8vFTuVsSKzW5YNORGkEuIs03Bk25dE2gBBygtIc3hgN1GrLXtcgHUlcpZCAc8PGwdpcmHQNwdL6DXfjsMYGodmiZL5AktEnpcE6CUrDyKnWey5cXC4GaDDrQWgWOokEg66qVSc5oF2umQANj7QF5teJOiiNoXzCc0y46QCCAdfC9/muPLmu4W3EZg10lvMxGg5xpCLsqh9JouXOjNNm8RBdGWXC9oOlr7zKZiGCHNJLyYeHAA5XTw/IydeRRKNBmsZ3cTSZkwCZGXQHZVWOxYb/AIZmANGuAkTLQSZ63ttZNO2RJUS8zzTh5cHDibIJyumSCB7YM9fkuS8SCG65ieINJ3EETJjwndA/a2CcxiARenmJHCZJPkYMGBspjXzpxO9oFuV1i4OsHRNxoDMjbemyO5GfmnKHOBNx6xsZTrAO+YEAXt9U+lVh2pkTILsoiDLmmbkHe4PJc7RdkAzyIPu+7oQIBiSZEm9ghVsUCBmDszrahwDoAPARm6RPnCpNtCoIaQIM2IzEm45n2hcSZm2/JCYXZ4EOi5mDmn+YaHyN9zCbTxRcSH5X5TmHuuMQ117bCevyXMRUpOP+HeHQWw0SNshtYdeadgwmEpgVGkXkE8IdFjqQYmxF/vWs7F7IdiKzWUoa4B1TisDHtSfd1F+Wyy2H9UwiQ8AxMSWgn3gZtebLVd08dGMptaQJBJE6s9kid7nQ8lliN+DXDR6X3W7t0cPUc+m5xLxDjJIIJmGwBAm0kaNHz2dOhyJHSyp+yC0iARGthy2kQSr2nyKzXfcyxXwNfSkjoqztPC5xsSOoCuCo9ajOoH68VpunaM4vkxlXsypJ4T5t/FJX9XseSTk/9P8Aauro6hj0cM8nFVIVVDbWRKbl0GZJL05tRR8ycx6LJyktj1F7dwYr4d9MzcSI1zDRFD06bpN3sUonj9XBPY5wgtINxPI/VS8NjuEtcD8VvazDiBnnqFvO3+yQ5pfTADwbm953tus5iO6r30vX0Q4kPAdIykOJHE1uZxDerjJJK5pNLZm6jatEOkBUa6KhacswDrqdCdQREalDo4l1QcE5mxfMMpM6gOFjvPimNwFRj8zw03zZpkgF0H2bAz+SdjQGVTAflyZhwkD5jl1+1Z2r2HTHu9Y+bAP4YkjXcAkmNjc7dE6vig4OpuY5r26ZYJcQbgyPLxTcDin1KmXhaHiQQ3cOsBGhtEJ2H9aWvDmEhpy5y0xY7mYbaLxok3TFQZ7S5zM0XjKSC0i3CRlIEjS97pmLo1CSWkuDZa5t4cwbf1a28FGOLmG1HGWOIDgBe5BBLt9DMp7+2YaS0iZIcAdQYyvg8iCCOqN/BaylhScQ2G5nF2fMHSHQRLdJgARpqOcodKsyo1xkujLBaCDTvENJE5ZLjO06WtBodutD2DJwGLEG1yC4Hlfyshs7cbLm5A1pzDh5XgDaNNrwjK+AclyWFPNTAMAmoIsQZykXFjIgmYm4siPY7LJDWuu85gYLcoEOyxlIgG1vC8w6D5exgDjTOV8E6OOjvWCzdzyEEc12hjHAs9YSCC5uXMQZIy54cLjmAdtknYWiW4mkYa4EcJp3Je4PkgGDccVgfhhcfiQH5wACQ1riTvA4oJBjXwjXZR20uGm5wa9wJDYqBjehBI1kcyLKZjcI80wXNPrDIqADNmBsMwbYuEC8wLKdvJVsJVrtYM7XktMg5SHw4kgutbwGkBRcOWPILnGYLHh7jJDiQDaOcAdAnUpAIALHi1VkhoIiRVDTGVsAzzLtrqFQAhsw82ySbFoPstuLieXQdXWwm7ZJr4UsfnptqFgbca2vDWnRzeh5GyO1rXEBwIM5g0k5m84sOcxNiOQUOpjAx0hxynhIB2MtJjxzbx12T63aGRrQXuDZu0w6WxrM7hwv9OZTYLYl4ik/KIAcMwJJABIE2vbpNpVbXYKpgNAcTMkkiNpdqCIg32TauLOezhaMpBnM1xE5pJuCZ+Z6Kc3Cg2dAIGWIdLRIeDJmY1AjQ7Jr4VuTWYFgXNyuzAh+UDLYPkXGRxdfny11QsAG1HEkXB1uHQbBsts09J21RKbgw8UZi0kO4Q220DY6a+Ck4OpDSdSJOpnLcn+qwzXGhCUpUmNRLXs3u5UxVQ0qLRkDQahfYDiDQTOpGsaxC1HZ3ZrKDw1gFgA9+W7i2YnkJJMDmndyMT/w9Qt1c8Bpyj4Zc8v1m+kxG15Vo4htgPxTwoufc1k6RN7P7Qcx2sDoYW07Mx2cWfm8YnysvPMyc197LpnhKXZnNbqmj1B5dtHzaftErrHu95o+R/GF5zhu2qlOzXvH+okeRlT2d76w94H+po+6Fi8NoMl9jaOpAmYd9Eljf43r/DT/ALT+KSnI+B5ZHmTHaIrXqIx6eKq7myVElteiscoQqorKqzbDLuTGvT8yih6IHqMxooh822qrsX2dLgWl9ON6dQtOovDTcg3UptW6d67ZZzdlwTiZPtig6jXcWEOD9c9RrakgGACIzWjbUhQn94ngBtSnb2r3M/F1/PdbDE0w4QbyIIMG3KFXP7CoOIzUgIJMsOQnobEHyWLy/mRq4P8AKUQ7dY7LDWNOkbj2SHNMcNxrO6nmu57PaAzSC5v+psOEQRBA/FWlT0c4fFEmliDTqfBVbYm5u5vWypsf3M7RwrXkUw5gcOOkc+uhbHFHiPFRkhL5WZ/FHuFp0/8ADGYMcInKSzKS0thxcOQ35eSQ7LBa5rmU3gvLsoDWcJdZzXgcttwVV/v9zQRUYZbpaJ5yY6qwo9tUi2SxwBBFjMNkAyBoTyO6hqa8FJpkNvZ9MuBA9W1zNyS4RfhDgQ14LSYlJnYILS71jnB0HLDJDbSXNJvFxw6WjkrajXa4/wCCadx7wJOhM8zObbaeihnD+rcSS7ikPaDMuJgEEnMCG7C1hsqWJLkWRFfjOy6rqbajMrmQMoa3iiSW2Dbn7SoXaIe1zH1KWWZBBa5oc4EySNc1wbK/o4EhpHDlLXAPbq2Dma65g8PPwso1Sg9zROWoNnHiYZABLQBLG+zEfzBVHE3IlAo6OPyuAI4ZMQ6LHbnsOqlYftOHHMSWgyL6XMOnUaxG8+R30q7n+yGlr4JyhsutYQLgbE7O5Si1qDTOakyTIbDXNc20nMAALeXyWrmiEmcr4sF7A6l6x3EMoc4agODZ2EZjFxvbeTWwLXQ2S3If8OR7OXKTc85Nr+xPOYldzxWa5jXZm6gcTTcyM1r3d96PTxL3U81XhMQD7pBB1ds63jIErNtqqLVPuQzgWtqZKmZpfoMwa06FskTIJka2hSKvZLiS5rMpZAYczSSBZrXA2m4v1CbiWBwyvc1roMe1AiHSyfZNhOg1UmlXyANe+QWgTlMjNcNzRcB06/eqzMVKyB2i4uc0PBa4stAECCTlFvlAIgpYV2Ynhc4Akh0wQNgDznTxTxjC97qdVjXBpMXgidSDYkwBfwRxhW5b1ASM0BpMkGBnvGYifZ+02TbpUxfQZhHVHVCZsNnNbcgEjNplN4kcipvZvYlSrWZYsa9zQXSCWbOBkzA1vr8lXYfBvJIa8ZLgSYIiWu8IEHlJA1XqXdeqWYMNdTtMtNjmJ9mxGunL7lnJ70jWCvuTqFBtNuVkBrAGjTYSdEOq5FrgABvL7VEqGy3w3lVFuNjs65JQiUg9a5jNwDArsoIqQu+tU5i1FD78kkM/q6SMz5HkRkgnByGw8K6CqczJRCtNkWmVGzItNyzch0iUNk5zoKDmTiVnZaHFyIxBlEY5JsdBAuFi4HJzShlCotIuCrjs/th9P2TGv65qoc5dpvUOCY7LwPwtZrm16THtfrwi2ns6FgsNCFksV6NaThUdh6pDQYa0Ol8zYFp6bgq4aU5mGadfyUU18rDLF90YTG9xcZh+IAluoiRMfT6odftirRe5tek9r7e0I8PmJsQvUMKG8XvAiMsxe/FGma+ql1+x8LXble1wMGzxPKHXJzxGxkyiUm/mVk6dfKzyjCdvUyDms1+rY0cbfMRGg2Rz2sDwjNlILeFslriYzT/pN+l1e9pei+nBdTLqZnQNJbE5Q4wTl3Oo03WOxndPFYd1mhwmxaRBi+iEsKXmvqQ88fBZF7hULmgmSJsJcBq6bSZ58uqQxYqZgS4ZXzm9giwygFxsZ6RffRZyli8rrhzHtJ0t4S08tIspmH7Xa4cTQTIgGSY5T8OogzqOSp4TXYjOmWz2vzZhW4CGw2LwQSZGW39sc0yrVy1C0sd6swAYtMwIMbi+vXXWK8jKTTkcLgGyIaTHvG/UTcEW1XX417XlhYTw5DmuCRxNM3HswZ6bKUr/AJRVkR2CDi/1bnOflAyugyPgB3IjSNtEKnVdRJbUuNYNxBGoEaEH9EK2L6ZeBlBLhP8AWIBsZzNeNr3jxllY0qkcA4XBsOdcNOxMyQCbC2y1WJytjNxK6tQBqEZg1r8p0MZTBHK15lFp0qgfDS05S4bQdSfa1EQVd4zFsN6gdGVmX1b8t981O4JExNjG6r8Q0NqcB1BywYDYcGiJ6SI1SWJmXYeSh2J/5Re0jNwzOwEiBM5oI+q9L7sVc2FpGIysBItGc6xBMW22lY/u/SFetkAu1pM2EXHEbSRN9AOq3OCpCnSDRznxOhPzWcHbOiMdrFXfdRark+q+6DUW1l0NlLMhF6aaiLIoMTZdCA1ycKiLZSQbOuqOax/RSQVRlQ9OFVRmvRWOWhzIkNd0RGPQA5ODkmMlB6I191Fa5ElSUG3TwbqPKI0IHQdrk9sKO1yfm5IGvYfOE5jf1KjhHouupLok06XVWGD7KdUMAg/MKuDU+nUjePmofoDV4buNVI1APLlaZKmDuRXGj2mBvOvILINxtQTlqPvez3fjqnNxlX/Mqf3v/FLfyyHm8P8An7mrf3XxVIS3K7oDp5o7sHVYwHEUKbmXJktmTq7UGfMrIftNQ2NR5/1u/FI1XE3cTGmYk/aocUy0pPZ/4/6WHafc7AYhh4Wk2DSCA4T7TnPjUbE+SxHafojcQ0Yaqc5zFzKmbLI0yVA2PZBPFGo5rXU68fZ8vFWXZ/ajqZhruHkbjy/CNUk5Q+UJYUZL2eG9odhYzCuipSqMGadJaTcTLZHP6pO7Up1KcVM82nKdxbNGWNN5vK9/fjKVdmR7PVwDZkFhJ94g8XkdTusX3s9GtKrD2Oh5zcdNvCTrL2wL2I108Feqm/iX90YPCkuxg2djNJplgDmEEF2e2YgwBlnId77nqgYNznFwMDKTNuItOgA5mdeq0eG7kYnBOlx9bRcJmlnJEZXcTR7PiY2uqvH0WMrNqNfB4GFmcOqAgXkk2HDG2o13Slbau+GLLtfYh0ntZDSXCIHMZpBady0OBNvwRX4uoGAkzfhLmwRcOBcJ4SbxfX5IXaGKcxxJy8TQTmi5aY4mn2XAHbe9lJ7K7NfiahbSpPqNyZrAOtnImMwvc8Mg6ptWraBcGq7kYb/BqV4j1hyN20MuEbCR9vJaWoYCjUMB+z0qVEAw0FxkklpInLflptuu16lrpYa8nRVJIi1HyUxzkEuuuPetxicUN1RNchFyEDRJa9dzbqMHJwekCDF4SQpSQVZlAURroUc1LBPaZWxxokConioowKJTdzSYyU2oih5UemUaVJaQ9GaorXaIwcpZVB2lPBUdpunhyLGkHBRGOhRgUgUmWyYKifSMnVRC9FbUUMEi0p0uoCLULRoZP6sqoVCi+tU0Boeyab8xLaeYgfIfmtJ2Z3ecXZqlNtpsSNfl+SyvZPemtRAa1wLeThIV0PSFUyw2kwO+Ikx0hv5rFq2EpTqol9jO7Ye7MGtGhIAifG9vJVmJ7t5WAuhpOpNonaItHNUGI714p9jVLQdQ0Bv2XUF1V7/bc539RJ+1PIKDmu5cVsIwEhtQPj4QSPM6ITMQWEamNYM/Yq9rhpKl4ZrjdocY1i4Sao2Ur2ou+yu0QbWudxBO/tc/qs73m7rVcbii6mMGxoEBzmE1HOLcsPgB0NJkaiwKk1KF5gtPgYK5TxDgZ1g2HTw0RF5d0TLDUtwmE9E9OnTYx+GGJfl43urOZTLrFxgOk30EBafDdhswrHQwNc8NlrZyNyNytAnxKraPe9zWhpnpcj63U39r9Y2Z11EkkW25puqMFCae5l+0TNRx5fkqvF1uSndrEtLp1mD8lQVq91tHZGrOsqpr3obFxxV2A8vQ1xxTZKqwCSuSmSuFBIaUkwVSkgDM1KBHULuaET9otsguqyrswaXgcXJzUAHqiZkCol0jZFa5RaaK2pZSUGRmu8FEzXRWuQUmHn5IjCo7HIjVLGnuSGvTsyjzCdnskWmSJSa9DYU4dVDLQdh6p/rPko9Mp+ZS2IkU3IzMRChApAqWwLA4wDVcbix1UIldCkpE9uJb18Vouxu18LTaM4quMyYygeCx+dcDkZUD4PSW9+cMBai6Opb8vkoXavezD1WwKEHnYf8AqsOKxT314VUqIWGk7X+yzdimnZMbjLwDHgVWGsUagNyi6H5JNerLDKpq5vKm4mtaJVfUKqLCx9J6a9yaAk4qwZ2V0lMhImFaZI9yRTGlJMQSFxcLkkAZao0gDRDDrJJKzBjgUVrkkkhBGPvCKxySSRfg6HaKQx36+iSSllR7BJTw9JJQxjwU6bpJJDCMciBySSllo7KcHLiShjFKc0pJIBjs6dNkklI0JcSSTYHMyTT9V1JCAUojai4kmxIFVqIB6pJKkJiBTXOSSVIGLMmOKSStEiDl0H9dUklQh/rkkkkUM//Z"/>
          <p:cNvSpPr>
            <a:spLocks noChangeAspect="1" noChangeArrowheads="1"/>
          </p:cNvSpPr>
          <p:nvPr/>
        </p:nvSpPr>
        <p:spPr bwMode="auto">
          <a:xfrm>
            <a:off x="74613" y="-830263"/>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182" name="Picture 6" descr="http://www.greatdreams.com/mississippi-river-arkans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62400"/>
            <a:ext cx="4000499" cy="2667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0184" name="Picture 8" descr="http://t1.gstatic.com/images?q=tbn:ANd9GcSM-ZlDLfC-44wlqknu3r3ck5vniYSt5sDwQzlpDyu7c-RvjCUDy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28600"/>
            <a:ext cx="3962400" cy="22757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0186" name="Picture 10" descr="http://blogs.guardian.co.uk/books/PatrickDennisAP4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251752"/>
            <a:ext cx="4171950" cy="25394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38600" y="2636282"/>
            <a:ext cx="4610100" cy="523220"/>
          </a:xfrm>
          <a:prstGeom prst="rect">
            <a:avLst/>
          </a:prstGeom>
          <a:noFill/>
        </p:spPr>
        <p:txBody>
          <a:bodyPr wrap="square" rtlCol="0">
            <a:spAutoFit/>
          </a:bodyPr>
          <a:lstStyle/>
          <a:p>
            <a:r>
              <a:rPr lang="en-US" sz="2800" dirty="0" smtClean="0"/>
              <a:t>Mississippi River</a:t>
            </a:r>
            <a:endParaRPr lang="en-US" sz="2800" dirty="0"/>
          </a:p>
        </p:txBody>
      </p:sp>
    </p:spTree>
    <p:extLst>
      <p:ext uri="{BB962C8B-B14F-4D97-AF65-F5344CB8AC3E}">
        <p14:creationId xmlns:p14="http://schemas.microsoft.com/office/powerpoint/2010/main" val="18228588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8" name="Picture 6" descr="The Lee Boys will headline the opening night on the main stage of the Arkansas Blues &amp;amp; Heritage Festival in Helena, Ark.">
            <a:hlinkClick r:id="rId2"/>
          </p:cNvPr>
          <p:cNvPicPr>
            <a:picLocks noChangeAspect="1" noChangeArrowheads="1"/>
          </p:cNvPicPr>
          <p:nvPr/>
        </p:nvPicPr>
        <p:blipFill>
          <a:blip r:embed="rId3" cstate="print"/>
          <a:srcRect/>
          <a:stretch>
            <a:fillRect/>
          </a:stretch>
        </p:blipFill>
        <p:spPr bwMode="auto">
          <a:xfrm>
            <a:off x="914400" y="3509009"/>
            <a:ext cx="2514600" cy="2091690"/>
          </a:xfrm>
          <a:prstGeom prst="rect">
            <a:avLst/>
          </a:prstGeom>
          <a:ln>
            <a:noFill/>
          </a:ln>
          <a:effectLst>
            <a:softEdge rad="112500"/>
          </a:effectLst>
        </p:spPr>
      </p:pic>
      <p:pic>
        <p:nvPicPr>
          <p:cNvPr id="74760" name="Picture 8" descr="http://www.encyclopediaofarkansas.net/media/gallery/photo/king_biscuit1_f.jpg"/>
          <p:cNvPicPr>
            <a:picLocks noChangeAspect="1" noChangeArrowheads="1"/>
          </p:cNvPicPr>
          <p:nvPr/>
        </p:nvPicPr>
        <p:blipFill>
          <a:blip r:embed="rId4" cstate="print"/>
          <a:srcRect/>
          <a:stretch>
            <a:fillRect/>
          </a:stretch>
        </p:blipFill>
        <p:spPr bwMode="auto">
          <a:xfrm>
            <a:off x="457200" y="375286"/>
            <a:ext cx="3810000" cy="3086101"/>
          </a:xfrm>
          <a:prstGeom prst="rect">
            <a:avLst/>
          </a:prstGeom>
          <a:ln>
            <a:noFill/>
          </a:ln>
          <a:effectLst>
            <a:softEdge rad="112500"/>
          </a:effectLst>
        </p:spPr>
      </p:pic>
      <p:pic>
        <p:nvPicPr>
          <p:cNvPr id="74756" name="Picture 4" descr="http://www.visnat.com/entertainment/music/blueswax/gifs/BW-Ezine-Biscuit04-DE-3_image008.jpg"/>
          <p:cNvPicPr>
            <a:picLocks noChangeAspect="1" noChangeArrowheads="1"/>
          </p:cNvPicPr>
          <p:nvPr/>
        </p:nvPicPr>
        <p:blipFill>
          <a:blip r:embed="rId5" cstate="print"/>
          <a:srcRect/>
          <a:stretch>
            <a:fillRect/>
          </a:stretch>
        </p:blipFill>
        <p:spPr bwMode="auto">
          <a:xfrm>
            <a:off x="6681787" y="2216203"/>
            <a:ext cx="2233613" cy="3355921"/>
          </a:xfrm>
          <a:prstGeom prst="rect">
            <a:avLst/>
          </a:prstGeom>
          <a:ln>
            <a:noFill/>
          </a:ln>
          <a:effectLst>
            <a:softEdge rad="112500"/>
          </a:effectLst>
        </p:spPr>
      </p:pic>
      <p:sp>
        <p:nvSpPr>
          <p:cNvPr id="4" name="Rectangle 3"/>
          <p:cNvSpPr/>
          <p:nvPr/>
        </p:nvSpPr>
        <p:spPr>
          <a:xfrm>
            <a:off x="6550277" y="5682734"/>
            <a:ext cx="2593723" cy="369332"/>
          </a:xfrm>
          <a:prstGeom prst="rect">
            <a:avLst/>
          </a:prstGeom>
        </p:spPr>
        <p:txBody>
          <a:bodyPr wrap="none">
            <a:spAutoFit/>
          </a:bodyPr>
          <a:lstStyle/>
          <a:p>
            <a:r>
              <a:rPr lang="en-US" b="1" dirty="0" err="1" smtClean="0">
                <a:latin typeface="+mn-lt"/>
              </a:rPr>
              <a:t>Zac</a:t>
            </a:r>
            <a:r>
              <a:rPr lang="en-US" b="1" dirty="0" smtClean="0">
                <a:latin typeface="+mn-lt"/>
              </a:rPr>
              <a:t> Harmon &amp; Jeff Stone </a:t>
            </a:r>
            <a:endParaRPr lang="en-US" dirty="0">
              <a:latin typeface="+mn-lt"/>
            </a:endParaRPr>
          </a:p>
        </p:txBody>
      </p:sp>
      <p:sp>
        <p:nvSpPr>
          <p:cNvPr id="2" name="Title 1"/>
          <p:cNvSpPr>
            <a:spLocks noGrp="1"/>
          </p:cNvSpPr>
          <p:nvPr>
            <p:ph type="title"/>
          </p:nvPr>
        </p:nvSpPr>
        <p:spPr>
          <a:xfrm>
            <a:off x="74738" y="6052066"/>
            <a:ext cx="7772400" cy="1362075"/>
          </a:xfrm>
        </p:spPr>
        <p:txBody>
          <a:bodyPr/>
          <a:lstStyle/>
          <a:p>
            <a:r>
              <a:rPr lang="en-US" dirty="0" smtClean="0"/>
              <a:t>King Biscuit Blues Festival</a:t>
            </a:r>
            <a:endParaRPr lang="en-US" dirty="0"/>
          </a:p>
        </p:txBody>
      </p:sp>
      <p:sp>
        <p:nvSpPr>
          <p:cNvPr id="3" name="Text Placeholder 2"/>
          <p:cNvSpPr>
            <a:spLocks noGrp="1"/>
          </p:cNvSpPr>
          <p:nvPr>
            <p:ph type="body" idx="1"/>
          </p:nvPr>
        </p:nvSpPr>
        <p:spPr>
          <a:xfrm>
            <a:off x="196724" y="5542479"/>
            <a:ext cx="4330952" cy="509587"/>
          </a:xfrm>
        </p:spPr>
        <p:txBody>
          <a:bodyPr/>
          <a:lstStyle/>
          <a:p>
            <a:r>
              <a:rPr lang="en-US" dirty="0" smtClean="0"/>
              <a:t>Helena, Arkansas</a:t>
            </a:r>
            <a:endParaRPr lang="en-US" dirty="0"/>
          </a:p>
        </p:txBody>
      </p:sp>
      <p:pic>
        <p:nvPicPr>
          <p:cNvPr id="39938" name="Picture 2" descr="http://t3.gstatic.com/images?q=tbn:ANd9GcS-mOiG2II2LA1fzEWSNr8LBVRCJKHhgdB8JzdUuP5KGzITKqf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441" y="-54283"/>
            <a:ext cx="2833671" cy="2676247"/>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http://www.ameriblues.com/wp-content/uploads/2010/10/blues-festival-logo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588914">
            <a:off x="3694787" y="2783682"/>
            <a:ext cx="2980643" cy="2275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3"/>
          <p:cNvGrpSpPr>
            <a:grpSpLocks/>
          </p:cNvGrpSpPr>
          <p:nvPr/>
        </p:nvGrpSpPr>
        <p:grpSpPr bwMode="auto">
          <a:xfrm>
            <a:off x="4648200" y="3581400"/>
            <a:ext cx="4286250" cy="3086100"/>
            <a:chOff x="4572000" y="3505200"/>
            <a:chExt cx="4286250" cy="3086100"/>
          </a:xfrm>
        </p:grpSpPr>
        <p:pic>
          <p:nvPicPr>
            <p:cNvPr id="28680" name="Picture 2" descr="http://www.arkansas.com/images/photos/large/Dermott_l.jpg"/>
            <p:cNvPicPr>
              <a:picLocks noChangeAspect="1" noChangeArrowheads="1"/>
            </p:cNvPicPr>
            <p:nvPr/>
          </p:nvPicPr>
          <p:blipFill>
            <a:blip r:embed="rId2" cstate="print"/>
            <a:srcRect/>
            <a:stretch>
              <a:fillRect/>
            </a:stretch>
          </p:blipFill>
          <p:spPr bwMode="auto">
            <a:xfrm>
              <a:off x="4572000" y="3733800"/>
              <a:ext cx="4286250" cy="2857500"/>
            </a:xfrm>
            <a:prstGeom prst="rect">
              <a:avLst/>
            </a:prstGeom>
            <a:ln>
              <a:noFill/>
            </a:ln>
            <a:effectLst>
              <a:softEdge rad="112500"/>
            </a:effectLst>
          </p:spPr>
        </p:pic>
        <p:sp>
          <p:nvSpPr>
            <p:cNvPr id="28681" name="TextBox 2"/>
            <p:cNvSpPr txBox="1">
              <a:spLocks noChangeArrowheads="1"/>
            </p:cNvSpPr>
            <p:nvPr/>
          </p:nvSpPr>
          <p:spPr bwMode="auto">
            <a:xfrm>
              <a:off x="5105400" y="3505200"/>
              <a:ext cx="3124200" cy="400110"/>
            </a:xfrm>
            <a:prstGeom prst="rect">
              <a:avLst/>
            </a:prstGeom>
            <a:noFill/>
            <a:ln w="9525">
              <a:noFill/>
              <a:miter lim="800000"/>
              <a:headEnd/>
              <a:tailEnd/>
            </a:ln>
          </p:spPr>
          <p:txBody>
            <a:bodyPr>
              <a:spAutoFit/>
            </a:bodyPr>
            <a:lstStyle/>
            <a:p>
              <a:r>
                <a:rPr lang="en-US" sz="2000" dirty="0">
                  <a:latin typeface="+mn-lt"/>
                </a:rPr>
                <a:t>Crawfish festival in Dermott</a:t>
              </a:r>
            </a:p>
          </p:txBody>
        </p:sp>
      </p:grpSp>
      <p:grpSp>
        <p:nvGrpSpPr>
          <p:cNvPr id="10" name="Group 9"/>
          <p:cNvGrpSpPr/>
          <p:nvPr/>
        </p:nvGrpSpPr>
        <p:grpSpPr>
          <a:xfrm>
            <a:off x="2895600" y="381000"/>
            <a:ext cx="6248400" cy="2857500"/>
            <a:chOff x="2895600" y="381000"/>
            <a:chExt cx="6248400" cy="2857500"/>
          </a:xfrm>
        </p:grpSpPr>
        <p:pic>
          <p:nvPicPr>
            <p:cNvPr id="28675" name="Picture 4" descr="http://www.arkansas.com/images/photos/large/Dumas%20-%20Millers%20Mud%20Mill%20Pottery%20_ACH_0536_l.jpg"/>
            <p:cNvPicPr>
              <a:picLocks noChangeAspect="1" noChangeArrowheads="1"/>
            </p:cNvPicPr>
            <p:nvPr/>
          </p:nvPicPr>
          <p:blipFill>
            <a:blip r:embed="rId3" cstate="print"/>
            <a:srcRect/>
            <a:stretch>
              <a:fillRect/>
            </a:stretch>
          </p:blipFill>
          <p:spPr bwMode="auto">
            <a:xfrm>
              <a:off x="2895600" y="381000"/>
              <a:ext cx="4286250" cy="2857500"/>
            </a:xfrm>
            <a:prstGeom prst="rect">
              <a:avLst/>
            </a:prstGeom>
            <a:ln>
              <a:noFill/>
            </a:ln>
            <a:effectLst>
              <a:softEdge rad="112500"/>
            </a:effectLst>
          </p:spPr>
        </p:pic>
        <p:sp>
          <p:nvSpPr>
            <p:cNvPr id="28676" name="TextBox 5"/>
            <p:cNvSpPr txBox="1">
              <a:spLocks noChangeArrowheads="1"/>
            </p:cNvSpPr>
            <p:nvPr/>
          </p:nvSpPr>
          <p:spPr bwMode="auto">
            <a:xfrm>
              <a:off x="7391400" y="609600"/>
              <a:ext cx="1752600" cy="1015663"/>
            </a:xfrm>
            <a:prstGeom prst="rect">
              <a:avLst/>
            </a:prstGeom>
            <a:noFill/>
            <a:ln w="9525">
              <a:noFill/>
              <a:miter lim="800000"/>
              <a:headEnd/>
              <a:tailEnd/>
            </a:ln>
          </p:spPr>
          <p:txBody>
            <a:bodyPr>
              <a:spAutoFit/>
            </a:bodyPr>
            <a:lstStyle/>
            <a:p>
              <a:r>
                <a:rPr lang="en-US" sz="2000" dirty="0">
                  <a:latin typeface="+mn-lt"/>
                </a:rPr>
                <a:t>Millers Mud Mill Pottery - Dumas</a:t>
              </a:r>
            </a:p>
          </p:txBody>
        </p:sp>
      </p:grpSp>
      <p:grpSp>
        <p:nvGrpSpPr>
          <p:cNvPr id="28677" name="Group 8"/>
          <p:cNvGrpSpPr>
            <a:grpSpLocks/>
          </p:cNvGrpSpPr>
          <p:nvPr/>
        </p:nvGrpSpPr>
        <p:grpSpPr bwMode="auto">
          <a:xfrm>
            <a:off x="228600" y="2743200"/>
            <a:ext cx="4286250" cy="2857500"/>
            <a:chOff x="152400" y="3352800"/>
            <a:chExt cx="4286250" cy="2857500"/>
          </a:xfrm>
        </p:grpSpPr>
        <p:pic>
          <p:nvPicPr>
            <p:cNvPr id="28678" name="Picture 6" descr="http://www.arkansas.com/images/photos/large/Delta%20Queen%20Little%20Rock%202007%20(7)_l.jpg"/>
            <p:cNvPicPr>
              <a:picLocks noChangeAspect="1" noChangeArrowheads="1"/>
            </p:cNvPicPr>
            <p:nvPr/>
          </p:nvPicPr>
          <p:blipFill>
            <a:blip r:embed="rId4" cstate="print"/>
            <a:srcRect/>
            <a:stretch>
              <a:fillRect/>
            </a:stretch>
          </p:blipFill>
          <p:spPr bwMode="auto">
            <a:xfrm>
              <a:off x="152400" y="3352800"/>
              <a:ext cx="4286250" cy="2857500"/>
            </a:xfrm>
            <a:prstGeom prst="rect">
              <a:avLst/>
            </a:prstGeom>
            <a:ln>
              <a:noFill/>
            </a:ln>
            <a:effectLst>
              <a:softEdge rad="112500"/>
            </a:effectLst>
          </p:spPr>
        </p:pic>
        <p:sp>
          <p:nvSpPr>
            <p:cNvPr id="28679" name="TextBox 7"/>
            <p:cNvSpPr txBox="1">
              <a:spLocks noChangeArrowheads="1"/>
            </p:cNvSpPr>
            <p:nvPr/>
          </p:nvSpPr>
          <p:spPr bwMode="auto">
            <a:xfrm>
              <a:off x="304800" y="3505200"/>
              <a:ext cx="2362200" cy="400110"/>
            </a:xfrm>
            <a:prstGeom prst="rect">
              <a:avLst/>
            </a:prstGeom>
            <a:noFill/>
            <a:ln w="9525">
              <a:noFill/>
              <a:miter lim="800000"/>
              <a:headEnd/>
              <a:tailEnd/>
            </a:ln>
          </p:spPr>
          <p:txBody>
            <a:bodyPr>
              <a:spAutoFit/>
            </a:bodyPr>
            <a:lstStyle/>
            <a:p>
              <a:r>
                <a:rPr lang="en-US" sz="2000" dirty="0">
                  <a:solidFill>
                    <a:schemeClr val="bg1"/>
                  </a:solidFill>
                  <a:latin typeface="+mn-lt"/>
                </a:rPr>
                <a:t>The Delta Queen</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awksbill Crag Whitaker Point"/>
          <p:cNvPicPr>
            <a:picLocks noChangeAspect="1" noChangeArrowheads="1"/>
          </p:cNvPicPr>
          <p:nvPr/>
        </p:nvPicPr>
        <p:blipFill>
          <a:blip r:embed="rId2"/>
          <a:srcRect/>
          <a:stretch>
            <a:fillRect/>
          </a:stretch>
        </p:blipFill>
        <p:spPr bwMode="auto">
          <a:xfrm>
            <a:off x="457200" y="533400"/>
            <a:ext cx="8458200" cy="5638800"/>
          </a:xfrm>
          <a:prstGeom prst="rect">
            <a:avLst/>
          </a:prstGeom>
          <a:ln>
            <a:noFill/>
          </a:ln>
          <a:effectLst>
            <a:softEdge rad="112500"/>
          </a:effectLst>
        </p:spPr>
      </p:pic>
    </p:spTree>
    <p:extLst>
      <p:ext uri="{BB962C8B-B14F-4D97-AF65-F5344CB8AC3E}">
        <p14:creationId xmlns:p14="http://schemas.microsoft.com/office/powerpoint/2010/main" val="8467409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http://t2.gstatic.com/images?q=tbn:ANd9GcQaurG2HWxBCVPWA7XpUsZSUrAIkJwsoBs0LYme1KkAznd6Qqz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190999"/>
            <a:ext cx="3962400" cy="26367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8914" name="Picture 2" descr="http://blogs.wherethelocalseat.com/image.axd?picture=cra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90542">
            <a:off x="226996" y="333375"/>
            <a:ext cx="3743325" cy="36957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8916" name="Picture 4" descr="http://t0.gstatic.com/images?q=tbn:ANd9GcSlunTSxNZ6htkNFal9Yd2JC7rLzgWahfkFsFtHzEyO_p5uaBO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704849"/>
            <a:ext cx="3300350" cy="21907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8918" name="Picture 6" descr="http://www.pensacolacelebritychefs.com/blogspot/crawfish-blog-0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83163">
            <a:off x="4540519" y="2836023"/>
            <a:ext cx="3401786" cy="4048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5769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Riceland Foods</a:t>
            </a:r>
            <a:endParaRPr lang="en-US" dirty="0"/>
          </a:p>
        </p:txBody>
      </p:sp>
      <p:sp>
        <p:nvSpPr>
          <p:cNvPr id="3" name="Content Placeholder 2"/>
          <p:cNvSpPr>
            <a:spLocks noGrp="1"/>
          </p:cNvSpPr>
          <p:nvPr>
            <p:ph sz="half" idx="1"/>
          </p:nvPr>
        </p:nvSpPr>
        <p:spPr>
          <a:xfrm>
            <a:off x="381000" y="1295400"/>
            <a:ext cx="4343400" cy="4525963"/>
          </a:xfrm>
        </p:spPr>
        <p:txBody>
          <a:bodyPr/>
          <a:lstStyle/>
          <a:p>
            <a:r>
              <a:rPr lang="en-US" sz="2000" dirty="0" smtClean="0"/>
              <a:t>Farmers Cooperative since 1921</a:t>
            </a:r>
          </a:p>
          <a:p>
            <a:r>
              <a:rPr lang="en-US" sz="2000" dirty="0" smtClean="0"/>
              <a:t>Headquarters in Stuttgart</a:t>
            </a:r>
          </a:p>
          <a:p>
            <a:r>
              <a:rPr lang="en-US" sz="2000" dirty="0" smtClean="0"/>
              <a:t>World’s largest miller and marketer of rice</a:t>
            </a:r>
          </a:p>
          <a:p>
            <a:r>
              <a:rPr lang="en-US" sz="2000" dirty="0" smtClean="0"/>
              <a:t>Rice exporter &amp; oil producer</a:t>
            </a:r>
          </a:p>
          <a:p>
            <a:r>
              <a:rPr lang="en-US" sz="2000" dirty="0" smtClean="0"/>
              <a:t>Marketing services for rice, soybeans &amp; wheat</a:t>
            </a:r>
          </a:p>
          <a:p>
            <a:r>
              <a:rPr lang="en-US" sz="2000" dirty="0" smtClean="0"/>
              <a:t>9000 farmer members in AR, LA, MS, TX</a:t>
            </a:r>
          </a:p>
          <a:p>
            <a:r>
              <a:rPr lang="en-US" sz="2000" dirty="0" smtClean="0"/>
              <a:t>Labels: Riceland, Chef-way &amp; private</a:t>
            </a:r>
          </a:p>
          <a:p>
            <a:r>
              <a:rPr lang="en-US" sz="2000" dirty="0" smtClean="0"/>
              <a:t>Products sold in US and in 75 countries</a:t>
            </a:r>
          </a:p>
          <a:p>
            <a:r>
              <a:rPr lang="en-US" sz="2000" dirty="0" smtClean="0"/>
              <a:t>1900 employees process 125 M bushels of grain</a:t>
            </a:r>
            <a:endParaRPr lang="en-US" sz="2000" dirty="0"/>
          </a:p>
        </p:txBody>
      </p:sp>
      <p:pic>
        <p:nvPicPr>
          <p:cNvPr id="40962" name="Picture 2" descr="Rice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470403"/>
            <a:ext cx="3429000" cy="1038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64" name="Picture 4" descr="Expo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45519">
            <a:off x="4912338" y="367185"/>
            <a:ext cx="3410364" cy="18478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Riceland Factory"/>
          <p:cNvPicPr>
            <a:picLocks noChangeAspect="1" noChangeArrowheads="1"/>
          </p:cNvPicPr>
          <p:nvPr/>
        </p:nvPicPr>
        <p:blipFill>
          <a:blip r:embed="rId4" cstate="print"/>
          <a:srcRect/>
          <a:stretch>
            <a:fillRect/>
          </a:stretch>
        </p:blipFill>
        <p:spPr bwMode="auto">
          <a:xfrm>
            <a:off x="4876800" y="3508628"/>
            <a:ext cx="3962400" cy="2930272"/>
          </a:xfrm>
          <a:prstGeom prst="rect">
            <a:avLst/>
          </a:prstGeom>
          <a:ln>
            <a:noFill/>
          </a:ln>
          <a:effectLst>
            <a:softEdge rad="112500"/>
          </a:effectLst>
        </p:spPr>
      </p:pic>
    </p:spTree>
    <p:extLst>
      <p:ext uri="{BB962C8B-B14F-4D97-AF65-F5344CB8AC3E}">
        <p14:creationId xmlns:p14="http://schemas.microsoft.com/office/powerpoint/2010/main" val="11987215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3"/>
          <p:cNvGrpSpPr>
            <a:grpSpLocks/>
          </p:cNvGrpSpPr>
          <p:nvPr/>
        </p:nvGrpSpPr>
        <p:grpSpPr bwMode="auto">
          <a:xfrm>
            <a:off x="3124200" y="381000"/>
            <a:ext cx="5486400" cy="3657600"/>
            <a:chOff x="685800" y="609600"/>
            <a:chExt cx="5486400" cy="3657600"/>
          </a:xfrm>
        </p:grpSpPr>
        <p:pic>
          <p:nvPicPr>
            <p:cNvPr id="29705" name="Picture 2" descr="http://www.arkansas.com/images/photos/large/Eudora%2004_l.jpg"/>
            <p:cNvPicPr>
              <a:picLocks noChangeAspect="1" noChangeArrowheads="1"/>
            </p:cNvPicPr>
            <p:nvPr/>
          </p:nvPicPr>
          <p:blipFill>
            <a:blip r:embed="rId2" cstate="print"/>
            <a:srcRect/>
            <a:stretch>
              <a:fillRect/>
            </a:stretch>
          </p:blipFill>
          <p:spPr bwMode="auto">
            <a:xfrm>
              <a:off x="685800" y="609600"/>
              <a:ext cx="5486400" cy="3657600"/>
            </a:xfrm>
            <a:prstGeom prst="rect">
              <a:avLst/>
            </a:prstGeom>
            <a:ln>
              <a:noFill/>
            </a:ln>
            <a:effectLst>
              <a:softEdge rad="112500"/>
            </a:effectLst>
          </p:spPr>
        </p:pic>
        <p:sp>
          <p:nvSpPr>
            <p:cNvPr id="29706" name="TextBox 2"/>
            <p:cNvSpPr txBox="1">
              <a:spLocks noChangeArrowheads="1"/>
            </p:cNvSpPr>
            <p:nvPr/>
          </p:nvSpPr>
          <p:spPr bwMode="auto">
            <a:xfrm>
              <a:off x="1143000" y="838200"/>
              <a:ext cx="2133600" cy="400110"/>
            </a:xfrm>
            <a:prstGeom prst="rect">
              <a:avLst/>
            </a:prstGeom>
            <a:noFill/>
            <a:ln w="9525">
              <a:noFill/>
              <a:miter lim="800000"/>
              <a:headEnd/>
              <a:tailEnd/>
            </a:ln>
          </p:spPr>
          <p:txBody>
            <a:bodyPr>
              <a:spAutoFit/>
            </a:bodyPr>
            <a:lstStyle/>
            <a:p>
              <a:r>
                <a:rPr lang="en-US" sz="2000" dirty="0">
                  <a:latin typeface="+mn-lt"/>
                </a:rPr>
                <a:t>Farming in Eudora</a:t>
              </a:r>
            </a:p>
          </p:txBody>
        </p:sp>
      </p:grpSp>
      <p:grpSp>
        <p:nvGrpSpPr>
          <p:cNvPr id="29699" name="Group 6"/>
          <p:cNvGrpSpPr>
            <a:grpSpLocks/>
          </p:cNvGrpSpPr>
          <p:nvPr/>
        </p:nvGrpSpPr>
        <p:grpSpPr bwMode="auto">
          <a:xfrm>
            <a:off x="914400" y="2057400"/>
            <a:ext cx="3733800" cy="4667822"/>
            <a:chOff x="914400" y="2057400"/>
            <a:chExt cx="3733800" cy="4667262"/>
          </a:xfrm>
        </p:grpSpPr>
        <p:pic>
          <p:nvPicPr>
            <p:cNvPr id="29703" name="Picture 4" descr="http://www.arkansas.com/images/photos/large/rice%20harvesting0508_l.jpg"/>
            <p:cNvPicPr>
              <a:picLocks noChangeAspect="1" noChangeArrowheads="1"/>
            </p:cNvPicPr>
            <p:nvPr/>
          </p:nvPicPr>
          <p:blipFill>
            <a:blip r:embed="rId3" cstate="print"/>
            <a:srcRect/>
            <a:stretch>
              <a:fillRect/>
            </a:stretch>
          </p:blipFill>
          <p:spPr bwMode="auto">
            <a:xfrm>
              <a:off x="914400" y="2057400"/>
              <a:ext cx="2857500" cy="4286250"/>
            </a:xfrm>
            <a:prstGeom prst="rect">
              <a:avLst/>
            </a:prstGeom>
            <a:ln>
              <a:noFill/>
            </a:ln>
            <a:effectLst>
              <a:softEdge rad="112500"/>
            </a:effectLst>
          </p:spPr>
        </p:pic>
        <p:sp>
          <p:nvSpPr>
            <p:cNvPr id="29704" name="TextBox 5"/>
            <p:cNvSpPr txBox="1">
              <a:spLocks noChangeArrowheads="1"/>
            </p:cNvSpPr>
            <p:nvPr/>
          </p:nvSpPr>
          <p:spPr bwMode="auto">
            <a:xfrm>
              <a:off x="914400" y="6324600"/>
              <a:ext cx="3733800" cy="400062"/>
            </a:xfrm>
            <a:prstGeom prst="rect">
              <a:avLst/>
            </a:prstGeom>
            <a:noFill/>
            <a:ln w="9525">
              <a:noFill/>
              <a:miter lim="800000"/>
              <a:headEnd/>
              <a:tailEnd/>
            </a:ln>
          </p:spPr>
          <p:txBody>
            <a:bodyPr>
              <a:spAutoFit/>
            </a:bodyPr>
            <a:lstStyle/>
            <a:p>
              <a:r>
                <a:rPr lang="en-US" sz="2000" dirty="0">
                  <a:latin typeface="+mn-lt"/>
                </a:rPr>
                <a:t>Rice harvesting in Gillett area</a:t>
              </a:r>
            </a:p>
          </p:txBody>
        </p:sp>
      </p:grpSp>
      <p:grpSp>
        <p:nvGrpSpPr>
          <p:cNvPr id="29700" name="Group 9"/>
          <p:cNvGrpSpPr>
            <a:grpSpLocks/>
          </p:cNvGrpSpPr>
          <p:nvPr/>
        </p:nvGrpSpPr>
        <p:grpSpPr bwMode="auto">
          <a:xfrm rot="-509966">
            <a:off x="4149725" y="3197225"/>
            <a:ext cx="4286250" cy="2857500"/>
            <a:chOff x="4267200" y="3048000"/>
            <a:chExt cx="4286250" cy="2857500"/>
          </a:xfrm>
        </p:grpSpPr>
        <p:pic>
          <p:nvPicPr>
            <p:cNvPr id="29701" name="Picture 6" descr="http://www.arkansas.com/images/photos/large/Marianna%20Cotton_l.jpg"/>
            <p:cNvPicPr>
              <a:picLocks noChangeAspect="1" noChangeArrowheads="1"/>
            </p:cNvPicPr>
            <p:nvPr/>
          </p:nvPicPr>
          <p:blipFill>
            <a:blip r:embed="rId4" cstate="print"/>
            <a:srcRect/>
            <a:stretch>
              <a:fillRect/>
            </a:stretch>
          </p:blipFill>
          <p:spPr bwMode="auto">
            <a:xfrm>
              <a:off x="4267200" y="3048000"/>
              <a:ext cx="4286250" cy="2857500"/>
            </a:xfrm>
            <a:prstGeom prst="rect">
              <a:avLst/>
            </a:prstGeom>
            <a:ln>
              <a:noFill/>
            </a:ln>
            <a:effectLst>
              <a:softEdge rad="112500"/>
            </a:effectLst>
          </p:spPr>
        </p:pic>
        <p:sp>
          <p:nvSpPr>
            <p:cNvPr id="29702" name="TextBox 8"/>
            <p:cNvSpPr txBox="1">
              <a:spLocks noChangeArrowheads="1"/>
            </p:cNvSpPr>
            <p:nvPr/>
          </p:nvSpPr>
          <p:spPr bwMode="auto">
            <a:xfrm>
              <a:off x="5715001" y="5324445"/>
              <a:ext cx="2438400" cy="400110"/>
            </a:xfrm>
            <a:prstGeom prst="rect">
              <a:avLst/>
            </a:prstGeom>
            <a:noFill/>
            <a:ln w="9525">
              <a:noFill/>
              <a:miter lim="800000"/>
              <a:headEnd/>
              <a:tailEnd/>
            </a:ln>
          </p:spPr>
          <p:txBody>
            <a:bodyPr>
              <a:spAutoFit/>
            </a:bodyPr>
            <a:lstStyle/>
            <a:p>
              <a:r>
                <a:rPr lang="en-US" sz="2000" dirty="0">
                  <a:solidFill>
                    <a:schemeClr val="bg1"/>
                  </a:solidFill>
                  <a:latin typeface="+mn-lt"/>
                </a:rPr>
                <a:t>Marianna Cotton </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750" y="457200"/>
            <a:ext cx="2895600" cy="523220"/>
          </a:xfrm>
          <a:prstGeom prst="rect">
            <a:avLst/>
          </a:prstGeom>
          <a:noFill/>
        </p:spPr>
        <p:txBody>
          <a:bodyPr wrap="square" rtlCol="0">
            <a:spAutoFit/>
          </a:bodyPr>
          <a:lstStyle/>
          <a:p>
            <a:r>
              <a:rPr lang="en-US" sz="2800" dirty="0" smtClean="0">
                <a:latin typeface="+mn-lt"/>
              </a:rPr>
              <a:t>Plantations…</a:t>
            </a:r>
            <a:endParaRPr lang="en-US" sz="2800" dirty="0">
              <a:latin typeface="+mn-lt"/>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052887"/>
            <a:ext cx="2590800" cy="22669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338" y="457200"/>
            <a:ext cx="3290887" cy="24649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029075"/>
            <a:ext cx="3420932" cy="22764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035139"/>
            <a:ext cx="1973997" cy="17740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321" y="1515699"/>
            <a:ext cx="3199734" cy="24003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4648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3"/>
          <p:cNvGrpSpPr>
            <a:grpSpLocks/>
          </p:cNvGrpSpPr>
          <p:nvPr/>
        </p:nvGrpSpPr>
        <p:grpSpPr bwMode="auto">
          <a:xfrm>
            <a:off x="381000" y="304800"/>
            <a:ext cx="2895600" cy="4898698"/>
            <a:chOff x="457200" y="914400"/>
            <a:chExt cx="2895600" cy="4898918"/>
          </a:xfrm>
        </p:grpSpPr>
        <p:pic>
          <p:nvPicPr>
            <p:cNvPr id="30729" name="Picture 2" descr="http://www.arkansas.com/images/photos/large/Lake%20Poinsett%20State%20Park,%20entrance5_l.jpg"/>
            <p:cNvPicPr>
              <a:picLocks noChangeAspect="1" noChangeArrowheads="1"/>
            </p:cNvPicPr>
            <p:nvPr/>
          </p:nvPicPr>
          <p:blipFill>
            <a:blip r:embed="rId2" cstate="print"/>
            <a:srcRect/>
            <a:stretch>
              <a:fillRect/>
            </a:stretch>
          </p:blipFill>
          <p:spPr bwMode="auto">
            <a:xfrm>
              <a:off x="457200" y="914400"/>
              <a:ext cx="2857500" cy="4286250"/>
            </a:xfrm>
            <a:prstGeom prst="rect">
              <a:avLst/>
            </a:prstGeom>
            <a:ln>
              <a:noFill/>
            </a:ln>
            <a:effectLst>
              <a:softEdge rad="112500"/>
            </a:effectLst>
          </p:spPr>
        </p:pic>
        <p:sp>
          <p:nvSpPr>
            <p:cNvPr id="30730" name="TextBox 2"/>
            <p:cNvSpPr txBox="1">
              <a:spLocks noChangeArrowheads="1"/>
            </p:cNvSpPr>
            <p:nvPr/>
          </p:nvSpPr>
          <p:spPr bwMode="auto">
            <a:xfrm>
              <a:off x="457200" y="5105400"/>
              <a:ext cx="2895600" cy="707918"/>
            </a:xfrm>
            <a:prstGeom prst="rect">
              <a:avLst/>
            </a:prstGeom>
            <a:noFill/>
            <a:ln w="9525">
              <a:noFill/>
              <a:miter lim="800000"/>
              <a:headEnd/>
              <a:tailEnd/>
            </a:ln>
          </p:spPr>
          <p:txBody>
            <a:bodyPr>
              <a:spAutoFit/>
            </a:bodyPr>
            <a:lstStyle/>
            <a:p>
              <a:r>
                <a:rPr lang="en-US" sz="2000" dirty="0">
                  <a:latin typeface="+mn-lt"/>
                </a:rPr>
                <a:t>Entrance to Lake Poinsett </a:t>
              </a:r>
            </a:p>
            <a:p>
              <a:r>
                <a:rPr lang="en-US" sz="2000" dirty="0">
                  <a:latin typeface="+mn-lt"/>
                </a:rPr>
                <a:t>State Park, Harrisburg</a:t>
              </a:r>
            </a:p>
          </p:txBody>
        </p:sp>
      </p:grpSp>
      <p:grpSp>
        <p:nvGrpSpPr>
          <p:cNvPr id="30723" name="Group 6"/>
          <p:cNvGrpSpPr>
            <a:grpSpLocks/>
          </p:cNvGrpSpPr>
          <p:nvPr/>
        </p:nvGrpSpPr>
        <p:grpSpPr bwMode="auto">
          <a:xfrm>
            <a:off x="4200525" y="295275"/>
            <a:ext cx="4286250" cy="3220001"/>
            <a:chOff x="4114800" y="304800"/>
            <a:chExt cx="4286250" cy="3219440"/>
          </a:xfrm>
        </p:grpSpPr>
        <p:pic>
          <p:nvPicPr>
            <p:cNvPr id="30727" name="Picture 4" descr="http://www.arkansas.com/images/photos/large/Delta_Heritage_Trail_l.jpg"/>
            <p:cNvPicPr>
              <a:picLocks noChangeAspect="1" noChangeArrowheads="1"/>
            </p:cNvPicPr>
            <p:nvPr/>
          </p:nvPicPr>
          <p:blipFill>
            <a:blip r:embed="rId3" cstate="print"/>
            <a:srcRect/>
            <a:stretch>
              <a:fillRect/>
            </a:stretch>
          </p:blipFill>
          <p:spPr bwMode="auto">
            <a:xfrm>
              <a:off x="4114800" y="304800"/>
              <a:ext cx="4286250" cy="2857500"/>
            </a:xfrm>
            <a:prstGeom prst="rect">
              <a:avLst/>
            </a:prstGeom>
            <a:ln>
              <a:noFill/>
            </a:ln>
            <a:effectLst>
              <a:softEdge rad="112500"/>
            </a:effectLst>
          </p:spPr>
        </p:pic>
        <p:sp>
          <p:nvSpPr>
            <p:cNvPr id="30728" name="TextBox 5"/>
            <p:cNvSpPr txBox="1">
              <a:spLocks noChangeArrowheads="1"/>
            </p:cNvSpPr>
            <p:nvPr/>
          </p:nvSpPr>
          <p:spPr bwMode="auto">
            <a:xfrm>
              <a:off x="4648200" y="3124200"/>
              <a:ext cx="3200400" cy="400040"/>
            </a:xfrm>
            <a:prstGeom prst="rect">
              <a:avLst/>
            </a:prstGeom>
            <a:noFill/>
            <a:ln w="9525">
              <a:noFill/>
              <a:miter lim="800000"/>
              <a:headEnd/>
              <a:tailEnd/>
            </a:ln>
          </p:spPr>
          <p:txBody>
            <a:bodyPr>
              <a:spAutoFit/>
            </a:bodyPr>
            <a:lstStyle/>
            <a:p>
              <a:r>
                <a:rPr lang="en-US" sz="2000" dirty="0">
                  <a:latin typeface="+mn-lt"/>
                </a:rPr>
                <a:t>Delta Heritage Trail in Helena </a:t>
              </a:r>
            </a:p>
          </p:txBody>
        </p:sp>
      </p:grpSp>
      <p:sp>
        <p:nvSpPr>
          <p:cNvPr id="2" name="TextBox 1"/>
          <p:cNvSpPr txBox="1"/>
          <p:nvPr/>
        </p:nvSpPr>
        <p:spPr>
          <a:xfrm>
            <a:off x="3810000" y="4114800"/>
            <a:ext cx="5181600" cy="1631216"/>
          </a:xfrm>
          <a:prstGeom prst="rect">
            <a:avLst/>
          </a:prstGeom>
          <a:noFill/>
        </p:spPr>
        <p:txBody>
          <a:bodyPr wrap="square" rtlCol="0">
            <a:spAutoFit/>
          </a:bodyPr>
          <a:lstStyle/>
          <a:p>
            <a:r>
              <a:rPr lang="en-US" sz="2000" dirty="0" smtClean="0"/>
              <a:t>Sissy Jones – Sissy’s Log Cabin</a:t>
            </a:r>
          </a:p>
          <a:p>
            <a:pPr marL="342900" indent="-342900">
              <a:buFont typeface="Arial" pitchFamily="34" charset="0"/>
              <a:buChar char="•"/>
            </a:pPr>
            <a:r>
              <a:rPr lang="en-US" sz="2000" dirty="0" smtClean="0"/>
              <a:t>Pine Bluff</a:t>
            </a:r>
          </a:p>
          <a:p>
            <a:pPr marL="342900" indent="-342900">
              <a:buFont typeface="Arial" pitchFamily="34" charset="0"/>
              <a:buChar char="•"/>
            </a:pPr>
            <a:r>
              <a:rPr lang="en-US" sz="2000" dirty="0" smtClean="0"/>
              <a:t>Because life is too short for ordinary jewelry</a:t>
            </a:r>
          </a:p>
          <a:p>
            <a:pPr marL="342900" indent="-342900">
              <a:buFont typeface="Arial" pitchFamily="34" charset="0"/>
              <a:buChar char="•"/>
            </a:pPr>
            <a:endParaRPr lang="en-US" sz="2000" dirty="0"/>
          </a:p>
        </p:txBody>
      </p:sp>
      <p:pic>
        <p:nvPicPr>
          <p:cNvPr id="419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6025" y="5562600"/>
            <a:ext cx="6638925" cy="1143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3"/>
          <p:cNvGrpSpPr>
            <a:grpSpLocks/>
          </p:cNvGrpSpPr>
          <p:nvPr/>
        </p:nvGrpSpPr>
        <p:grpSpPr bwMode="auto">
          <a:xfrm>
            <a:off x="4191000" y="152400"/>
            <a:ext cx="4286250" cy="3162300"/>
            <a:chOff x="762000" y="685800"/>
            <a:chExt cx="4286250" cy="3162300"/>
          </a:xfrm>
        </p:grpSpPr>
        <p:pic>
          <p:nvPicPr>
            <p:cNvPr id="31753" name="Picture 2" descr="http://www.arkansas.com/images/photos/large/Post%20National%20Memorial005_l.jpg"/>
            <p:cNvPicPr>
              <a:picLocks noChangeAspect="1" noChangeArrowheads="1"/>
            </p:cNvPicPr>
            <p:nvPr/>
          </p:nvPicPr>
          <p:blipFill>
            <a:blip r:embed="rId2" cstate="print"/>
            <a:srcRect/>
            <a:stretch>
              <a:fillRect/>
            </a:stretch>
          </p:blipFill>
          <p:spPr bwMode="auto">
            <a:xfrm>
              <a:off x="762000" y="990600"/>
              <a:ext cx="4286250" cy="2857500"/>
            </a:xfrm>
            <a:prstGeom prst="rect">
              <a:avLst/>
            </a:prstGeom>
            <a:ln>
              <a:noFill/>
            </a:ln>
            <a:effectLst>
              <a:softEdge rad="112500"/>
            </a:effectLst>
          </p:spPr>
        </p:pic>
        <p:sp>
          <p:nvSpPr>
            <p:cNvPr id="31754" name="TextBox 2"/>
            <p:cNvSpPr txBox="1">
              <a:spLocks noChangeArrowheads="1"/>
            </p:cNvSpPr>
            <p:nvPr/>
          </p:nvSpPr>
          <p:spPr bwMode="auto">
            <a:xfrm>
              <a:off x="914400" y="685800"/>
              <a:ext cx="4038600" cy="400110"/>
            </a:xfrm>
            <a:prstGeom prst="rect">
              <a:avLst/>
            </a:prstGeom>
            <a:noFill/>
            <a:ln w="9525">
              <a:noFill/>
              <a:miter lim="800000"/>
              <a:headEnd/>
              <a:tailEnd/>
            </a:ln>
          </p:spPr>
          <p:txBody>
            <a:bodyPr>
              <a:spAutoFit/>
            </a:bodyPr>
            <a:lstStyle/>
            <a:p>
              <a:r>
                <a:rPr lang="en-US" sz="2000" dirty="0">
                  <a:latin typeface="+mn-lt"/>
                </a:rPr>
                <a:t>Post National Memorial Museum</a:t>
              </a:r>
            </a:p>
          </p:txBody>
        </p:sp>
      </p:grpSp>
      <p:grpSp>
        <p:nvGrpSpPr>
          <p:cNvPr id="31747" name="Group 6"/>
          <p:cNvGrpSpPr>
            <a:grpSpLocks/>
          </p:cNvGrpSpPr>
          <p:nvPr/>
        </p:nvGrpSpPr>
        <p:grpSpPr bwMode="auto">
          <a:xfrm>
            <a:off x="457200" y="1066800"/>
            <a:ext cx="2857500" cy="4895850"/>
            <a:chOff x="457200" y="1676400"/>
            <a:chExt cx="2857500" cy="4895850"/>
          </a:xfrm>
        </p:grpSpPr>
        <p:pic>
          <p:nvPicPr>
            <p:cNvPr id="31751" name="Picture 4" descr="http://www.arkansas.com/images/photos/large/White%20River%20Refuge%20Cypress%20in%20Fall_l.jpg"/>
            <p:cNvPicPr>
              <a:picLocks noChangeAspect="1" noChangeArrowheads="1"/>
            </p:cNvPicPr>
            <p:nvPr/>
          </p:nvPicPr>
          <p:blipFill>
            <a:blip r:embed="rId3" cstate="print"/>
            <a:srcRect/>
            <a:stretch>
              <a:fillRect/>
            </a:stretch>
          </p:blipFill>
          <p:spPr bwMode="auto">
            <a:xfrm>
              <a:off x="457200" y="2286000"/>
              <a:ext cx="2857500" cy="4286250"/>
            </a:xfrm>
            <a:prstGeom prst="rect">
              <a:avLst/>
            </a:prstGeom>
            <a:ln>
              <a:noFill/>
            </a:ln>
            <a:effectLst>
              <a:softEdge rad="112500"/>
            </a:effectLst>
          </p:spPr>
        </p:pic>
        <p:sp>
          <p:nvSpPr>
            <p:cNvPr id="31752" name="TextBox 5"/>
            <p:cNvSpPr txBox="1">
              <a:spLocks noChangeArrowheads="1"/>
            </p:cNvSpPr>
            <p:nvPr/>
          </p:nvSpPr>
          <p:spPr bwMode="auto">
            <a:xfrm>
              <a:off x="457200" y="1676400"/>
              <a:ext cx="2819400" cy="707886"/>
            </a:xfrm>
            <a:prstGeom prst="rect">
              <a:avLst/>
            </a:prstGeom>
            <a:noFill/>
            <a:ln w="9525">
              <a:noFill/>
              <a:miter lim="800000"/>
              <a:headEnd/>
              <a:tailEnd/>
            </a:ln>
          </p:spPr>
          <p:txBody>
            <a:bodyPr>
              <a:spAutoFit/>
            </a:bodyPr>
            <a:lstStyle/>
            <a:p>
              <a:pPr algn="ctr"/>
              <a:r>
                <a:rPr lang="en-US" sz="2000" dirty="0">
                  <a:latin typeface="+mn-lt"/>
                </a:rPr>
                <a:t>White River Refuge Cypress in Fall</a:t>
              </a:r>
            </a:p>
          </p:txBody>
        </p:sp>
      </p:grpSp>
      <p:grpSp>
        <p:nvGrpSpPr>
          <p:cNvPr id="31748" name="Group 9"/>
          <p:cNvGrpSpPr>
            <a:grpSpLocks/>
          </p:cNvGrpSpPr>
          <p:nvPr/>
        </p:nvGrpSpPr>
        <p:grpSpPr bwMode="auto">
          <a:xfrm>
            <a:off x="3581400" y="3657600"/>
            <a:ext cx="5105400" cy="3200400"/>
            <a:chOff x="3581400" y="3657600"/>
            <a:chExt cx="5105400" cy="3200400"/>
          </a:xfrm>
        </p:grpSpPr>
        <p:pic>
          <p:nvPicPr>
            <p:cNvPr id="31749" name="Picture 6" descr="http://www.arkansas.com/images/photos/large/Southland%20Gaming%20and%20Racing3_l.jpg"/>
            <p:cNvPicPr>
              <a:picLocks noChangeAspect="1" noChangeArrowheads="1"/>
            </p:cNvPicPr>
            <p:nvPr/>
          </p:nvPicPr>
          <p:blipFill>
            <a:blip r:embed="rId4" cstate="print"/>
            <a:srcRect/>
            <a:stretch>
              <a:fillRect/>
            </a:stretch>
          </p:blipFill>
          <p:spPr bwMode="auto">
            <a:xfrm>
              <a:off x="3657600" y="4000500"/>
              <a:ext cx="4286250" cy="2857500"/>
            </a:xfrm>
            <a:prstGeom prst="rect">
              <a:avLst/>
            </a:prstGeom>
            <a:ln>
              <a:noFill/>
            </a:ln>
            <a:effectLst>
              <a:softEdge rad="112500"/>
            </a:effectLst>
          </p:spPr>
        </p:pic>
        <p:sp>
          <p:nvSpPr>
            <p:cNvPr id="31750" name="TextBox 8"/>
            <p:cNvSpPr txBox="1">
              <a:spLocks noChangeArrowheads="1"/>
            </p:cNvSpPr>
            <p:nvPr/>
          </p:nvSpPr>
          <p:spPr bwMode="auto">
            <a:xfrm>
              <a:off x="3581400" y="3657600"/>
              <a:ext cx="5105400" cy="400110"/>
            </a:xfrm>
            <a:prstGeom prst="rect">
              <a:avLst/>
            </a:prstGeom>
            <a:noFill/>
            <a:ln w="9525">
              <a:noFill/>
              <a:miter lim="800000"/>
              <a:headEnd/>
              <a:tailEnd/>
            </a:ln>
          </p:spPr>
          <p:txBody>
            <a:bodyPr>
              <a:spAutoFit/>
            </a:bodyPr>
            <a:lstStyle/>
            <a:p>
              <a:r>
                <a:rPr lang="en-US" sz="2000" dirty="0">
                  <a:latin typeface="+mn-lt"/>
                </a:rPr>
                <a:t>Southland Gaming &amp; Racing – West Memphis</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6"/>
          <p:cNvGrpSpPr>
            <a:grpSpLocks/>
          </p:cNvGrpSpPr>
          <p:nvPr/>
        </p:nvGrpSpPr>
        <p:grpSpPr bwMode="auto">
          <a:xfrm>
            <a:off x="4114800" y="685800"/>
            <a:ext cx="4724400" cy="3265488"/>
            <a:chOff x="4114800" y="685800"/>
            <a:chExt cx="4724400" cy="3264932"/>
          </a:xfrm>
        </p:grpSpPr>
        <p:pic>
          <p:nvPicPr>
            <p:cNvPr id="33798" name="Picture 4" descr="http://www.arkansas.com/images/photos/large/imperial_003_l.jpg"/>
            <p:cNvPicPr>
              <a:picLocks noChangeAspect="1" noChangeArrowheads="1"/>
            </p:cNvPicPr>
            <p:nvPr/>
          </p:nvPicPr>
          <p:blipFill>
            <a:blip r:embed="rId2" cstate="print"/>
            <a:srcRect/>
            <a:stretch>
              <a:fillRect/>
            </a:stretch>
          </p:blipFill>
          <p:spPr bwMode="auto">
            <a:xfrm>
              <a:off x="4114800" y="685800"/>
              <a:ext cx="4286250" cy="2857500"/>
            </a:xfrm>
            <a:prstGeom prst="rect">
              <a:avLst/>
            </a:prstGeom>
            <a:ln>
              <a:noFill/>
            </a:ln>
            <a:effectLst>
              <a:softEdge rad="112500"/>
            </a:effectLst>
          </p:spPr>
        </p:pic>
        <p:sp>
          <p:nvSpPr>
            <p:cNvPr id="33799" name="TextBox 5"/>
            <p:cNvSpPr txBox="1">
              <a:spLocks noChangeArrowheads="1"/>
            </p:cNvSpPr>
            <p:nvPr/>
          </p:nvSpPr>
          <p:spPr bwMode="auto">
            <a:xfrm>
              <a:off x="4191000" y="3581400"/>
              <a:ext cx="4648200" cy="369332"/>
            </a:xfrm>
            <a:prstGeom prst="rect">
              <a:avLst/>
            </a:prstGeom>
            <a:noFill/>
            <a:ln w="9525">
              <a:noFill/>
              <a:miter lim="800000"/>
              <a:headEnd/>
              <a:tailEnd/>
            </a:ln>
          </p:spPr>
          <p:txBody>
            <a:bodyPr>
              <a:spAutoFit/>
            </a:bodyPr>
            <a:lstStyle/>
            <a:p>
              <a:r>
                <a:rPr lang="en-US"/>
                <a:t>The Imperial Dinner Theatre - Pocahontas</a:t>
              </a:r>
            </a:p>
          </p:txBody>
        </p:sp>
      </p:grpSp>
      <p:grpSp>
        <p:nvGrpSpPr>
          <p:cNvPr id="33795" name="Group 9"/>
          <p:cNvGrpSpPr>
            <a:grpSpLocks/>
          </p:cNvGrpSpPr>
          <p:nvPr/>
        </p:nvGrpSpPr>
        <p:grpSpPr bwMode="auto">
          <a:xfrm>
            <a:off x="533400" y="914400"/>
            <a:ext cx="2857500" cy="4286250"/>
            <a:chOff x="914400" y="1600200"/>
            <a:chExt cx="2857500" cy="4286250"/>
          </a:xfrm>
        </p:grpSpPr>
        <p:pic>
          <p:nvPicPr>
            <p:cNvPr id="33796" name="Picture 6" descr="http://www.arkansas.com/images/photos/large/hazen_002_l.jpg"/>
            <p:cNvPicPr>
              <a:picLocks noChangeAspect="1" noChangeArrowheads="1"/>
            </p:cNvPicPr>
            <p:nvPr/>
          </p:nvPicPr>
          <p:blipFill>
            <a:blip r:embed="rId3" cstate="print"/>
            <a:srcRect/>
            <a:stretch>
              <a:fillRect/>
            </a:stretch>
          </p:blipFill>
          <p:spPr bwMode="auto">
            <a:xfrm>
              <a:off x="914400" y="1600200"/>
              <a:ext cx="2857500" cy="4286250"/>
            </a:xfrm>
            <a:prstGeom prst="rect">
              <a:avLst/>
            </a:prstGeom>
            <a:ln>
              <a:noFill/>
            </a:ln>
            <a:effectLst>
              <a:softEdge rad="112500"/>
            </a:effectLst>
          </p:spPr>
        </p:pic>
        <p:sp>
          <p:nvSpPr>
            <p:cNvPr id="33797" name="TextBox 8"/>
            <p:cNvSpPr txBox="1">
              <a:spLocks noChangeArrowheads="1"/>
            </p:cNvSpPr>
            <p:nvPr/>
          </p:nvSpPr>
          <p:spPr bwMode="auto">
            <a:xfrm>
              <a:off x="1066800" y="1600200"/>
              <a:ext cx="2057400" cy="369332"/>
            </a:xfrm>
            <a:prstGeom prst="rect">
              <a:avLst/>
            </a:prstGeom>
            <a:noFill/>
            <a:ln w="9525">
              <a:noFill/>
              <a:miter lim="800000"/>
              <a:headEnd/>
              <a:tailEnd/>
            </a:ln>
          </p:spPr>
          <p:txBody>
            <a:bodyPr>
              <a:spAutoFit/>
            </a:bodyPr>
            <a:lstStyle/>
            <a:p>
              <a:r>
                <a:rPr lang="en-US">
                  <a:solidFill>
                    <a:schemeClr val="bg1"/>
                  </a:solidFill>
                </a:rPr>
                <a:t>Hazen, Arkansas </a:t>
              </a:r>
            </a:p>
          </p:txBody>
        </p:sp>
      </p:grpSp>
      <p:pic>
        <p:nvPicPr>
          <p:cNvPr id="8" name="Picture 4" descr="http://www.superd.com/base_images/usad_01.jpg">
            <a:hlinkClick r:id="rId4"/>
          </p:cNvPr>
          <p:cNvPicPr>
            <a:picLocks noChangeAspect="1" noChangeArrowheads="1"/>
          </p:cNvPicPr>
          <p:nvPr/>
        </p:nvPicPr>
        <p:blipFill>
          <a:blip r:embed="rId5" cstate="print"/>
          <a:srcRect r="41762"/>
          <a:stretch>
            <a:fillRect/>
          </a:stretch>
        </p:blipFill>
        <p:spPr bwMode="auto">
          <a:xfrm>
            <a:off x="3886200" y="4419600"/>
            <a:ext cx="4412336" cy="914400"/>
          </a:xfrm>
          <a:prstGeom prst="rect">
            <a:avLst/>
          </a:prstGeom>
          <a:noFill/>
        </p:spPr>
      </p:pic>
      <p:sp>
        <p:nvSpPr>
          <p:cNvPr id="2" name="TextBox 1"/>
          <p:cNvSpPr txBox="1"/>
          <p:nvPr/>
        </p:nvSpPr>
        <p:spPr>
          <a:xfrm>
            <a:off x="4225468" y="5562600"/>
            <a:ext cx="3733800" cy="369332"/>
          </a:xfrm>
          <a:prstGeom prst="rect">
            <a:avLst/>
          </a:prstGeom>
          <a:noFill/>
        </p:spPr>
        <p:txBody>
          <a:bodyPr wrap="square" rtlCol="0">
            <a:spAutoFit/>
          </a:bodyPr>
          <a:lstStyle/>
          <a:p>
            <a:r>
              <a:rPr lang="en-US" dirty="0" smtClean="0"/>
              <a:t>Pine Bluff – Stephen L. LaFrance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85800" y="304800"/>
            <a:ext cx="2971800" cy="4594086"/>
            <a:chOff x="685800" y="304800"/>
            <a:chExt cx="2971800" cy="4594086"/>
          </a:xfrm>
        </p:grpSpPr>
        <p:pic>
          <p:nvPicPr>
            <p:cNvPr id="32770" name="Picture 2" descr="http://www.arkansas.com/images/photos/large/Lake%20Chicot%20fishing0701_l.jpg"/>
            <p:cNvPicPr>
              <a:picLocks noChangeAspect="1" noChangeArrowheads="1"/>
            </p:cNvPicPr>
            <p:nvPr/>
          </p:nvPicPr>
          <p:blipFill>
            <a:blip r:embed="rId2" cstate="print"/>
            <a:srcRect/>
            <a:stretch>
              <a:fillRect/>
            </a:stretch>
          </p:blipFill>
          <p:spPr bwMode="auto">
            <a:xfrm>
              <a:off x="685800" y="304800"/>
              <a:ext cx="2857500" cy="4286250"/>
            </a:xfrm>
            <a:prstGeom prst="rect">
              <a:avLst/>
            </a:prstGeom>
            <a:ln>
              <a:noFill/>
            </a:ln>
            <a:effectLst>
              <a:softEdge rad="112500"/>
            </a:effectLst>
          </p:spPr>
        </p:pic>
        <p:sp>
          <p:nvSpPr>
            <p:cNvPr id="32771" name="TextBox 2"/>
            <p:cNvSpPr txBox="1">
              <a:spLocks noChangeArrowheads="1"/>
            </p:cNvSpPr>
            <p:nvPr/>
          </p:nvSpPr>
          <p:spPr bwMode="auto">
            <a:xfrm>
              <a:off x="914400" y="4191000"/>
              <a:ext cx="2743200" cy="707886"/>
            </a:xfrm>
            <a:prstGeom prst="rect">
              <a:avLst/>
            </a:prstGeom>
            <a:noFill/>
            <a:ln w="9525">
              <a:noFill/>
              <a:miter lim="800000"/>
              <a:headEnd/>
              <a:tailEnd/>
            </a:ln>
          </p:spPr>
          <p:txBody>
            <a:bodyPr>
              <a:spAutoFit/>
            </a:bodyPr>
            <a:lstStyle/>
            <a:p>
              <a:r>
                <a:rPr lang="en-US" sz="2000" dirty="0">
                  <a:latin typeface="+mn-lt"/>
                </a:rPr>
                <a:t>Lake Chicot Fishing – Mississippi River</a:t>
              </a:r>
            </a:p>
          </p:txBody>
        </p:sp>
      </p:grpSp>
      <p:grpSp>
        <p:nvGrpSpPr>
          <p:cNvPr id="32772" name="Group 5"/>
          <p:cNvGrpSpPr>
            <a:grpSpLocks/>
          </p:cNvGrpSpPr>
          <p:nvPr/>
        </p:nvGrpSpPr>
        <p:grpSpPr bwMode="auto">
          <a:xfrm>
            <a:off x="4267200" y="304800"/>
            <a:ext cx="4419600" cy="3162300"/>
            <a:chOff x="3962400" y="381000"/>
            <a:chExt cx="4419600" cy="3162300"/>
          </a:xfrm>
        </p:grpSpPr>
        <p:pic>
          <p:nvPicPr>
            <p:cNvPr id="32776" name="Picture 4" descr="http://www.arkansas.com/images/photos/large/newport_002_l.jpg"/>
            <p:cNvPicPr>
              <a:picLocks noChangeAspect="1" noChangeArrowheads="1"/>
            </p:cNvPicPr>
            <p:nvPr/>
          </p:nvPicPr>
          <p:blipFill>
            <a:blip r:embed="rId3" cstate="print"/>
            <a:srcRect/>
            <a:stretch>
              <a:fillRect/>
            </a:stretch>
          </p:blipFill>
          <p:spPr bwMode="auto">
            <a:xfrm>
              <a:off x="4038600" y="685800"/>
              <a:ext cx="4286250" cy="2857500"/>
            </a:xfrm>
            <a:prstGeom prst="rect">
              <a:avLst/>
            </a:prstGeom>
            <a:ln>
              <a:noFill/>
            </a:ln>
            <a:effectLst>
              <a:softEdge rad="112500"/>
            </a:effectLst>
          </p:spPr>
        </p:pic>
        <p:sp>
          <p:nvSpPr>
            <p:cNvPr id="32777" name="TextBox 4"/>
            <p:cNvSpPr txBox="1">
              <a:spLocks noChangeArrowheads="1"/>
            </p:cNvSpPr>
            <p:nvPr/>
          </p:nvSpPr>
          <p:spPr bwMode="auto">
            <a:xfrm>
              <a:off x="3962400" y="381000"/>
              <a:ext cx="4419600" cy="400110"/>
            </a:xfrm>
            <a:prstGeom prst="rect">
              <a:avLst/>
            </a:prstGeom>
            <a:noFill/>
            <a:ln w="9525">
              <a:noFill/>
              <a:miter lim="800000"/>
              <a:headEnd/>
              <a:tailEnd/>
            </a:ln>
          </p:spPr>
          <p:txBody>
            <a:bodyPr>
              <a:spAutoFit/>
            </a:bodyPr>
            <a:lstStyle/>
            <a:p>
              <a:r>
                <a:rPr lang="en-US" sz="2000" dirty="0">
                  <a:latin typeface="+mn-lt"/>
                </a:rPr>
                <a:t>Jackson County Courthouse in Newport</a:t>
              </a:r>
            </a:p>
          </p:txBody>
        </p:sp>
      </p:grpSp>
      <p:grpSp>
        <p:nvGrpSpPr>
          <p:cNvPr id="32773" name="Group 8"/>
          <p:cNvGrpSpPr>
            <a:grpSpLocks/>
          </p:cNvGrpSpPr>
          <p:nvPr/>
        </p:nvGrpSpPr>
        <p:grpSpPr bwMode="auto">
          <a:xfrm>
            <a:off x="3276600" y="3200400"/>
            <a:ext cx="4286250" cy="3231178"/>
            <a:chOff x="3276600" y="3200400"/>
            <a:chExt cx="4286250" cy="3231178"/>
          </a:xfrm>
        </p:grpSpPr>
        <p:pic>
          <p:nvPicPr>
            <p:cNvPr id="32774" name="Picture 6" descr="http://www.arkansas.com/images/photos/large/paragould_002_l.jpg"/>
            <p:cNvPicPr>
              <a:picLocks noChangeAspect="1" noChangeArrowheads="1"/>
            </p:cNvPicPr>
            <p:nvPr/>
          </p:nvPicPr>
          <p:blipFill>
            <a:blip r:embed="rId4" cstate="print"/>
            <a:srcRect/>
            <a:stretch>
              <a:fillRect/>
            </a:stretch>
          </p:blipFill>
          <p:spPr bwMode="auto">
            <a:xfrm>
              <a:off x="3276600" y="3200400"/>
              <a:ext cx="4286250" cy="2857500"/>
            </a:xfrm>
            <a:prstGeom prst="rect">
              <a:avLst/>
            </a:prstGeom>
            <a:ln>
              <a:noFill/>
            </a:ln>
            <a:effectLst>
              <a:softEdge rad="112500"/>
            </a:effectLst>
          </p:spPr>
        </p:pic>
        <p:sp>
          <p:nvSpPr>
            <p:cNvPr id="32775" name="TextBox 7"/>
            <p:cNvSpPr txBox="1">
              <a:spLocks noChangeArrowheads="1"/>
            </p:cNvSpPr>
            <p:nvPr/>
          </p:nvSpPr>
          <p:spPr bwMode="auto">
            <a:xfrm>
              <a:off x="4114800" y="6031468"/>
              <a:ext cx="2057400" cy="400110"/>
            </a:xfrm>
            <a:prstGeom prst="rect">
              <a:avLst/>
            </a:prstGeom>
            <a:noFill/>
            <a:ln w="9525">
              <a:noFill/>
              <a:miter lim="800000"/>
              <a:headEnd/>
              <a:tailEnd/>
            </a:ln>
          </p:spPr>
          <p:txBody>
            <a:bodyPr>
              <a:spAutoFit/>
            </a:bodyPr>
            <a:lstStyle/>
            <a:p>
              <a:r>
                <a:rPr lang="en-US" sz="2000" dirty="0">
                  <a:latin typeface="+mn-lt"/>
                </a:rPr>
                <a:t>Paragould Mural</a:t>
              </a: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descr="http://t2.gstatic.com/images?q=tbn:yFRiR3fuTo2ScM:http://legacy.decaturdaily.com/decaturdaily/news/061022/ducks2.jpg">
            <a:hlinkClick r:id="rId2"/>
          </p:cNvPr>
          <p:cNvPicPr>
            <a:picLocks noChangeAspect="1" noChangeArrowheads="1"/>
          </p:cNvPicPr>
          <p:nvPr/>
        </p:nvPicPr>
        <p:blipFill>
          <a:blip r:embed="rId3" cstate="print"/>
          <a:srcRect/>
          <a:stretch>
            <a:fillRect/>
          </a:stretch>
        </p:blipFill>
        <p:spPr bwMode="auto">
          <a:xfrm rot="20071447">
            <a:off x="348714" y="758396"/>
            <a:ext cx="2971800" cy="2248929"/>
          </a:xfrm>
          <a:prstGeom prst="rect">
            <a:avLst/>
          </a:prstGeom>
          <a:ln>
            <a:noFill/>
          </a:ln>
          <a:effectLst>
            <a:softEdge rad="112500"/>
          </a:effectLst>
        </p:spPr>
      </p:pic>
      <p:sp>
        <p:nvSpPr>
          <p:cNvPr id="4" name="TextBox 3"/>
          <p:cNvSpPr txBox="1"/>
          <p:nvPr/>
        </p:nvSpPr>
        <p:spPr>
          <a:xfrm>
            <a:off x="421202" y="1710035"/>
            <a:ext cx="3276600" cy="461665"/>
          </a:xfrm>
          <a:prstGeom prst="rect">
            <a:avLst/>
          </a:prstGeom>
          <a:noFill/>
        </p:spPr>
        <p:txBody>
          <a:bodyPr wrap="square" rtlCol="0">
            <a:spAutoFit/>
          </a:bodyPr>
          <a:lstStyle/>
          <a:p>
            <a:r>
              <a:rPr lang="en-US" sz="2400" dirty="0" smtClean="0">
                <a:latin typeface="+mn-lt"/>
              </a:rPr>
              <a:t>Duck Calling Festival </a:t>
            </a:r>
            <a:endParaRPr lang="en-US" sz="2400" dirty="0">
              <a:latin typeface="+mn-lt"/>
            </a:endParaRPr>
          </a:p>
        </p:txBody>
      </p:sp>
      <p:sp>
        <p:nvSpPr>
          <p:cNvPr id="6" name="TextBox 5"/>
          <p:cNvSpPr txBox="1"/>
          <p:nvPr/>
        </p:nvSpPr>
        <p:spPr>
          <a:xfrm>
            <a:off x="1371600" y="3386521"/>
            <a:ext cx="3124200" cy="369332"/>
          </a:xfrm>
          <a:prstGeom prst="rect">
            <a:avLst/>
          </a:prstGeom>
          <a:noFill/>
        </p:spPr>
        <p:txBody>
          <a:bodyPr wrap="square" rtlCol="0">
            <a:spAutoFit/>
          </a:bodyPr>
          <a:lstStyle/>
          <a:p>
            <a:r>
              <a:rPr lang="en-US" dirty="0" smtClean="0"/>
              <a:t>Arkansas Post Museum </a:t>
            </a:r>
            <a:endParaRPr lang="en-US" dirty="0"/>
          </a:p>
        </p:txBody>
      </p:sp>
      <p:pic>
        <p:nvPicPr>
          <p:cNvPr id="92166" name="Picture 6" descr="http://www.visionmena.com/Arkansas_State_%20Parks/Pictures_Arkansas_State_Parks/asp_photo_arkansaspostmuseum_exhibit.jpg"/>
          <p:cNvPicPr>
            <a:picLocks noChangeAspect="1" noChangeArrowheads="1"/>
          </p:cNvPicPr>
          <p:nvPr/>
        </p:nvPicPr>
        <p:blipFill>
          <a:blip r:embed="rId4" cstate="print"/>
          <a:srcRect/>
          <a:stretch>
            <a:fillRect/>
          </a:stretch>
        </p:blipFill>
        <p:spPr bwMode="auto">
          <a:xfrm>
            <a:off x="685800" y="3859173"/>
            <a:ext cx="4114800" cy="2743202"/>
          </a:xfrm>
          <a:prstGeom prst="rect">
            <a:avLst/>
          </a:prstGeom>
          <a:ln>
            <a:noFill/>
          </a:ln>
          <a:effectLst>
            <a:softEdge rad="112500"/>
          </a:effectLst>
        </p:spPr>
      </p:pic>
      <p:grpSp>
        <p:nvGrpSpPr>
          <p:cNvPr id="10" name="Group 9"/>
          <p:cNvGrpSpPr/>
          <p:nvPr/>
        </p:nvGrpSpPr>
        <p:grpSpPr>
          <a:xfrm rot="1655463">
            <a:off x="3562349" y="880970"/>
            <a:ext cx="4495800" cy="2939534"/>
            <a:chOff x="4953000" y="2209800"/>
            <a:chExt cx="3962400" cy="2819400"/>
          </a:xfrm>
        </p:grpSpPr>
        <p:sp>
          <p:nvSpPr>
            <p:cNvPr id="8" name="TextBox 7"/>
            <p:cNvSpPr txBox="1"/>
            <p:nvPr/>
          </p:nvSpPr>
          <p:spPr>
            <a:xfrm>
              <a:off x="4953000" y="2209800"/>
              <a:ext cx="3962400" cy="354238"/>
            </a:xfrm>
            <a:prstGeom prst="rect">
              <a:avLst/>
            </a:prstGeom>
            <a:noFill/>
          </p:spPr>
          <p:txBody>
            <a:bodyPr wrap="square" rtlCol="0">
              <a:spAutoFit/>
            </a:bodyPr>
            <a:lstStyle/>
            <a:p>
              <a:r>
                <a:rPr lang="en-US" dirty="0" err="1" smtClean="0"/>
                <a:t>Parkin</a:t>
              </a:r>
              <a:r>
                <a:rPr lang="en-US" dirty="0" smtClean="0"/>
                <a:t> Archeological State Park</a:t>
              </a:r>
              <a:endParaRPr lang="en-US" dirty="0"/>
            </a:p>
          </p:txBody>
        </p:sp>
        <p:pic>
          <p:nvPicPr>
            <p:cNvPr id="92168" name="Picture 8" descr="http://www.visionmena.com/Arkansas_State_%20Parks/Pictures_Arkansas_State_Parks/parkin_arkansas_state_park_photoalbum.jpg"/>
            <p:cNvPicPr>
              <a:picLocks noChangeAspect="1" noChangeArrowheads="1"/>
            </p:cNvPicPr>
            <p:nvPr/>
          </p:nvPicPr>
          <p:blipFill>
            <a:blip r:embed="rId5" cstate="print"/>
            <a:srcRect/>
            <a:stretch>
              <a:fillRect/>
            </a:stretch>
          </p:blipFill>
          <p:spPr bwMode="auto">
            <a:xfrm>
              <a:off x="4953000" y="2590800"/>
              <a:ext cx="3293239" cy="2438400"/>
            </a:xfrm>
            <a:prstGeom prst="rect">
              <a:avLst/>
            </a:prstGeom>
            <a:ln>
              <a:noFill/>
            </a:ln>
            <a:effectLst>
              <a:softEdge rad="112500"/>
            </a:effectLst>
          </p:spPr>
        </p:pic>
      </p:grpSp>
      <p:pic>
        <p:nvPicPr>
          <p:cNvPr id="92170" name="Picture 10" descr="http://www.visionmena.com/Arkansas_State_%20Parks/Pictures_Arkansas_State_Parks/asp_photo_delta_heritage.jpg"/>
          <p:cNvPicPr>
            <a:picLocks noChangeAspect="1" noChangeArrowheads="1"/>
          </p:cNvPicPr>
          <p:nvPr/>
        </p:nvPicPr>
        <p:blipFill>
          <a:blip r:embed="rId6" cstate="print"/>
          <a:srcRect/>
          <a:stretch>
            <a:fillRect/>
          </a:stretch>
        </p:blipFill>
        <p:spPr bwMode="auto">
          <a:xfrm>
            <a:off x="6305550" y="2645807"/>
            <a:ext cx="2514600" cy="3771901"/>
          </a:xfrm>
          <a:prstGeom prst="rect">
            <a:avLst/>
          </a:prstGeom>
          <a:ln>
            <a:noFill/>
          </a:ln>
          <a:effectLst>
            <a:softEdge rad="112500"/>
          </a:effectLst>
        </p:spPr>
      </p:pic>
      <p:sp>
        <p:nvSpPr>
          <p:cNvPr id="12" name="TextBox 11"/>
          <p:cNvSpPr txBox="1"/>
          <p:nvPr/>
        </p:nvSpPr>
        <p:spPr>
          <a:xfrm>
            <a:off x="5810250" y="6389134"/>
            <a:ext cx="3390900" cy="369332"/>
          </a:xfrm>
          <a:prstGeom prst="rect">
            <a:avLst/>
          </a:prstGeom>
          <a:noFill/>
        </p:spPr>
        <p:txBody>
          <a:bodyPr wrap="square" rtlCol="0">
            <a:spAutoFit/>
          </a:bodyPr>
          <a:lstStyle/>
          <a:p>
            <a:r>
              <a:rPr lang="en-US" dirty="0" smtClean="0"/>
              <a:t>Delta Heritage Trail State Park</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2" cstate="print"/>
          <a:srcRect/>
          <a:stretch>
            <a:fillRect/>
          </a:stretch>
        </p:blipFill>
        <p:spPr bwMode="auto">
          <a:xfrm>
            <a:off x="5410200" y="1752600"/>
            <a:ext cx="1412640" cy="2527300"/>
          </a:xfrm>
          <a:prstGeom prst="rect">
            <a:avLst/>
          </a:prstGeom>
          <a:ln>
            <a:noFill/>
          </a:ln>
          <a:effectLst>
            <a:softEdge rad="112500"/>
          </a:effectLst>
        </p:spPr>
      </p:pic>
      <p:sp>
        <p:nvSpPr>
          <p:cNvPr id="34818" name="Title 1"/>
          <p:cNvSpPr>
            <a:spLocks noGrp="1"/>
          </p:cNvSpPr>
          <p:nvPr>
            <p:ph type="title"/>
          </p:nvPr>
        </p:nvSpPr>
        <p:spPr/>
        <p:txBody>
          <a:bodyPr/>
          <a:lstStyle/>
          <a:p>
            <a:r>
              <a:rPr lang="en-US" dirty="0" smtClean="0"/>
              <a:t>Crowley’s Ridge</a:t>
            </a:r>
          </a:p>
        </p:txBody>
      </p:sp>
      <p:pic>
        <p:nvPicPr>
          <p:cNvPr id="4" name="Picture 2" descr="Natural Divisions of Arkansas Map"/>
          <p:cNvPicPr>
            <a:picLocks noChangeAspect="1" noChangeArrowheads="1"/>
          </p:cNvPicPr>
          <p:nvPr/>
        </p:nvPicPr>
        <p:blipFill>
          <a:blip r:embed="rId3" cstate="print"/>
          <a:srcRect/>
          <a:stretch>
            <a:fillRect/>
          </a:stretch>
        </p:blipFill>
        <p:spPr>
          <a:xfrm>
            <a:off x="2438400" y="1676400"/>
            <a:ext cx="4572000" cy="3851910"/>
          </a:xfrm>
          <a:prstGeom prst="roundRect">
            <a:avLst>
              <a:gd name="adj" fmla="val 8594"/>
            </a:avLst>
          </a:prstGeom>
          <a:solidFill>
            <a:srgbClr val="FFFFFF">
              <a:shade val="85000"/>
            </a:srgbClr>
          </a:solidFill>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500" fill="hold"/>
                                        <p:tgtEl>
                                          <p:spTgt spid="3481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481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481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4818"/>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34819"/>
                                        </p:tgtEl>
                                        <p:attrNameLst>
                                          <p:attrName>style.visibility</p:attrName>
                                        </p:attrNameLst>
                                      </p:cBhvr>
                                      <p:to>
                                        <p:strVal val="visible"/>
                                      </p:to>
                                    </p:set>
                                  </p:child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2000"/>
                                        <p:tgtEl>
                                          <p:spTgt spid="4"/>
                                        </p:tgtEl>
                                      </p:cBhvr>
                                    </p:animEffect>
                                    <p:set>
                                      <p:cBhvr>
                                        <p:cTn id="23" dur="1" fill="hold">
                                          <p:stCondLst>
                                            <p:cond delay="1999"/>
                                          </p:stCondLst>
                                        </p:cTn>
                                        <p:tgtEl>
                                          <p:spTgt spid="4"/>
                                        </p:tgtEl>
                                        <p:attrNameLst>
                                          <p:attrName>style.visibility</p:attrName>
                                        </p:attrNameLst>
                                      </p:cBhvr>
                                      <p:to>
                                        <p:strVal val="hidden"/>
                                      </p:to>
                                    </p:set>
                                  </p:childTnLst>
                                </p:cTn>
                              </p:par>
                            </p:childTnLst>
                          </p:cTn>
                        </p:par>
                        <p:par>
                          <p:cTn id="24" fill="hold">
                            <p:stCondLst>
                              <p:cond delay="2500"/>
                            </p:stCondLst>
                            <p:childTnLst>
                              <p:par>
                                <p:cTn id="25" presetID="6" presetClass="emph" presetSubtype="0" fill="hold" nodeType="afterEffect">
                                  <p:stCondLst>
                                    <p:cond delay="0"/>
                                  </p:stCondLst>
                                  <p:childTnLst>
                                    <p:animScale>
                                      <p:cBhvr>
                                        <p:cTn id="26" dur="2000" fill="hold"/>
                                        <p:tgtEl>
                                          <p:spTgt spid="348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584775"/>
          </a:xfrm>
          <a:prstGeom prst="rect">
            <a:avLst/>
          </a:prstGeom>
          <a:noFill/>
        </p:spPr>
        <p:txBody>
          <a:bodyPr wrap="square" rtlCol="0">
            <a:spAutoFit/>
          </a:bodyPr>
          <a:lstStyle/>
          <a:p>
            <a:pPr algn="ctr"/>
            <a:r>
              <a:rPr lang="en-US" sz="3200" dirty="0" smtClean="0">
                <a:latin typeface="+mn-lt"/>
              </a:rPr>
              <a:t>University of Arkansas </a:t>
            </a:r>
            <a:endParaRPr lang="en-US" sz="3200" dirty="0">
              <a:latin typeface="+mn-lt"/>
            </a:endParaRPr>
          </a:p>
        </p:txBody>
      </p:sp>
      <p:grpSp>
        <p:nvGrpSpPr>
          <p:cNvPr id="6" name="Group 5"/>
          <p:cNvGrpSpPr/>
          <p:nvPr/>
        </p:nvGrpSpPr>
        <p:grpSpPr>
          <a:xfrm>
            <a:off x="533400" y="1066800"/>
            <a:ext cx="3571875" cy="4836658"/>
            <a:chOff x="533400" y="1066800"/>
            <a:chExt cx="3571875" cy="4836658"/>
          </a:xfrm>
        </p:grpSpPr>
        <p:pic>
          <p:nvPicPr>
            <p:cNvPr id="74756" name="Picture 4" descr="http://upload.wikimedia.org/wikipedia/en/c/cd/09-02-06-OldMain-UArk.jpg"/>
            <p:cNvPicPr>
              <a:picLocks noChangeAspect="1" noChangeArrowheads="1"/>
            </p:cNvPicPr>
            <p:nvPr/>
          </p:nvPicPr>
          <p:blipFill>
            <a:blip r:embed="rId3" cstate="print"/>
            <a:srcRect/>
            <a:stretch>
              <a:fillRect/>
            </a:stretch>
          </p:blipFill>
          <p:spPr bwMode="auto">
            <a:xfrm>
              <a:off x="533400" y="1143000"/>
              <a:ext cx="3571875" cy="4760458"/>
            </a:xfrm>
            <a:prstGeom prst="rect">
              <a:avLst/>
            </a:prstGeom>
            <a:noFill/>
          </p:spPr>
        </p:pic>
        <p:sp>
          <p:nvSpPr>
            <p:cNvPr id="5" name="TextBox 4"/>
            <p:cNvSpPr txBox="1"/>
            <p:nvPr/>
          </p:nvSpPr>
          <p:spPr>
            <a:xfrm>
              <a:off x="533400" y="1066800"/>
              <a:ext cx="1143000" cy="369332"/>
            </a:xfrm>
            <a:prstGeom prst="rect">
              <a:avLst/>
            </a:prstGeom>
            <a:noFill/>
          </p:spPr>
          <p:txBody>
            <a:bodyPr wrap="square" rtlCol="0">
              <a:spAutoFit/>
            </a:bodyPr>
            <a:lstStyle/>
            <a:p>
              <a:r>
                <a:rPr lang="en-US" b="1" dirty="0" smtClean="0">
                  <a:solidFill>
                    <a:schemeClr val="bg1"/>
                  </a:solidFill>
                  <a:latin typeface="+mn-lt"/>
                </a:rPr>
                <a:t>Old Main</a:t>
              </a:r>
              <a:endParaRPr lang="en-US" b="1" dirty="0">
                <a:solidFill>
                  <a:schemeClr val="bg1"/>
                </a:solidFill>
                <a:latin typeface="+mn-lt"/>
              </a:endParaRPr>
            </a:p>
          </p:txBody>
        </p:sp>
      </p:grpSp>
      <p:pic>
        <p:nvPicPr>
          <p:cNvPr id="74758" name="Picture 6" descr="http://i285.photobucket.com/albums/ll43/thespiritofcollege/ArkLogo_2.png"/>
          <p:cNvPicPr>
            <a:picLocks noChangeAspect="1" noChangeArrowheads="1"/>
          </p:cNvPicPr>
          <p:nvPr/>
        </p:nvPicPr>
        <p:blipFill>
          <a:blip r:embed="rId4" cstate="print"/>
          <a:srcRect/>
          <a:stretch>
            <a:fillRect/>
          </a:stretch>
        </p:blipFill>
        <p:spPr bwMode="auto">
          <a:xfrm>
            <a:off x="5334000" y="1828800"/>
            <a:ext cx="2381250" cy="2333625"/>
          </a:xfrm>
          <a:prstGeom prst="rect">
            <a:avLst/>
          </a:prstGeom>
          <a:noFill/>
        </p:spPr>
      </p:pic>
      <p:sp>
        <p:nvSpPr>
          <p:cNvPr id="8" name="Rectangle 7"/>
          <p:cNvSpPr/>
          <p:nvPr/>
        </p:nvSpPr>
        <p:spPr>
          <a:xfrm>
            <a:off x="2819400" y="4800600"/>
            <a:ext cx="554510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Go Razorbacks!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2"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8"/>
                                        </p:tgtEl>
                                        <p:attrNameLst>
                                          <p:attrName>ppt_x</p:attrName>
                                          <p:attrName>ppt_y</p:attrName>
                                        </p:attrNameLst>
                                      </p:cBhvr>
                                    </p:animMotion>
                                    <p:animRot by="1500000">
                                      <p:cBhvr>
                                        <p:cTn id="11" dur="125" fill="hold">
                                          <p:stCondLst>
                                            <p:cond delay="0"/>
                                          </p:stCondLst>
                                        </p:cTn>
                                        <p:tgtEl>
                                          <p:spTgt spid="8"/>
                                        </p:tgtEl>
                                        <p:attrNameLst>
                                          <p:attrName>r</p:attrName>
                                        </p:attrNameLst>
                                      </p:cBhvr>
                                    </p:animRot>
                                    <p:animRot by="-1500000">
                                      <p:cBhvr>
                                        <p:cTn id="12" dur="125" fill="hold">
                                          <p:stCondLst>
                                            <p:cond delay="125"/>
                                          </p:stCondLst>
                                        </p:cTn>
                                        <p:tgtEl>
                                          <p:spTgt spid="8"/>
                                        </p:tgtEl>
                                        <p:attrNameLst>
                                          <p:attrName>r</p:attrName>
                                        </p:attrNameLst>
                                      </p:cBhvr>
                                    </p:animRot>
                                    <p:animRot by="-1500000">
                                      <p:cBhvr>
                                        <p:cTn id="13" dur="125" fill="hold">
                                          <p:stCondLst>
                                            <p:cond delay="250"/>
                                          </p:stCondLst>
                                        </p:cTn>
                                        <p:tgtEl>
                                          <p:spTgt spid="8"/>
                                        </p:tgtEl>
                                        <p:attrNameLst>
                                          <p:attrName>r</p:attrName>
                                        </p:attrNameLst>
                                      </p:cBhvr>
                                    </p:animRot>
                                    <p:animRot by="1500000">
                                      <p:cBhvr>
                                        <p:cTn id="14"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8" grpId="2"/>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arkansas.com/images/photos/large/crowleysridge_013_l.jpg"/>
          <p:cNvPicPr>
            <a:picLocks noChangeAspect="1" noChangeArrowheads="1"/>
          </p:cNvPicPr>
          <p:nvPr/>
        </p:nvPicPr>
        <p:blipFill>
          <a:blip r:embed="rId2" cstate="print"/>
          <a:srcRect/>
          <a:stretch>
            <a:fillRect/>
          </a:stretch>
        </p:blipFill>
        <p:spPr bwMode="auto">
          <a:xfrm>
            <a:off x="1295400" y="352425"/>
            <a:ext cx="4286250" cy="2857500"/>
          </a:xfrm>
          <a:prstGeom prst="rect">
            <a:avLst/>
          </a:prstGeom>
          <a:ln>
            <a:noFill/>
          </a:ln>
          <a:effectLst>
            <a:softEdge rad="112500"/>
          </a:effectLst>
        </p:spPr>
      </p:pic>
      <p:pic>
        <p:nvPicPr>
          <p:cNvPr id="36867" name="Picture 4" descr="http://www.arkansas.com/images/photos/large/crowleysridge_007_l.jpg"/>
          <p:cNvPicPr>
            <a:picLocks noChangeAspect="1" noChangeArrowheads="1"/>
          </p:cNvPicPr>
          <p:nvPr/>
        </p:nvPicPr>
        <p:blipFill>
          <a:blip r:embed="rId3" cstate="print"/>
          <a:srcRect/>
          <a:stretch>
            <a:fillRect/>
          </a:stretch>
        </p:blipFill>
        <p:spPr bwMode="auto">
          <a:xfrm>
            <a:off x="4114800" y="3352800"/>
            <a:ext cx="4286250" cy="2857500"/>
          </a:xfrm>
          <a:prstGeom prst="rect">
            <a:avLst/>
          </a:prstGeom>
          <a:ln>
            <a:noFill/>
          </a:ln>
          <a:effectLst>
            <a:softEdge rad="112500"/>
          </a:effectLst>
        </p:spPr>
      </p:pic>
      <p:sp>
        <p:nvSpPr>
          <p:cNvPr id="36868" name="TextBox 3"/>
          <p:cNvSpPr txBox="1">
            <a:spLocks noChangeArrowheads="1"/>
          </p:cNvSpPr>
          <p:nvPr/>
        </p:nvSpPr>
        <p:spPr bwMode="auto">
          <a:xfrm>
            <a:off x="5410200" y="1304131"/>
            <a:ext cx="3352800" cy="954088"/>
          </a:xfrm>
          <a:prstGeom prst="rect">
            <a:avLst/>
          </a:prstGeom>
          <a:noFill/>
          <a:ln w="9525">
            <a:noFill/>
            <a:miter lim="800000"/>
            <a:headEnd/>
            <a:tailEnd/>
          </a:ln>
        </p:spPr>
        <p:txBody>
          <a:bodyPr>
            <a:spAutoFit/>
          </a:bodyPr>
          <a:lstStyle/>
          <a:p>
            <a:pPr algn="ctr"/>
            <a:r>
              <a:rPr lang="en-US" sz="2800" dirty="0"/>
              <a:t>Crowley’s Ridge State Park</a:t>
            </a:r>
          </a:p>
        </p:txBody>
      </p:sp>
      <p:pic>
        <p:nvPicPr>
          <p:cNvPr id="6" name="Picture 2" descr="http://www.arkansas.com/images/photos/large/forrestlwood_thefun1_l.jpg"/>
          <p:cNvPicPr>
            <a:picLocks noChangeAspect="1" noChangeArrowheads="1"/>
          </p:cNvPicPr>
          <p:nvPr/>
        </p:nvPicPr>
        <p:blipFill>
          <a:blip r:embed="rId4" cstate="print"/>
          <a:srcRect/>
          <a:stretch>
            <a:fillRect/>
          </a:stretch>
        </p:blipFill>
        <p:spPr bwMode="auto">
          <a:xfrm>
            <a:off x="304800" y="3200400"/>
            <a:ext cx="3333750" cy="333422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t1.gstatic.com/images?q=tbn:_madoVhHmKyiLM:http://www.davescampus.com/images/college-logos/arkansas-state-university.jpg">
            <a:hlinkClick r:id="rId2"/>
          </p:cNvPr>
          <p:cNvPicPr>
            <a:picLocks noChangeAspect="1" noChangeArrowheads="1"/>
          </p:cNvPicPr>
          <p:nvPr/>
        </p:nvPicPr>
        <p:blipFill>
          <a:blip r:embed="rId3" cstate="print"/>
          <a:srcRect/>
          <a:stretch>
            <a:fillRect/>
          </a:stretch>
        </p:blipFill>
        <p:spPr bwMode="auto">
          <a:xfrm>
            <a:off x="3733800" y="457200"/>
            <a:ext cx="2543175" cy="1722153"/>
          </a:xfrm>
          <a:prstGeom prst="rect">
            <a:avLst/>
          </a:prstGeom>
          <a:ln>
            <a:noFill/>
          </a:ln>
          <a:effectLst>
            <a:softEdge rad="112500"/>
          </a:effectLst>
        </p:spPr>
      </p:pic>
      <p:pic>
        <p:nvPicPr>
          <p:cNvPr id="89092" name="Picture 4" descr="http://media-2.web.britannica.com/eb-media/25/116725-004-F97B0EE0.jpg"/>
          <p:cNvPicPr>
            <a:picLocks noChangeAspect="1" noChangeArrowheads="1"/>
          </p:cNvPicPr>
          <p:nvPr/>
        </p:nvPicPr>
        <p:blipFill>
          <a:blip r:embed="rId4" cstate="print"/>
          <a:srcRect/>
          <a:stretch>
            <a:fillRect/>
          </a:stretch>
        </p:blipFill>
        <p:spPr bwMode="auto">
          <a:xfrm>
            <a:off x="3429000" y="2438400"/>
            <a:ext cx="5238750" cy="3933826"/>
          </a:xfrm>
          <a:prstGeom prst="rect">
            <a:avLst/>
          </a:prstGeom>
          <a:ln>
            <a:noFill/>
          </a:ln>
          <a:effectLst>
            <a:softEdge rad="112500"/>
          </a:effectLst>
        </p:spPr>
      </p:pic>
      <p:pic>
        <p:nvPicPr>
          <p:cNvPr id="89094" name="Picture 6" descr="Arkansas State University - Jonesboro"/>
          <p:cNvPicPr>
            <a:picLocks noChangeAspect="1" noChangeArrowheads="1"/>
          </p:cNvPicPr>
          <p:nvPr/>
        </p:nvPicPr>
        <p:blipFill>
          <a:blip r:embed="rId5" cstate="print"/>
          <a:srcRect/>
          <a:stretch>
            <a:fillRect/>
          </a:stretch>
        </p:blipFill>
        <p:spPr bwMode="auto">
          <a:xfrm>
            <a:off x="228600" y="990600"/>
            <a:ext cx="3124200" cy="3124200"/>
          </a:xfrm>
          <a:prstGeom prst="rect">
            <a:avLst/>
          </a:prstGeom>
          <a:ln>
            <a:noFill/>
          </a:ln>
          <a:effectLst>
            <a:softEdge rad="112500"/>
          </a:effectLst>
        </p:spPr>
      </p:pic>
      <p:sp>
        <p:nvSpPr>
          <p:cNvPr id="2" name="TextBox 1"/>
          <p:cNvSpPr txBox="1"/>
          <p:nvPr/>
        </p:nvSpPr>
        <p:spPr>
          <a:xfrm>
            <a:off x="6553200" y="1125768"/>
            <a:ext cx="2286000" cy="584775"/>
          </a:xfrm>
          <a:prstGeom prst="rect">
            <a:avLst/>
          </a:prstGeom>
          <a:noFill/>
        </p:spPr>
        <p:txBody>
          <a:bodyPr wrap="square" rtlCol="0">
            <a:spAutoFit/>
          </a:bodyPr>
          <a:lstStyle/>
          <a:p>
            <a:r>
              <a:rPr lang="en-US" sz="3200" dirty="0" smtClean="0">
                <a:latin typeface="+mn-lt"/>
              </a:rPr>
              <a:t>Jonesboro</a:t>
            </a:r>
            <a:endParaRPr lang="en-US" sz="32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599" y="762000"/>
            <a:ext cx="4191001" cy="3416320"/>
          </a:xfrm>
          <a:prstGeom prst="rect">
            <a:avLst/>
          </a:prstGeom>
        </p:spPr>
        <p:txBody>
          <a:bodyPr wrap="square">
            <a:spAutoFit/>
          </a:bodyPr>
          <a:lstStyle/>
          <a:p>
            <a:r>
              <a:rPr lang="en-US" sz="2400" dirty="0" smtClean="0">
                <a:latin typeface="+mn-lt"/>
              </a:rPr>
              <a:t>John Grisham (1955 - )</a:t>
            </a:r>
          </a:p>
          <a:p>
            <a:pPr marL="342900" indent="-342900">
              <a:buFont typeface="Arial" pitchFamily="34" charset="0"/>
              <a:buChar char="•"/>
            </a:pPr>
            <a:r>
              <a:rPr lang="en-US" sz="2400" dirty="0" smtClean="0">
                <a:latin typeface="+mn-lt"/>
              </a:rPr>
              <a:t> Jonesboro</a:t>
            </a:r>
          </a:p>
          <a:p>
            <a:pPr marL="342900" indent="-342900">
              <a:buFont typeface="Arial" pitchFamily="34" charset="0"/>
              <a:buChar char="•"/>
            </a:pPr>
            <a:r>
              <a:rPr lang="en-US" sz="2400" dirty="0" smtClean="0">
                <a:latin typeface="+mn-lt"/>
              </a:rPr>
              <a:t>Attorney in Mississippi</a:t>
            </a:r>
          </a:p>
          <a:p>
            <a:pPr marL="342900" indent="-342900">
              <a:buFont typeface="Arial" pitchFamily="34" charset="0"/>
              <a:buChar char="•"/>
            </a:pPr>
            <a:r>
              <a:rPr lang="en-US" sz="2400" dirty="0" smtClean="0">
                <a:latin typeface="+mn-lt"/>
              </a:rPr>
              <a:t>Served in MS house of </a:t>
            </a:r>
          </a:p>
          <a:p>
            <a:r>
              <a:rPr lang="en-US" sz="2400" dirty="0">
                <a:latin typeface="+mn-lt"/>
              </a:rPr>
              <a:t> </a:t>
            </a:r>
            <a:r>
              <a:rPr lang="en-US" sz="2400" dirty="0" smtClean="0">
                <a:latin typeface="+mn-lt"/>
              </a:rPr>
              <a:t>         representatives</a:t>
            </a:r>
          </a:p>
          <a:p>
            <a:pPr marL="342900" indent="-342900">
              <a:buFont typeface="Arial" pitchFamily="34" charset="0"/>
              <a:buChar char="•"/>
            </a:pPr>
            <a:r>
              <a:rPr lang="en-US" sz="2400" dirty="0" smtClean="0">
                <a:latin typeface="+mn-lt"/>
              </a:rPr>
              <a:t>Modern legal thriller author</a:t>
            </a:r>
          </a:p>
          <a:p>
            <a:pPr marL="342900" indent="-342900">
              <a:buFont typeface="Arial" pitchFamily="34" charset="0"/>
              <a:buChar char="•"/>
            </a:pPr>
            <a:r>
              <a:rPr lang="en-US" sz="2400" dirty="0" smtClean="0">
                <a:latin typeface="+mn-lt"/>
              </a:rPr>
              <a:t>Writes one book per year</a:t>
            </a:r>
          </a:p>
          <a:p>
            <a:pPr marL="342900" indent="-342900">
              <a:buFont typeface="Arial" pitchFamily="34" charset="0"/>
              <a:buChar char="•"/>
            </a:pPr>
            <a:r>
              <a:rPr lang="en-US" sz="2400" dirty="0" smtClean="0">
                <a:latin typeface="+mn-lt"/>
              </a:rPr>
              <a:t>Books include: </a:t>
            </a:r>
            <a:r>
              <a:rPr lang="en-US" sz="2400" i="1" dirty="0" smtClean="0">
                <a:latin typeface="+mn-lt"/>
              </a:rPr>
              <a:t>The Firm</a:t>
            </a:r>
            <a:r>
              <a:rPr lang="en-US" sz="2400" dirty="0" smtClean="0">
                <a:latin typeface="+mn-lt"/>
              </a:rPr>
              <a:t>, </a:t>
            </a:r>
            <a:r>
              <a:rPr lang="en-US" sz="2400" i="1" dirty="0" smtClean="0">
                <a:latin typeface="+mn-lt"/>
              </a:rPr>
              <a:t>Pelican Brief</a:t>
            </a:r>
            <a:r>
              <a:rPr lang="en-US" sz="2400" dirty="0" smtClean="0">
                <a:latin typeface="+mn-lt"/>
              </a:rPr>
              <a:t>, </a:t>
            </a:r>
            <a:r>
              <a:rPr lang="en-US" sz="2400" i="1" dirty="0" smtClean="0">
                <a:latin typeface="+mn-lt"/>
              </a:rPr>
              <a:t>The Client</a:t>
            </a:r>
            <a:r>
              <a:rPr lang="en-US" sz="2400" dirty="0" smtClean="0">
                <a:latin typeface="+mn-lt"/>
              </a:rPr>
              <a:t>, </a:t>
            </a:r>
          </a:p>
        </p:txBody>
      </p:sp>
      <p:pic>
        <p:nvPicPr>
          <p:cNvPr id="91138" name="Picture 2" descr="http://www.furman.edu/press/pressimages/john-grisham.jpg"/>
          <p:cNvPicPr>
            <a:picLocks noChangeAspect="1" noChangeArrowheads="1"/>
          </p:cNvPicPr>
          <p:nvPr/>
        </p:nvPicPr>
        <p:blipFill>
          <a:blip r:embed="rId2" cstate="print"/>
          <a:srcRect/>
          <a:stretch>
            <a:fillRect/>
          </a:stretch>
        </p:blipFill>
        <p:spPr bwMode="auto">
          <a:xfrm>
            <a:off x="4854617" y="685800"/>
            <a:ext cx="3605349" cy="4876800"/>
          </a:xfrm>
          <a:prstGeom prst="rect">
            <a:avLst/>
          </a:prstGeom>
          <a:ln>
            <a:noFill/>
          </a:ln>
          <a:effectLst>
            <a:softEdge rad="112500"/>
          </a:effectLst>
        </p:spPr>
      </p:pic>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343400"/>
            <a:ext cx="1119188" cy="1835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343400"/>
            <a:ext cx="1193054" cy="1835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352925"/>
            <a:ext cx="1237416" cy="182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Central Region</a:t>
            </a:r>
          </a:p>
        </p:txBody>
      </p:sp>
      <p:pic>
        <p:nvPicPr>
          <p:cNvPr id="3" name="Picture 2" descr="Natural Divisions of Arkansas Map"/>
          <p:cNvPicPr>
            <a:picLocks noChangeAspect="1" noChangeArrowheads="1"/>
          </p:cNvPicPr>
          <p:nvPr/>
        </p:nvPicPr>
        <p:blipFill>
          <a:blip r:embed="rId2" cstate="print"/>
          <a:srcRect/>
          <a:stretch>
            <a:fillRect/>
          </a:stretch>
        </p:blipFill>
        <p:spPr>
          <a:xfrm>
            <a:off x="2438400" y="1676400"/>
            <a:ext cx="4572000" cy="3851910"/>
          </a:xfrm>
          <a:prstGeom prst="roundRect">
            <a:avLst>
              <a:gd name="adj" fmla="val 8594"/>
            </a:avLst>
          </a:prstGeom>
          <a:solidFill>
            <a:srgbClr val="FFFFFF">
              <a:shade val="85000"/>
            </a:srgbClr>
          </a:solidFill>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xit" presetSubtype="0" fill="hold" nodeType="afterEffect">
                                  <p:stCondLst>
                                    <p:cond delay="0"/>
                                  </p:stCondLst>
                                  <p:childTnLst>
                                    <p:animEffect transition="out" filter="fade">
                                      <p:cBhvr>
                                        <p:cTn id="19" dur="2000"/>
                                        <p:tgtEl>
                                          <p:spTgt spid="3"/>
                                        </p:tgtEl>
                                      </p:cBhvr>
                                    </p:animEffect>
                                    <p:set>
                                      <p:cBhvr>
                                        <p:cTn id="20"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kansas State Capitol"/>
          <p:cNvPicPr>
            <a:picLocks noChangeAspect="1" noChangeArrowheads="1"/>
          </p:cNvPicPr>
          <p:nvPr/>
        </p:nvPicPr>
        <p:blipFill>
          <a:blip r:embed="rId2" cstate="print"/>
          <a:srcRect/>
          <a:stretch>
            <a:fillRect/>
          </a:stretch>
        </p:blipFill>
        <p:spPr bwMode="auto">
          <a:xfrm>
            <a:off x="4562475" y="457200"/>
            <a:ext cx="3514725" cy="2632139"/>
          </a:xfrm>
          <a:prstGeom prst="rect">
            <a:avLst/>
          </a:prstGeom>
          <a:ln>
            <a:noFill/>
          </a:ln>
          <a:effectLst>
            <a:softEdge rad="112500"/>
          </a:effectLst>
        </p:spPr>
      </p:pic>
      <p:sp>
        <p:nvSpPr>
          <p:cNvPr id="3" name="TextBox 2"/>
          <p:cNvSpPr txBox="1"/>
          <p:nvPr/>
        </p:nvSpPr>
        <p:spPr>
          <a:xfrm>
            <a:off x="4429125" y="116443"/>
            <a:ext cx="3810000" cy="369332"/>
          </a:xfrm>
          <a:prstGeom prst="rect">
            <a:avLst/>
          </a:prstGeom>
          <a:noFill/>
        </p:spPr>
        <p:txBody>
          <a:bodyPr wrap="square" rtlCol="0">
            <a:spAutoFit/>
          </a:bodyPr>
          <a:lstStyle/>
          <a:p>
            <a:r>
              <a:rPr lang="en-US" dirty="0" smtClean="0"/>
              <a:t>Little Rock – the capital of Arkansas</a:t>
            </a:r>
            <a:endParaRPr lang="en-US" dirty="0"/>
          </a:p>
        </p:txBody>
      </p:sp>
      <p:pic>
        <p:nvPicPr>
          <p:cNvPr id="4" name="Picture 2" descr="http://galenfry.com/eh60/S3-207.jpg"/>
          <p:cNvPicPr>
            <a:picLocks noChangeAspect="1" noChangeArrowheads="1"/>
          </p:cNvPicPr>
          <p:nvPr/>
        </p:nvPicPr>
        <p:blipFill>
          <a:blip r:embed="rId3" cstate="print"/>
          <a:srcRect/>
          <a:stretch>
            <a:fillRect/>
          </a:stretch>
        </p:blipFill>
        <p:spPr bwMode="auto">
          <a:xfrm>
            <a:off x="609600" y="485775"/>
            <a:ext cx="3271535" cy="2453651"/>
          </a:xfrm>
          <a:prstGeom prst="rect">
            <a:avLst/>
          </a:prstGeom>
          <a:ln>
            <a:noFill/>
          </a:ln>
          <a:effectLst>
            <a:softEdge rad="112500"/>
          </a:effectLst>
        </p:spPr>
      </p:pic>
      <p:sp>
        <p:nvSpPr>
          <p:cNvPr id="5" name="Rectangle 4"/>
          <p:cNvSpPr/>
          <p:nvPr/>
        </p:nvSpPr>
        <p:spPr>
          <a:xfrm>
            <a:off x="800099" y="2953783"/>
            <a:ext cx="2890535" cy="369332"/>
          </a:xfrm>
          <a:prstGeom prst="rect">
            <a:avLst/>
          </a:prstGeom>
        </p:spPr>
        <p:txBody>
          <a:bodyPr wrap="none">
            <a:spAutoFit/>
          </a:bodyPr>
          <a:lstStyle/>
          <a:p>
            <a:r>
              <a:rPr lang="en-US" dirty="0">
                <a:solidFill>
                  <a:prstClr val="white"/>
                </a:solidFill>
              </a:rPr>
              <a:t>Old State House Museum </a:t>
            </a:r>
            <a:endParaRPr lang="en-US" dirty="0"/>
          </a:p>
        </p:txBody>
      </p:sp>
      <p:pic>
        <p:nvPicPr>
          <p:cNvPr id="6" name="Picture 4" descr="http://www.itminor.com/cyberteachers/mdiffey/wp-content/uploads/2009/11/Central-high.JPG"/>
          <p:cNvPicPr>
            <a:picLocks noChangeAspect="1" noChangeArrowheads="1"/>
          </p:cNvPicPr>
          <p:nvPr/>
        </p:nvPicPr>
        <p:blipFill>
          <a:blip r:embed="rId4" cstate="print"/>
          <a:srcRect/>
          <a:stretch>
            <a:fillRect/>
          </a:stretch>
        </p:blipFill>
        <p:spPr bwMode="auto">
          <a:xfrm>
            <a:off x="381000" y="3809999"/>
            <a:ext cx="4115823" cy="2623561"/>
          </a:xfrm>
          <a:prstGeom prst="rect">
            <a:avLst/>
          </a:prstGeom>
          <a:ln>
            <a:noFill/>
          </a:ln>
          <a:effectLst>
            <a:softEdge rad="112500"/>
          </a:effectLst>
        </p:spPr>
      </p:pic>
      <p:sp>
        <p:nvSpPr>
          <p:cNvPr id="7" name="Rectangle 6"/>
          <p:cNvSpPr/>
          <p:nvPr/>
        </p:nvSpPr>
        <p:spPr>
          <a:xfrm>
            <a:off x="1248521" y="6429869"/>
            <a:ext cx="2380780" cy="369332"/>
          </a:xfrm>
          <a:prstGeom prst="rect">
            <a:avLst/>
          </a:prstGeom>
        </p:spPr>
        <p:txBody>
          <a:bodyPr wrap="none">
            <a:spAutoFit/>
          </a:bodyPr>
          <a:lstStyle/>
          <a:p>
            <a:r>
              <a:rPr lang="en-US" dirty="0"/>
              <a:t>Central High School </a:t>
            </a:r>
          </a:p>
        </p:txBody>
      </p:sp>
      <p:sp>
        <p:nvSpPr>
          <p:cNvPr id="8" name="AutoShape 2" descr="data:image/jpg;base64,/9j/4AAQSkZJRgABAQAAAQABAAD/2wCEAAkGBhQSERQUEhQVFRQVFRQVFxcYFxcXFxoYFx0ZGhUXFRUXHCYfGBojGhcWHy8gIycpLiwsGB4xNTAqNSYuLSkBCQoKDgwOGg8PGiklHyQyLCosLCwtLCwvKiwsLSksLCwsLCwsLCwsKSwsLCksLCwsLCwsLCwsLCwsLCwsLCwsLP/AABEIALcBEwMBIgACEQEDEQH/xAAbAAABBQEBAAAAAAAAAAAAAAAEAAIDBQYBB//EAEkQAAICAAQDBAQKBwYGAQUAAAECAxEABBIhBRMxBiJBUTJCYXEUFSNSVIGTodHSJDNikbGywQdyc4Kz8BY0Y5Lh8UMXU6Kjwv/EABoBAAMBAQEBAAAAAAAAAAAAAAABAwIEBQb/xAAtEQACAgEDAgMHBQEAAAAAAAAAAQIRAxIhMRNBInHwBDJRgZGh0RRhscHxQv/aAAwDAQACEQMRAD8A13BuDwHLQEwQEmCEkmKMkkou5Onc4M+Jcv8AR4PsYvy4bwQ/o2X/AMCD+RcG47EkcrBBwXL/AEeD7GP8uOjgmX+jwfYxflwWMOGHSM7gfxJl/o8H2MX5cOHA8v8AR4PsY/y4LrDhhbBuB/EmX+jwfYxflw74ky/0eD7GL8uC8dGFsPcD+I8v9Hg+xi/LjvxHl/o8H2MX5cGY7hUh7gXxHl/o8H2MX5cdHA8v9Hy/2MX5cGY6DgpBuB/EeX+j5f7GL8uF8R5f6PB9jF+XBuFeCkAF8RZf6PB9jF+XC+I8t9Hg+xi/Lg3CwUg3AviPL/R8v9jF+XHfiLL/AEfL/YxflwZjuCkAF8R5f6Pl/sYvy4XxFl/o+X+xi/Lg0YV4VINwL4iy30eD7GL8uF8R5b6PB9jF+XBuFgpBuA/EeX+jwfYxflwviPL/AEeD7GL8uDcLAG4F8R5f6Pl/sYvy4XxFl/o8H2MX5cG45eCkG4EeB5f6PB9jF+XHPiPL/R4PsYvy4NvHMOkG4EeB5f6PB9jF+XHPiPL/AEeD7GL8uDscwbAA/EmX+jwfYxflxz4ky/0eD7GL8uDscw9gAfiTL/R4PsYvy458S5f6PB9jF+XB2OYKQHkPbjIxrnpQscaiotgigbxoTsBhYn7e/wDPze6H/STCxF8llwei8E/5bL/4EH8i4OGAeCf8tl/8CD+RcGg4v2JUOGHDDAcOBwBQ7DgcMvHbwgofjuGg4Y2YUEKWAY9B4np0H1j94xluuRpWS47gNOLwlyglQuNVruG7vpdQLr2YMIrAnY3FrkWO3huO3gFR3Hbw28K8AUPvCw28K8AUdx28NvCvAFDrwrw28K8AUOvCvDccvAFDrxy8cJxwnCCh145eG6sLVhhQ68cvDbwrwBQ68cJw0nHCcAUOLY5eGlscJwwodeOXht4V4BUeVdvf+fl90P8ApJjuG9uz+ny+6H/TTCxJ8lVweh8Fb9Gy/wDgQ/yLg4Nis4K/6NB/gQ/yLg0PixmicNjobEIfDg+AKJQ2HA4CnzoQgHxWRrsVUekt7ejXsD0PsxzJ8TSW9DA6auj0vp/A4xrV0a0OrLBWxg+IDWzqWfaZyO84qnk07g7D3eGNsr4xeYPykgFfrZPH/qPieXsVxLkpsxmmFrqOolTJpaTTqHKIZLbx3s1e+N/2RkJyWXJJJ0vuSSf1knUnc485zh+Vf3j+EWPQOyLfoMH92T/VkxuKpIzPcvNWFeB5cwqqWYgKOpNkDcD1QT1I8MQjicZNByT0oRTmyW0jfl0BYI+/pvhOajyZUG+A+8LVjOp2zioEqwsX648FPrRj5y/vxeM2NCqifVjmrEIfC14YibVjurEGvEWbzWhC31CwTbEHSNvbhBQXqwi+M4/EXJPfb0ugahXsAO2IOISyJCZebMuzIpEz1qp9FoDXpDqR5eGFe5rSaovhasZ7sxxtpg6ytbrpK92iU0pqZiNidbj279MXevGmqMkuvHNWI9eOa8IdEuvHC2IteOa8AqJdWOFsR6sc14YUSasLViLXha8AUSasc1YjL4aXw6CibVjmrEOvCL4Ao8x7dn9Ol90X+mmFhnbk/p0vui/00wsSfJtG+4ZMgy8GmRG/R4DWtLBKAEbt5j7663gtZAehU+50bxq6Vjte2M1wl6hg3/8Ahh/iB/DFlw99z/cP+oBhRyttIpLGqstQ2HfCkUd9ZWsrXLjeQijZvQp0g9N6vwOBuZiw4Q/p+zR//X4Y3mdQb9cmIbyAs1nFKxsqyx1IVtomWTvRkmgwLVaqOngRiVMwzKC2rZyO8kkZ3RW2Eh725XpsCJB1GJ+MC9H+IPH9hxd4gzXojp+s876q34444O5JnQ1UWRcQmIhlKkhhG5BBoggGiDjHcVkbQTqYEyLvqa+85v8AfjU8Qe4Zf8OT+U4yfEcsXXSosl09YAemLO//AL8rx05dpInj4ZX51Klb3r/CMY3XZOT9Cg90n+rJjMZjgqnvkuB5hbUjuKCK3AtT1omxsK3uezmb0RiFgRoYhDTXIHZ2J06e5VgUTh45ppL+gnBo0MsndPu/qMRxP3h/eH82Ink7p939RhkMnfH94efzvdjGXkIcGQ1/J/5P6HG/aXfHnWruf5f6HG7aTHW9yCCOZjuvA3MxzmYzQwrmYC4xJ8l/nT+JxJzMB8Wf5L/On8ThNbAAl9z/AH/x9uHcdf8AQR/ij+M2BTNv19b8fbh3HJP0Ebj9aPEf9XEu6N9mRdjH+Wf/AAT/AByuNaZMYrsg/wAs/wDgn+OX/DGr5mLsmgnmY4ZMDczHOZhUMK5mOczA3MxzmYKAK5mOGTAvMwjJgoQTzMc14G5mOczDoArmYbrwPzP6ffuPuI/fjhlwUARrxzXgfmY5zcOhHnfbZv02X3Rf6aYWIu2bfpkvui/00wsQfJs1fDGPJh9kMf8AEYJkzoiUu10F07Ak20qgYD4U4OXhoqTyIttQu7U9L8sHTcM5yumrSDZ1AqTtIGGlSw1Xo8Dt+7HMpKMk2dLVxaQIvaiPwLf9o/HfGh7IcWSdpQhsqsZ6eZcefsxmsl2WjjYs76iFBVHQghj0ZDFIdRGh9r2B3J2vS9l4wJJAoCWiHQBQ2aQBmYszFjfnQFbXeKZ/aIyg4oljxSTTZZ8YH6r/ABV8PPUP64r+MZrRly7XQeMnavSAH8Tg3jC0U/vxeO/pEb4H4oI+SeamuINHrUrzRpHzko2BV7jwvwxywlTTLtWqMvxHjPc/+SME6SWjIDBlYUNQPjR2o17MCcFm1Tzd6wCwUbVXc6UN97wf/abmbgiJawJ6uwR6E6kD3VX1ezGc7KtF8JBTVZjmvVV+qRena9j09mOib6uNz8/sYx+Caibjh7UWqxdHYqPP52DjmGI9f98eK/KdT9XQIfP539MFBd/RP2at/KaxDF7iK5vfZVZnjac3SpARgwUWHshe9RoMwDb7DpR6YmHEAJEBBrWB0I9euv3+7fGUzrnXJu+5Pjd93/f14Yxk2DkqiyNpLq+kEm1F6fIrtqGx2x2adSW5y6tJ0Td07Hofd0OL49ql1EaTt1tvHw2o7HAWS7MK3pOQQ1Exs4pRp1VqRu9pJrfxGw3xYTdmY2PckC1dHld4jbSX0Np1GtyqKNztvYq80IumTWOTWwyPtQpF0oq7DOw6fNqMg/XWJH48yokjRUj7qeYm48Nuv7wMTcF7MKCeY0bqAve5QMnUk6GcrpJVSLIarBFVve5bhMBaRPliq6kRCyaEvTvGusgGiADQI73niU/aKfhRuOLbdmeg7SRl0Vzyw9d4kFVLejdXd2vSq1bnYjDeLcSiaJDHIHGoahQ1L3WqwGO1Xv8AVeLHKrFa8mIxnShZi0bOwNFSxDWSKJ9pOKntflYvi6CSCJV3gYlVUNy2ibvSAAmr5e7eJG+M9fVJI109KuwP4evt9Lyb+i7YA4txWwseiu80ur/I8emtP13eKXfyfUX2GmlIr27lrI28jhTZOa7MM2wIPyUm2xO/d9oxZUmSdsvuymYQ5tA76AUlGrSzb6EoBRRJNVt12xovjJ7XVFJGHbTGZF0lrNAldVrY38eh8rxiuAy6ZJQytfwXNdwhgTcagChTb0emNJkMrGEuRJkkCErbJyxJGABQU6jYVNiGGlgOhDYWTLp3N48bkXUeYJG/8GHiR6wBwJxLivKC2dm1DZoVO1XRllQX3uoujR28R+z+aOnVtequm3optX14A7YZoloTsL5vTbpy6oD+uPPjnyyzdNy237L4PvyejLDjjg6ijvt3fxXbgmzHaNTXfda8pMsfEE7DNeQrBLdoN6NXddQRdX1Fj7z4jwxjWkJB9xxejIvy+YsZl1SSbKSAqqdy1MN7NURvRIvHbCMcPzODJOeZW+37fgvMvxB5DpjQubC7eBPgT0H1nE7HMX+oc7Dyvp5XipynAs9yg0LIinRKQJSr7KSGak7unppJq72NbDzZvPZVjE0p1WGYdyYAtYrmNGxHosasdCcb61vw0S0Ut7LgZmUtoEMhar06WJrYWKG62R3htuN98EZODMSOF5LAWNRbuCtQDVqG5omh41jJw5+USq0TuXUs3cosS/dY8vSdd92wFI2HlYLl7W55G0yz8s9CNMPMAO5Zk02pog715VhSyy7UCS72bTtNHJrVo4wQV0kJd90gLS1Z2PXyAwNwbhM2Y12DFoC1rjbvatXo3p6afvGMlnO1mbJOjNhhGhYNHsjEdFoJ8o1mtxv5+Xs+XS1VzeoqpO5Aut+7dDqf9jEepOEFE21FuzF8U7PyQR8wvrAZVKpExfvECwAx6XeM/NxBlPeVlB6alKEjz0sL8/Zj0madgTTn1vBfq9XHmXbjPSvm2UqZEjSIBgveBdVdgCo863rxF+GKYvaG3UhTx0rRhO1ed1ZuQi6+T69dkUb1tjuKrjk3y7dOieP7K4WNOSswuD1ObNDLZXKs7mTWka6OXBtSB6sxtY0vW5BpR4k4m4PxxJEAXUWC6iPkl2Jq6DKu5PgB1w1cmczlcquYaFkSOIqqxSq41IiAalzG+xHq9ReLLLImUiZYVm5e7EEuQCFQG2kKBf8AMT4+4ee1CvDyd0XJPfg5LxJYwC4dVLBQfkzuemyOx8OtYCftAkObnjeblMI4xckaFBdONLNL3mIZuqqNvGt5cmYZGcldbGzp1XRbW1kQq97ptZA33BIrFfm+EwUqvz0BGtdUgStKK5rnMhHp+QqjdXWFCPxRqTT4f2NDw3jOXk0c3M5eamNkNEvRGYVHE3UMt+Pj5YoG7RzsgVIZXWQC9ULKrXr6FNypUr5D95xMnZqE94fCWeymvnZh+jaDbRJ7LrXstk14Ph7ICCQOUYyRhWVSZSq94Krlg7OFIV1oeJ8QKG0o2TbIs1K0ShDl4otA1FCkbR7IrE7MUXcSV0JFCrIGGPnYecnLaPS0dhtMSbmzRbSpBqu71vYjba650JzDjSzMNGzxxUGKgrreRy51V0omtl2F4iy3bOFo10vFplZ0FKgUsiyWTprTtGTd+uvnjOnUjeuqYGmeiAUmSNtSuwAMbECOy16iAKAvYmgQTQ3wZw3PZd270iJ6FEmMWWoqAEdrJWyBQutvPAi8Z+E9+FWWMHMoKXMMDy11I9xal72u9yC1DTZq40V9QJZhcmV2IzijdW1BRJAQPd0v0irdZ63Hwpcfk06l4viSx9n+GlDqzClnbWXJiekPcoEJoKlgF6XZI1eGLiXOZaJYlBVhcVoIozaroWQm47OlR1Bv5QgeAGWlzK8sXNF+pDd6ZVFc6rPOyfQnayOprT0fFbn8/psArRaS6EXVAaB0x/t2erChucPVJ1Y444tNo1eSjy+quc5ZqpGjVQHKKNiCD3ipoUdw1dd4uJZuogymNCrIpJFroY7giMFiaBonbc3jOcBzpOZgALEatO91QhmrYIig7m68PAYK7Tylco5B3DwfPPrf9NtWCnrjHyHtpbZpeCzupZpDpR1UKSrBdte/fCgWKO56NuBgwcSihaR3kQhpK2MIK9N2PMqqXqSDuNrIxhuz3DPkRICyszNqKrxFAFBa9BVWR/1d350LuruIs3mEMYSdvYrRZosaGoiPmSID6VAmt7HWwLOKW1/Yjqct6CsnncubIlN9wKWOVVQo1UCQwLtSXatXfWujDALR5cwLFzInZoIYnOoAvGiK9aVzIrdE3vqCBd40HDO0EgZRLql1OsZJ+CLWplFlVlkdhTdB4DeuuLIzKq22kAVudIAAHjS1tWJymogk2YFOy2WSQFWNjUwjW3olUqQ7Huq5NXIASum2OJMtlEilTRd6G1GiNTE9d5noAA9BuTZxbdvs8H4bIYn1fKZeijEiy4HUH+mAjlmEgYrINK//AGnNgsE9IkC7cXfgCb2xPLknJc82q9eZ2ezQxrd8poy3FnUu5YIg+RWyJCB+vJo95gToB8u70GL/AILBl3yp0NqkiMwaiQFYF2Q0x3HTcADY9a2o+I5EPqV1zQZmVhoynNWouarE6ZdW4lsWq+HnhcJ4FNHPrQ5hS2olWyskSujOupC7agoNCz1GkEdBjp5xVdf4c0q6tpX/AKX3AoSsZDabLE91lYbqnUqSL26YA7Wygcq1JJ5lUSKrRfh47fu/doMvk2UUSGvxBmPl4yopPTwFYqe0vZ+Wfl6ACFEl7gelpqgevonyxxY8i/Uam13/AIZ35IS/S6Une38ozJlWtj533t//AHix4NxlXzccckcaRtI6aytq2gsSGGwN6fPYm8R5XseWWTmSrFoGrcxsSKYkAK9E7eLKbFUbw6DgVgPCzsxeRm1CDRubUBObYZbO5Js1sK39OWWLXK9fY8ZY5Lsw/wD4mYN8mqIipoUIpUCP1VtW2QE7WSLZqvViwXMvnFKKyKxS21SGO+hataMGrodyd/Kjihbs7KtsT5k+jfTezzG8/b44myfC5dtLKaINaWauhJ2VrO3j4DyNDmuMfEmn8yqhl40v6FxkOzSRPzc2iCOO9LmU8o0Ay09gMLLjfe18aJxrs3nNV/BuZmBYZmizLBQST15bkg7E1p3xiJu1MMkKk5ZHfUzMZNDRCQqCZFXRvISx8dvH0qx3sfwOaSZpMnJy1BIkXmuthtRTSaa6IB3PuIuip3J27+/5CMlaSrzJ+I8NSYOOToLFg2p5Qy3eohiPTs6rK1v49ca7/wCoIiRBJA7NVfJsGG1eLhdvf7cZ+fVEz60kJ1uC2zWwLdGZhqLFXI/odsAcSkLBdKyLpY3rVo7CFWcAsN7W66AgNZABxyrLPVXY9SWDC4pvmlxtZ6FlZeaqvR74V9N7jWAaO9eNbXjLdpctN8LIOiLLlVBZmppGEYOxDBlrTuNgQD1qsEQTbBCzEIFQ3mJGAJYAryYkO3qgWDtWxvGe7Q9qAkgSJYnQLGO8quupQBpAdgygHxYA77eGOpfsrPMbUe5gu1HDoxmpOUraKjqmsegt0TZ631OOY72ulJzclQsvdi7q6dIPLTUFI2Kg3RGxG464WOhN0TaVnomRzOdXKwVHlSOVFvzJCxtbFRsqLe/TVQ369cU/antG2tS0EuXUG9UiK9tQWlm6HbxB6hevTGj4lEseRybqrksuWBAzRhXS0NsxbawNPogjxPnijzWYV0lj0pTZeYk/CZpnJ+DlzouQoaJ2DbVv1xKEMfKQ28nDZXcO7RaaVHGgugAZHZrrT+rWYLR1EWoPRdtwF08ecCZXmRl0DTxQkrJ8FsVEqsC0ZF1VAjdWIu98eWZjPhdGkdQRd6Td+w1dePmcWA4k0cQWE6KfcrIRr0G2YMrfKanAU1+yOvWzxWk0ySn2Z6Fl+0zO0DEnRrXWrTZaZpObNJEoLkKwCMgIKjetO5U4l7NZ+SQ1zp3uEODmI8rKAok0FRLE2osdPiSO8TuRjG5fjzRyQo5lYH4M41SRvsZGlXvtHenU9WdwqXtthTceaFx8HbltygrOUyuqubJIAWiBWvRtRQNCxZrEZRpOiiyLuXnEOPSLHI2vchGYBcslsGUCQ915NlAXvd2h0FgYzmf4q8zI7SOHCsoKMoJFGqZIl22qgB1PXpiR+NBkIMM/eFnvQwpakHusVZvD0iSdzvYvAWcjZigW0BRJe5KMxub063pacWQasA+7FccHe6CUlWw3IcfMUwBJdSZwqtqYHXGENkMteqTtuAACvUabgXaNZJETlqney9lWzY9FGrZZWFEdOqgenqqxT5Dgi8hzI1KZSCwUs19bJ0livcddiN3rrsbfJcOdAGiR42G1qWFBgVFJIGZX2LFUJIGkf3VljCV/HgcNRd5niPJGmScI4gDn9NzgFGag2plk23C6jberWmjjO8VUmiXVe84GqUi9daNJC3W3TwsG99ryE5ze4swd1ABCuGUEk91RqQ1sWsHcUDRxQz5vOREiSFo3IsDloWAuju8bHcFhd21+wjHLHHW9r6nR1VFNJPc7kY+RmFeVgOVINQXmS94xsGj5htNQEgYi9ul2axztBxRJoGiQSOS0Z2jugpu9Ou+oroMUucmdpHMurWNzqpu6aCM53BJ9nWzXsdkTUgZdJIFrzZNKnZzbEUQe986yb7wsVaMPEmc7zSe3Yu+BZlEyygvFE9szrLallPMHdaMHxbqQNj47DBUmaEMrB9HyVEctgyupRLY3HRXTpAs7hG67Atbs7M6LUmXUy6nKyyQu0rOALjtCVSgSCpsWfS8TM72KldO9mMqZaWyQqxhhzLpUi1XTKLGnVRsb7UcYXerkab4oJg4/ZAUKQkketQQrBwUlRQqk7kqbBS+oFdQVnOJ69KszAsuoxuOWw9K/HUVoN3jW3hitzXBAojBzWUBUmlueSgLICKhBjHSz61AeJDAZ2aOlX4SWdVAd4klVW1mTqmpOqkMClDYdbBHNkxxfEjohm0PdfU5mJMqxctO/XUwLZgra0AaaNlY0bG52JPS8RPkMoyA85Qh6XHCehKnd8vY3vqfM4sV7QCJ15k5mjBRizrpIVusTlnJTTRJPeY1teqsFxcSyCpzeZlnNUEXlwzfOGpWkMg3AO2/kD4tOXaT9fISyQfMY+vmUcnZvK2xWZF21MvMh2F0fSbXV7bk+/Dp+CxjdNDBtTWqoF266eX3fPYV0rDuOcejdVDaY6YVUrOo9Vb1XZBJoggUCfLFVkuLnlki17rXq6d7u2pb0V0g9fO9gTWo5vaNO0vrX4MuXs+reP0tfbU0WsvDQyo4kkBZmD95tzd33WB8evXrv0qbJ5ZgQyyvsp2aRyhBLekH1CxsAfZe5smF87CFRS+aO4du5CtagLADLuCa3PnsfDFtk+y6TRBo85mNLbWYEvYnUpK0KvrXWhuRiM3NrxNevkdEMuJe7F+vmCzcQCsWRdSMVBbUgIA9YLvqvfZb2G5FjHY+NRswU+WxYqRtpWtz85q9nu6FP/Z+h6ZxqXajljQ//AHDEI/s+J9HNx/Xl2B9ppZTvQ64x04PuL9VmT2W3wFnp1Suveu+Wyg0Aw2ZN+r+Y3UfNxUZ/jmo3GoFX6euXclTqHNsbFU8Nq9+Ld/7O5dKgZuAaECd6NxfU2frP3nzwOP7PMwGtZ8rYN9ZR93LNCiQffjcIpd/uRy5JzfFfIq0zYfUGihVPSIVAmkEhLjKCw1kbm69ww6CGbL7xkSNJEt8ppFIEgO1DQzEHSaAYb+OLjhfYXMIxDSQhSlBo3LEEMjClkiq+4d/YMSy9kswWAMszrvqPwjKgAeHcXSWvpVjFLp7L19DEYalc5V9/7MxnOIOwJaRiG5dqSxJVFpPS8N+njZ8DiBMowpi4Gq+gNAkbjV0BAPTfx8xdxxDs7OlSTRqqKo1Sc2BAvhQbm0LY7Xt3iOmxGfstmTG3LgmdWUEEBZAa3UoY71D3fjhpuqISi7IsxEwVQJDT7nU1EncdLPn0u6Yb+GITwhhsKDXqFyw1p2o0SHqw3UDw3Nbn5fguYXWpgzKqaBPLaNWuxRaQUBv5bYJHD40rnlSoAJjQyPLudqYUAT5KB1vbrhKWnuGlyRgeOcOkWdhqA2Q0kisu6qdipIPXCxa9oOQ2YYpl2VSIyBbnqi+JIJHjZAwsVWTY1oNK/a6J4I0tjpjy40tFEe8seltLGTSqhbG62dvbVeJ3tqbMsjLmE7sOlAG7sVUgBTR1Uaa9EWOonBgHSMc3MUIwWAcxqp9VbQd6wPfVnwxJDwZOYGkVHjGm0dswznqW7xjC+IHU9PbeNxUY8WNtyAYuGRixKVveu8Y636k+HSuh93lYSZuDVEWMTLHpWo0CBgCpOp1jW22vVpPXofWfJlookcq6pd0BEAq2Ev13kNaCQD8/qPGuly1y6u+0QYEsq6DpFXpL0B40aPQee23NNbMnTWyoIWOPWpK6WCg7aWAO4vTzDZ2u6PvGJRkV7zg6glBmJ9HUSVDAKALN0pu9/dhvDOHktzQGUaimxblBn7qAy9EW32BYke2sUUZZb9MBhR7pGod0hSfEFgprxoYzdbBdFkmZhLD5KViWVDpBFAAC/SIv2EDzNXeLSLiMSKC4Kd7SbeipsBrKWNr6V92KfKuUTSbTck73uaA2Ho9K/cemHOgk1K4Gk3qFbAKQF0dKJSgBsTYuxdSeR2JSZ6b/AMF5ZkBtpG21IZUdV3UnXy3TUoCqdO97EA1RqsxlMqhaMzIqCBJCA5YhrccuQ6mYW0nWgTrvYqMAZeZuZA+gNIjQrZ0d8FEd2JN0bZ1Jr5oHjpZNwWSSSUrlsw5kSRnkCPXNRgYFCVQHyeroKEwvoKnFy7s6dq2K/h/GIYgkkkYljJIMZ0jUdwe+niu/QUStbDoFP2mUM7QfCIy3opzAI0Uk91Qveah0JPU37Mdz/ZrNuO5BJKqsf1YEmm69WNmdBs2zUevuwBF2YlA1zcuFNhcs8UZF7kKll9VA7aCa8MXW6uRzNy4QT8eO7AamI2A162HQAHdupA9KievtwRHPGSCCykjbTIysetrWoX7v/GHcP7JLIHZsz3oI9emKCRmZSGdAvOMQZ2AcgCrA9uDMjwDKMkTls6wlkijNHLwkGXQUdl75UVJH63rp87CqI1rJ8txZX5ru8bvy+X8pErSMoshA6C1UnzJ6+OKKfiRl3mCWofQCgBDNV1y0O529Lbu4PGRySpNIuVzBSKv1mdCB++iEjRFYA5qE/wB6uuLt+D5FGhHwElXDCU/CZSIpVpdB1AhrlYxhu7bAitjjOiEd6NXJqrMyc2EFrHpGnpereiTdAE+VEeI95hnzAYaXZR6NMR6JBPLcGxvYUH2degA0mcy/DblX4POgiSOVdDuzNG5UXH8uou2FgrsVI3IrEWY4NwxzCOfmUabllFKAWGbSosRyUbY9fPqMKldmdH7ookk1pqYaUYFdJLAk3TBarUNV9PPcgjEOYzaxuEslSNQFatBBOw8xdnz33vx1svYJWcpFmO/FQZbjd+8CyAoug95QSKG9E4puKdk5loK0Dk0AjSiGWx5xTlLOx9Bj0xqFXzsEoyQDmJCAWsEvqPUC+m90RV37O6PqHGWm0LVn0mkNi2Tu902bugx09SGNA0QTMxlijLz45AiqK6BSRf8A8gIBI36Ek7fXJDKoYlmlTUAynSNmN1dXqUEXdi9Q3BXvTc9PAdwLM5y30pIzRqdEZs7ID3dAJ26mh4X7cc4bNIpKRtPzC4A0SSAszXYjVG3vYV5/uAKgCVyKFEg2xNE9dz7Qa8d/PFpw3NaTrU6XApXV6K9SQCOl7C7A62DtVpKkZvuWj57iGXnMMk+aiK1rBmZqBqipcsrXYAIsWeho4mm7bZyJk0ZhmRu7TxwSHV1FsIgTqXcb9QR5Yrc7xOSWQNKyyuKIOoSAXQtWDGj4GqPXAnENQ0Cj6am/d0s6q3uvr6joZXctx3XBvOznb7NTTLFOuW0EW8ml4ygIBTVpdlosVW6AtxjR8c4w0MU8vyLvDoUoIpCObIAUjLc0fPjJNbAnyrGD7MOBGVJG8wFAawAXyCnVvQG4J67WfDGm7bTVleIBQrmTNZWZQRakNykrr3toS1/tDyxOVWdC1UUp/tJzoTUctkquq+WB9h9Iij7cTp/afIAC2Ry7A793MaTv+yyE1/vzrMpnzHIda1GLoovpMQpooz6Suzg1ZNYjznFsuN+W5byBC+/xah12/wDeHy/dRnxL/o1p/tWQGn4fKOnoThhfl6AGJov7UMiQAcvmEO/dXlNR8bPMUXjzjMdoX7uio6voO8Lonvkk77eWNP2U7ANm44pZWKQMz61plkNVpMRYaWVr9Pw0kbnptxjGNzVGVKT2izb8J7YZSfUYvha6AC1RAVquu8hN9DtZ6HFo/FIgSPhMinxBEo3NHfSB54znCuCJlVk5V1IysbNkBVAVR7AS5/zYHzslyP7/AOgxrBijlk1vX+Gss5Y4p9zMduM6pz0pWbUKi372/wAml9d8LFL2pb9Kk90f8i4WOnopbbkNbe5X5fjjQhFFkFYyy0bOx3BUeXl5ezF6ubGksYqIuxt1B33NtWx8Nt7O14F4WFRF7oU+rfebdVZtNmxtWxP7rvEublDJqa9NuGqtqJYN40T6K7blt6ArHJ1UnVDtoORXdCyxDQBbGwVXoTqFeFjwFee2A8xNGFuSQMADpVSvltQUnSvh4e/FJOjwlWsMoalqjq3JHcaiLot7Rvtit4kWSRgUZB6QUjop3U9Olfhi68XD+ga/2LqTiB6CRgDRYk7muvuFCsBZrNDTeoDcVR3rr7wPI4HjJdAe6OoPer66P9MR5fKAvRN3sPfYJ36bgEfWcbWNIkn2ZckiTQarqQDQItTu3kf/AB18Spc2FXvrSqFNEHc0KdhexDBvS8RWwFYGy2ZJ1WtEPpO/jQsGjfU/XftwyWIyssVgKzbkmu6oYysyDqUB1eA7oxyVbplEbFeo7iWHhAUhQrhItILd7dWbUhB8VYdDSsjhriFAkHkxMp1EBQlaro3voICj0u8NyRRa5VJJmaPQg5sCKpBNARei7BlLAo4YE0aY344Zm+G62JjkVXIUSMGjcgwFdEahW1Vfyh2PeCXWjGbSdHUovSmBcR4mczk42ichkXMGCORy7yCIOs/MU2JHSNY5QWvvBgLulE45mUEOakEbI8Gc5MhAVgtJIkEuxCk6SEsbWiNRLYn4z2Xn/RTGUjbLrJyjodYxUloA7jvGwzHUbYm63rB8WQeMzT6NSTZlJdA0OHdo5EOXUk6Wqcxut9VRW64qpRJuLAlznLmEcimMwZFZXIrUGBy5uhdMqxxpuKBViLvDspNomyjrvlsxmGfSLsLJ8FBAsV8lNEgF1Rh8ASBAsMiRZhWWRnfJSh3aNl/VBeUu/rMzNIwF7qm9gjEXZtLhgU7SRZ5ZAjXfJZsssoKHfZ2D7/Nkw9uxncK4TDplnUqCUUKikE6pjmYpVDRjvaWnqtgSg6eIL4cimDL5fU5nnBZWPVTlZ55EZq6mQyTL79OIc3k3lWVdklnCtJITuoimgjikYVYqEySX6wdj1BxXZ/irSTcPeO0UpDyx10KmamSHrtrCIg1dbBw+ePWwWu4fw5dcU5cgNDKYmNdYWzCTMQDeyMJ6u/1iDwAwJxGdo4PhC0pWDMBQKFTyz5gA36ojTmOBtTLGB1AwXPoizOaBWsu8QeK/VWeeNKI/6cxIPnyuhvcHi8ZTkxzG48rl5Z8wvqmUPpaJiNm1SrDDtsCrN54wk7sHwaLjzNHzmjrVGsqnSASuos2TdvGkIlj26aPK7Gg4hKkbmCSSOKaXKSRrs6RpMma5yctwU0pKjIRVVEp6448on4hnYGYKZUzMbv0F9xY63pVDBB02DPvuTil4VmW+Lc3GwIEM8IIocwJKXRo9JI2Djffbmud9sC3G3v8AUvoO2T/CIk5aKGjhcmM8kqskSyPrWmiZVUux7nRCb6YP4jwqFmKsYyygsCY0yzsLCEiSMpGdMuhDrVDqFVjKcRgJCBTUuby0Kgsa0ZdYUMsjV01FDZr0IJfB6N7x3PRySZ6Je88ImbSE3MQaM5pW1bXqWKSr9WQndqw2hx/crs/2RWJg3OEZLONGauMsd9ITMgcs2w/YvcaiReKXOcDlViZI9ClmCMNOljuQBJFalq2u6NGuuNLwzjEkkUmYy50a4is+kaxz45srrYwsCrM8LFwxFlmcXtiH/ilYzAGhKPNEXYwCMr+tnXQ2XbaQVHvpkUEk7HpjW7ZhwiZtckysNcqAf3gdjYB0ndhakbY4OKAOym5V3FDuqx6AEP4Em9x+I2nEuxcMwVzHDBzQrRPFK2WLagpp8vMpjGzrekg2fA4rG/s50PSTLI3pBeWsh27wtIpmbqK9E37MC0Se49LS8KN7kIcqIFZUiSJlvunloRWl9WkqDuGBJ6/ux3NZVCrhBGurTRR+81g80OAD3a00Rftrxpk1RxJEqsEubbdP1uYUEaStqoDtRA23NdLiyvFpBDmW3DCOOUHYMFI0hSxBDkETXQAF3u2pV46lrdM601p3KrtJwCMS5eMArrizbqy6Yzdw8oFiCW3UgirAa/M4wIgkYkBG1jVqGliw0C2DeAIH142vE4JXzcElkBY1WQ2xGqOaZJQureiUoX4VeD+b/v7v6DHr4MOqCb5POy5Kk6MnkOyEkiK9qHcppQ7d0+szHoa3ry9u2PZeEQxQQxQxupWJFQGtOoirYjwLMSx95xhhLveJFzjYM/sayJKxYs+gv83KqJ3jqu1Hh0/9YpJ8xqYnoNvuFYHeYnqcML4tg9nji8zObO8nkY7tO36VJ7o/5FwsR9pG/SX9yfyLjuMS5YLgakpURuvq6Fsnuk6VFbGwt7H+9tWCMwtlySCBGFXoQBZA1V1QHxWtifE4DlkPJRUI1aI1W+mxJLADa6Ne368Nz4CRjSdOjvBtwaUtSKfM2e9XWh7ceVVsoFiXmErvokKAH1hYY8uxtWpdgNiQRsDsD2iYEQyB11bo3oi1Hott3he+5Fe3wEseY9Lu2AodtNXuQ+jwO7cw79AV8cZyIMd786F9dXUE1R9x64pjj4r+AFlzhp1AsCKFUaN9SDdijt08fDE/DamdYyWBPrXe392rO/t/dgR0J0LuNrBo9PBdVb9cXWS4ayqqIp1ONes6FJKtVosugla6UbO48cXlOojUW3sXmX7Dp3ikx1qvfLIgABYgWFmJC7el3h1FgqVDZeyEqLNQYuQIA41EKsicyV2Gi01AKgsVUrDc9LLL5dJo5J1KhW0Qan0IUWCP0SGZyjMxVyRq2AGLnjMOXdldWXUU0hkcsANSj5Mpp7t1tuR4Y4OpNS3Z2LHBx2RWrLJFIQInJEmXKKKBkk5LRyUDYruxrqOwKjzOK6fM/wDOxhW2OaptDm3czqqhlFClfVd79BVEiygTVNDCHlDycwxB2Z1EiJr18twRa7VsfT6Hwkz2Rj58omaQlJUXQXJQLICXAUAbEnoD4dNzhdTc1p7HneZ5qTSPl+YiPPOFMZKkqr3VIdS+kvX+hqaPtfnSSkmZlIDHUs1SjUNt1mDd4dOmDpc8VlCJMyGQxsVQaSNccfSQCxdWRdVQG94Mm7LxankZTbF3rWerat/Ed1qPTevC9utZEtpHN0pP3R2V7Zy6SGWN1I07q6eRLAQugU2BuAem3tsMt24AeMyQAjVRqRelDrqiLDUKGzePXrjz+OdjIU19XK7t4A0bJPWhi358YUo7ICxXrTUpsrWkEqR7N709emMzxpdiSnk+Jrjx7Juzl1kRnaR6Kb11ChopSGCqFQdzpQqtsOY5GRoWEqoY4+4SzIUYySy38uio+7qQwN9duhxisvnYUArVKw1Dfujx3UiydiRuAdgdugfPxqWRTp7q2LCgKBew62fPp59MHSdldW3io9DyvBqicoTME1OgJSQtqlinEemJmDATIXKi9nkG+11/F+BTNFpdovSLPZMPM9JitSAdWlkO3raTvpBx59PmeZZkJYk2bJYk1ubNm9h4+GH5XjU8dCKadNqGmWRbrwpSAMaWKXxB5Y9kei8T4fOcxnWiy7Scz4TGjKQaZ+7RWhsWTqSTsPO8NUSMeZINCzyZWTMJW6KIs6md0hLskkSJVktNF5i8fH2tzSnU0ms+JlhhlPn3mdC7H3nFin9os5j5ckcLrrV+kqPY3AB5hUCwO7p0+zCWOS4oeuLB+0c6qszBlWWeCOJQp1LHDEkayRCS+ruum/ERPYAlvFq3EuRxXicwomNswSOtj4RlwVIPgykqfYTh69uQ6Hm5dyKpyrQsKbwrkxtvXXmfccTycdyOYd3kha5ZWPykRDEMdQVpIjLqBsCtHSjV740nJV4RPS/+iP4iUHOQQkpl81BlniUilLNNAcuWJ6UZCpHgWbywPDw9QuTcaHYZYrEriktZcw8s+YW20QQh9wRbsAo2DDGjgyWVaFozMqBE0ovMrWutJeWrzRx8sa46BIteYx32puY4I82t+YW1spdlhLrS2VXVlzINCGios9ATZAIbdPdNLyHUWtqvzAsnxUGTKRjmNFmOYkhk3d2aeVTmGF7MSzFk+Y7r1N4Cy3D3kDJmY1kzGWLCCQm5JEHf2deraaljcG2thuSCbNuGvC+WPyeqNNah5FismeVgKko7Ggdtsdj4dM0ahY31xaAjDo0eqlAcbBo23FkHQTXoLbh0m61et/XzFLWuEXsiAyKFBD/CMwAbNafjDSqjfug0bIGyn/uo+BZWNue6AkGIay6uNTRRz90Eu4I0sthdAACit6xdPMNasCCPhU3dtQ4Az7GR9xegEiq3JU0QabAPD+FyF6Ktbo8ZAhZEULFmUBV75ZBefYEr7FGOaKi9W5V2ktjPcc4bMVyxgnAqJwdZ0sxL67O3X5S996Zb3vFYZc8nXlP9Ya/3EY0edQOqiu8skuzK691goHekUVp5VG66g3WIX4JMq6uS+nqGWnWvAgxkisd2HXp8M15HPk03vFlKOMTj0oR/lDG/vxD/AMZKu0kUin6v4NWLWSFk3PNTf1gwH/5r/XD/AIfIekmob7MAw39xx0XnXayNYn3or4+1cBr0wT+zf8t4MTiyMLBP1qw/iMNaj6aIfcun+BwHPwyFusIPuZh+4FwMHWyLmIdKD4ZQ8ezStO5B2pPEfNXywsCcZyEazMFVwO7QJ39EftHCxJ5G3dG9FA752woWwVCUwJHRTd10AsePgD1OCIc20soXYqxC1V0LBBO4FAjzrFcsJYWGLeHS9gNvE+4f+MWXB8kELF13saTRO1MGFWNqI2o/0PNNKKsBuflMbFY/ReMBTVEbnYEek27KR4b+IxWhyVobKoW/K9gaI8zuPPfFxxLM6I971ErWoDUNu/v42VHQdK3qgKEzi7C/v8/YB092DHugLrKZjUtWbpbIFkGwf9+zbFrw/iLAuKEgCxoNYtqFhVDX6KgsQPMr5A4y2U4iyGwqHY0CCQLreiavb/ZrBaZ+V9rAFUKCoDZNi6s9fPxr2YTg+DcHTs0Hxa5NqD0BBYhSGAoBT1B1Hfw39wxPkOOfBbW2ZiXfu6bBYIlNZ2I5ZHd+d4iic6BM41C9N16tXVmga8AN8TLw+SL0gBdtqOnTVDpR+voPvvGHBNVIrGVO0a7spxt5uK5KxVPOQSSx3hcEV0A2XYeWNB2ogRcxmJJplQSPCaYiMbAB92Nk9aofiPMslIrTRAsX3PQbC1N77fd5YmztLI9LRBTc9el9euJPD41Wyr+yqybNvf8AwHz88aZ9Xi+UjTk16Y1aUUMLIsC73r3bYu5+0gK1y29tuK+5emMfmZiJNR/ZP7h0waeILZUgirF7EbX7fPb68dLxp1ZFZKsZLkV17OC5USkDatQ1lbJ3Kgi8SzZQpQI6gMKGxvegfHAMELM2w39n4/1xpJZ1dYw49ELfhtQsDHZGCkn2OSTaZUwxrqUMK3HUahV7mq386o/XjV5Hh0cYkAUVIxJB3AX1YxfUCzvsTt5DAsfDow2sD2geG9n+o/7Rg3mY6MWLT7xKU74KfjuRCMrIKVttuikAADz6A/uOGcC4Yrlme+7pArYEkG2+rY/Xi5lAYUdxjsdKAF2A2/p/TB0Fr1dg6m1FbPwi7o9fHEMPCmo39X9D/DFxqwrxroRuw1sXD8sEVh11Hf7vwwVr/wB/dgYPjvMxWjATzcNNHcgE+dC/34g14XMwAWEPFJUFLLKoPgJHA+tbo/WMTQ8bkVw55bMNrMUWqvEB0VXG3kwvxxU8zCMmMSxxkqaRpTkuGegcIzAlKuFCgqGpiXr5bMlTbHZrQt5At+yMG8QSGDMwHLwxI0glR3VFUMoVZCG01rbUEIJugWr07Gb4BmQI49TJVR0GC1+ss3Z3UlyPfHdGsTjtOczmcshgMSxLmyGLAhg0TFGKmmS9DHoTuOl4+clBLJKK43R7CbcIyYGe0TlYpDLIEmMpe/lBESItSor2Kje3C1vG4HrHEUeZK6eZDlmm+FNCWMEN+jF68aKWXVJdg7g9dxityWeQwRZd2VdTym22Cy1EIX1HYqadGror6j6IwVlpSYssWXvQ50IUAPNYKcsoXT0ZkJWKuu6DwJHsKEEqXG/0t1+PKjz9Urv1wGQ9oTrZVjCKC+popZYajU0zMoLq1L4FTZKgC2ANhxAQKxMjTuilBzXSBwhZlBWReWrAqjo562De+2M3mZ+REwU/KOC+oG69KnVgaIUlhGfWbXL0EJwfmCpkzsbnSrSZVFa6VJAriN2HzbQK3kpJ9UYUsSbUlx/O6/JpTa2e7/jZhISBpDFohWQFwRJBNBRRWLLrysrKdkY3Qvw6jEA4ZAQDzYu8CQq5kRmgSNvhUa+IIo77dRgLIuS6lgVlhjzMTqepVcvOqE/tIV5Tezk+3A/KZ/g0aDvGCh4D9dmCST4ADqfZ4mhimlp+868/P7bE9Sr3V6ooO0vDguZcAuRUfVoW6opPejYqR7R93TCxF2jhgTMug7+kICxEu7aF1/q3CjvWKF10tqsrEG3fL+hTYflc5l1RQ1eilrTjqtkhlAK76Rt5nqOsea4nl0ogGnUGggs1VNpJ0qSVJIBo/NWgDzCxyqCLuWxnsxxRWRkCA2VIdiWcEdaN0AbNit79gqv1DCwsVRIseFJGW+UOwF1vv7NhizeOAuDr237tNQ9nTz/jhYWLwquETkt+QVuIqCVbfwsA7jw2PTx/ecPzHEo2FWx0ha+uwTTAi+nlhYWOdxVlVJ0RZXMIkiSCTUVIairAixXXceOCs1xNDIzE2WIPQ+FezCwsKtx3sVs2cAJ0ne+teFDxr34G5oJsn2nCwsUMBOWzQHQ9R7cXuVzcQXvNuQL2b8MLCxXHJonKNhnxvF8/7m/DC+OIvn/c34YWFjo6zMdNC+OIvn/c34Y78cRfP+5vwwsLB1pB00L44i+f9zfhjnxvF8/7m/DCwsHWkHTR344i+f8Ac34YXxxF8/7m/DCwsHWkHTQvjiL5/wBzfhhfHEXz/ub8MLCwdaQdNCPGYvn/AHN+GLbK5vLqwRswLkDA9yXSF0E7kLY72217ge/CwsRy5ZNVxs/sVxwSdlzDxtRojTORxpCWpeVOUcnQ2qlVdOz1uGU0bTYFo8r2yyseysrOVkWRQM1HEGYFf1etkkJUnvlQdgaGwwsLHkrEndtnapEMnbiACiZCBpItYplsAgagYoWIoVWvy3vfEw7WcOkVRzP0gs+ovHLFZlRY3dWjE5VyqICbs25sE4WFjsx4IOJCWSWoE4x8CRHLc9QbGqNzKu67Ac4Kxr2r0AA6byZ58vNLmOXnFGqRmdGhkItb0d/QCRTvtXjv4YWFjDc4raT9UDprdIamfiWVHaVJXWGVJRUy6y0MiwknR6TL8mxvqgazqOAG7SRQxiNGPNMapJJRIUCn0RGgwKlwLod62G6owWFjSyy5e/Hr7hoRjeKZtGlJU7UtbEdFA6VhYWFjoc22R0pH/9k="/>
          <p:cNvSpPr>
            <a:spLocks noChangeAspect="1" noChangeArrowheads="1"/>
          </p:cNvSpPr>
          <p:nvPr/>
        </p:nvSpPr>
        <p:spPr bwMode="auto">
          <a:xfrm>
            <a:off x="74613" y="-830263"/>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4036" name="Picture 4" descr="http://www.civitan.net/nlr/imnlr/125572257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498" y="3505200"/>
            <a:ext cx="4129089" cy="30575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396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662952"/>
            <a:ext cx="3124200" cy="4216539"/>
          </a:xfrm>
          <a:prstGeom prst="rect">
            <a:avLst/>
          </a:prstGeom>
        </p:spPr>
        <p:txBody>
          <a:bodyPr wrap="square">
            <a:spAutoFit/>
          </a:bodyPr>
          <a:lstStyle/>
          <a:p>
            <a:r>
              <a:rPr lang="en-US" sz="2400" dirty="0" smtClean="0">
                <a:latin typeface="+mn-lt"/>
              </a:rPr>
              <a:t>Florence Price </a:t>
            </a:r>
            <a:r>
              <a:rPr lang="en-US" sz="2000" dirty="0" smtClean="0">
                <a:latin typeface="+mn-lt"/>
              </a:rPr>
              <a:t>(1887 – 1953)</a:t>
            </a:r>
            <a:endParaRPr lang="en-US" sz="2400" dirty="0" smtClean="0">
              <a:latin typeface="+mn-lt"/>
            </a:endParaRPr>
          </a:p>
          <a:p>
            <a:pPr marL="342900" indent="-342900">
              <a:buFont typeface="Arial" pitchFamily="34" charset="0"/>
              <a:buChar char="•"/>
            </a:pPr>
            <a:r>
              <a:rPr lang="en-US" sz="2000" dirty="0" smtClean="0">
                <a:latin typeface="+mn-lt"/>
              </a:rPr>
              <a:t>First black female</a:t>
            </a:r>
          </a:p>
          <a:p>
            <a:r>
              <a:rPr lang="en-US" sz="2000" dirty="0" smtClean="0">
                <a:latin typeface="+mn-lt"/>
              </a:rPr>
              <a:t>symphonic composer in US</a:t>
            </a:r>
          </a:p>
          <a:p>
            <a:pPr marL="342900" indent="-342900">
              <a:buFont typeface="Arial" pitchFamily="34" charset="0"/>
              <a:buChar char="•"/>
            </a:pPr>
            <a:r>
              <a:rPr lang="en-US" sz="2000" dirty="0" smtClean="0">
                <a:latin typeface="+mn-lt"/>
              </a:rPr>
              <a:t>Taught in AR 1907- 1927</a:t>
            </a:r>
          </a:p>
          <a:p>
            <a:pPr marL="342900" indent="-342900">
              <a:buFont typeface="Arial" pitchFamily="34" charset="0"/>
              <a:buChar char="•"/>
            </a:pPr>
            <a:r>
              <a:rPr lang="en-US" sz="2000" dirty="0" smtClean="0">
                <a:latin typeface="+mn-lt"/>
              </a:rPr>
              <a:t>Moved after lynching in LR</a:t>
            </a:r>
          </a:p>
          <a:p>
            <a:pPr marL="342900" indent="-342900">
              <a:buFont typeface="Arial" pitchFamily="34" charset="0"/>
              <a:buChar char="•"/>
            </a:pPr>
            <a:r>
              <a:rPr lang="en-US" sz="2000" dirty="0" smtClean="0">
                <a:latin typeface="+mn-lt"/>
              </a:rPr>
              <a:t>Symphony no. 1 in e minor</a:t>
            </a:r>
          </a:p>
          <a:p>
            <a:pPr marL="342900" indent="-342900">
              <a:buFont typeface="Arial" pitchFamily="34" charset="0"/>
              <a:buChar char="•"/>
            </a:pPr>
            <a:r>
              <a:rPr lang="en-US" sz="2000" dirty="0" smtClean="0">
                <a:latin typeface="+mn-lt"/>
              </a:rPr>
              <a:t>Ethiopia’s Shadow in America</a:t>
            </a:r>
          </a:p>
          <a:p>
            <a:pPr marL="342900" indent="-342900">
              <a:buFont typeface="Arial" pitchFamily="34" charset="0"/>
              <a:buChar char="•"/>
            </a:pPr>
            <a:r>
              <a:rPr lang="en-US" sz="2000" dirty="0" smtClean="0">
                <a:latin typeface="+mn-lt"/>
              </a:rPr>
              <a:t>Mississippi River, sym.</a:t>
            </a:r>
          </a:p>
          <a:p>
            <a:pPr marL="342900" indent="-342900">
              <a:buFont typeface="Arial" pitchFamily="34" charset="0"/>
              <a:buChar char="•"/>
            </a:pPr>
            <a:endParaRPr lang="en-US" sz="2400" dirty="0" smtClean="0">
              <a:latin typeface="+mn-lt"/>
            </a:endParaRPr>
          </a:p>
        </p:txBody>
      </p:sp>
      <p:sp>
        <p:nvSpPr>
          <p:cNvPr id="13" name="Rectangle 12"/>
          <p:cNvSpPr/>
          <p:nvPr/>
        </p:nvSpPr>
        <p:spPr>
          <a:xfrm>
            <a:off x="3352800" y="304800"/>
            <a:ext cx="3048000" cy="3847207"/>
          </a:xfrm>
          <a:prstGeom prst="rect">
            <a:avLst/>
          </a:prstGeom>
        </p:spPr>
        <p:txBody>
          <a:bodyPr wrap="square">
            <a:spAutoFit/>
          </a:bodyPr>
          <a:lstStyle/>
          <a:p>
            <a:r>
              <a:rPr lang="en-US" sz="2400" dirty="0" smtClean="0">
                <a:latin typeface="+mn-lt"/>
              </a:rPr>
              <a:t>Douglas MacArthur </a:t>
            </a:r>
            <a:r>
              <a:rPr lang="en-US" sz="2000" dirty="0" smtClean="0">
                <a:latin typeface="+mn-lt"/>
              </a:rPr>
              <a:t>(1880 – 1964)</a:t>
            </a:r>
          </a:p>
          <a:p>
            <a:pPr marL="342900" indent="-342900">
              <a:buFont typeface="Arial" pitchFamily="34" charset="0"/>
              <a:buChar char="•"/>
            </a:pPr>
            <a:r>
              <a:rPr lang="en-US" sz="2000" dirty="0" smtClean="0">
                <a:latin typeface="+mn-lt"/>
              </a:rPr>
              <a:t>Born in Arsenal Barracks in LR</a:t>
            </a:r>
          </a:p>
          <a:p>
            <a:pPr marL="342900" indent="-342900">
              <a:buFont typeface="Arial" pitchFamily="34" charset="0"/>
              <a:buChar char="•"/>
            </a:pPr>
            <a:r>
              <a:rPr lang="en-US" sz="2000" dirty="0" smtClean="0">
                <a:latin typeface="+mn-lt"/>
              </a:rPr>
              <a:t>Raised in army posts in the Old West</a:t>
            </a:r>
          </a:p>
          <a:p>
            <a:pPr marL="342900" indent="-342900">
              <a:buFont typeface="Arial" pitchFamily="34" charset="0"/>
              <a:buChar char="•"/>
            </a:pPr>
            <a:r>
              <a:rPr lang="en-US" sz="2000" dirty="0" smtClean="0">
                <a:latin typeface="+mn-lt"/>
              </a:rPr>
              <a:t>Graduated first in his West Point class</a:t>
            </a:r>
          </a:p>
          <a:p>
            <a:pPr marL="342900" indent="-342900">
              <a:buFont typeface="Arial" pitchFamily="34" charset="0"/>
              <a:buChar char="•"/>
            </a:pPr>
            <a:r>
              <a:rPr lang="en-US" sz="2000" dirty="0" smtClean="0">
                <a:latin typeface="+mn-lt"/>
              </a:rPr>
              <a:t>Medal of Honor for Philippines Campaign</a:t>
            </a:r>
          </a:p>
          <a:p>
            <a:pPr marL="342900" indent="-342900">
              <a:buFont typeface="Arial" pitchFamily="34" charset="0"/>
              <a:buChar char="•"/>
            </a:pPr>
            <a:r>
              <a:rPr lang="en-US" sz="2000" dirty="0" smtClean="0">
                <a:latin typeface="+mn-lt"/>
              </a:rPr>
              <a:t>Five star U.S. Army General</a:t>
            </a:r>
          </a:p>
        </p:txBody>
      </p:sp>
      <p:pic>
        <p:nvPicPr>
          <p:cNvPr id="14" name="Picture 13" descr="http://chevalierdesaintgeorges.homestead.com/images/FlorencePrice.jpg"/>
          <p:cNvPicPr>
            <a:picLocks noChangeAspect="1" noChangeArrowheads="1"/>
          </p:cNvPicPr>
          <p:nvPr/>
        </p:nvPicPr>
        <p:blipFill>
          <a:blip r:embed="rId2" cstate="print"/>
          <a:srcRect/>
          <a:stretch>
            <a:fillRect/>
          </a:stretch>
        </p:blipFill>
        <p:spPr bwMode="auto">
          <a:xfrm>
            <a:off x="457200" y="304800"/>
            <a:ext cx="2286000" cy="2172012"/>
          </a:xfrm>
          <a:prstGeom prst="rect">
            <a:avLst/>
          </a:prstGeom>
          <a:ln>
            <a:noFill/>
          </a:ln>
          <a:effectLst>
            <a:softEdge rad="112500"/>
          </a:effectLst>
        </p:spPr>
      </p:pic>
      <p:pic>
        <p:nvPicPr>
          <p:cNvPr id="46082" name="Picture 2" descr="File:MacArthur Manil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057400"/>
            <a:ext cx="2796886" cy="4705350"/>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File:US-O11 insignia.sv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156"/>
            <a:ext cx="2239440" cy="205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clintonpresidentialcenter.org/uploads/images/Visiting_landing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267324"/>
            <a:ext cx="9220200" cy="1581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7400" y="4800600"/>
            <a:ext cx="4419600" cy="369332"/>
          </a:xfrm>
          <a:prstGeom prst="rect">
            <a:avLst/>
          </a:prstGeom>
          <a:noFill/>
        </p:spPr>
        <p:txBody>
          <a:bodyPr wrap="square" rtlCol="0">
            <a:spAutoFit/>
          </a:bodyPr>
          <a:lstStyle/>
          <a:p>
            <a:r>
              <a:rPr lang="en-US" dirty="0" smtClean="0"/>
              <a:t>William J. Clinton Presidential Center</a:t>
            </a:r>
            <a:endParaRPr lang="en-US" dirty="0"/>
          </a:p>
        </p:txBody>
      </p:sp>
      <p:pic>
        <p:nvPicPr>
          <p:cNvPr id="49156" name="Picture 4" descr="Heifer Internatio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39687"/>
            <a:ext cx="7086600" cy="17716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91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295400"/>
            <a:ext cx="2280418" cy="1365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849" y="2341562"/>
            <a:ext cx="3311005" cy="1087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35965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t0.gstatic.com/images?q=tbn:1pF0hdb58L-FUM:http://www.localsplash.com/wp-content/themes/newDesign/images/partners/logo-acxiom.jpg">
            <a:hlinkClick r:id="rId2"/>
          </p:cNvPr>
          <p:cNvPicPr>
            <a:picLocks noChangeAspect="1" noChangeArrowheads="1"/>
          </p:cNvPicPr>
          <p:nvPr/>
        </p:nvPicPr>
        <p:blipFill>
          <a:blip r:embed="rId3" cstate="print"/>
          <a:srcRect/>
          <a:stretch>
            <a:fillRect/>
          </a:stretch>
        </p:blipFill>
        <p:spPr bwMode="auto">
          <a:xfrm>
            <a:off x="492122" y="2916107"/>
            <a:ext cx="2209800" cy="1507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4" descr="http://t1.gstatic.com/images?q=tbn:QbHNaB0mWBDI7M:http://www.marklundvoice.com/site/wp-content/uploads/2007/10/tcby.jpg">
            <a:hlinkClick r:id="rId4"/>
          </p:cNvPr>
          <p:cNvPicPr>
            <a:picLocks noChangeAspect="1" noChangeArrowheads="1"/>
          </p:cNvPicPr>
          <p:nvPr/>
        </p:nvPicPr>
        <p:blipFill>
          <a:blip r:embed="rId5" cstate="print"/>
          <a:srcRect/>
          <a:stretch>
            <a:fillRect/>
          </a:stretch>
        </p:blipFill>
        <p:spPr bwMode="auto">
          <a:xfrm>
            <a:off x="609600" y="685800"/>
            <a:ext cx="3070412"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492122" y="2057400"/>
            <a:ext cx="3762568" cy="369332"/>
          </a:xfrm>
          <a:prstGeom prst="rect">
            <a:avLst/>
          </a:prstGeom>
        </p:spPr>
        <p:txBody>
          <a:bodyPr wrap="none">
            <a:spAutoFit/>
          </a:bodyPr>
          <a:lstStyle/>
          <a:p>
            <a:r>
              <a:rPr lang="en-US" dirty="0"/>
              <a:t>Frank and Georgia </a:t>
            </a:r>
            <a:r>
              <a:rPr lang="en-US" dirty="0" err="1"/>
              <a:t>Hickingbotham</a:t>
            </a:r>
            <a:r>
              <a:rPr lang="en-US" dirty="0"/>
              <a:t> </a:t>
            </a:r>
          </a:p>
        </p:txBody>
      </p:sp>
      <p:pic>
        <p:nvPicPr>
          <p:cNvPr id="5" name="Picture 18" descr="http://www.nabholz.com/wp-content/themes/NabholzTheme/images/logo.png">
            <a:hlinkClick r:id="rId6" tooltip="Nabholz Home"/>
          </p:cNvPr>
          <p:cNvPicPr>
            <a:picLocks noChangeAspect="1" noChangeArrowheads="1"/>
          </p:cNvPicPr>
          <p:nvPr/>
        </p:nvPicPr>
        <p:blipFill>
          <a:blip r:embed="rId7" cstate="print"/>
          <a:srcRect/>
          <a:stretch>
            <a:fillRect/>
          </a:stretch>
        </p:blipFill>
        <p:spPr bwMode="auto">
          <a:xfrm>
            <a:off x="4876800" y="540008"/>
            <a:ext cx="3862448" cy="1517392"/>
          </a:xfrm>
          <a:prstGeom prst="rect">
            <a:avLst/>
          </a:prstGeom>
          <a:ln>
            <a:noFill/>
          </a:ln>
          <a:effectLst>
            <a:outerShdw blurRad="292100" dist="139700" dir="2700000" algn="tl" rotWithShape="0">
              <a:srgbClr val="333333">
                <a:alpha val="65000"/>
              </a:srgbClr>
            </a:outerShdw>
          </a:effectLst>
        </p:spPr>
      </p:pic>
      <p:pic>
        <p:nvPicPr>
          <p:cNvPr id="6" name="Picture 14" descr="Stephens Inc. Logo">
            <a:hlinkClick r:id="rId8"/>
          </p:cNvPr>
          <p:cNvPicPr>
            <a:picLocks noChangeAspect="1" noChangeArrowheads="1"/>
          </p:cNvPicPr>
          <p:nvPr/>
        </p:nvPicPr>
        <p:blipFill>
          <a:blip r:embed="rId9" cstate="print"/>
          <a:srcRect/>
          <a:stretch>
            <a:fillRect/>
          </a:stretch>
        </p:blipFill>
        <p:spPr bwMode="auto">
          <a:xfrm>
            <a:off x="3956455" y="2971800"/>
            <a:ext cx="4782793" cy="11224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505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4953000"/>
            <a:ext cx="2438400" cy="1087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 descr="http://arkansasnews.com/wp-content/plugins/wp-o-matic/cache/b024f_dassault_falcon_jet_120409.jpg"/>
          <p:cNvPicPr>
            <a:picLocks noChangeAspect="1" noChangeArrowheads="1"/>
          </p:cNvPicPr>
          <p:nvPr/>
        </p:nvPicPr>
        <p:blipFill>
          <a:blip r:embed="rId11" cstate="print"/>
          <a:srcRect l="15909" t="23333" r="15909" b="23333"/>
          <a:stretch>
            <a:fillRect/>
          </a:stretch>
        </p:blipFill>
        <p:spPr bwMode="auto">
          <a:xfrm>
            <a:off x="2373406" y="5029200"/>
            <a:ext cx="2286000" cy="121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127032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6" name="Picture 8" descr="http://photos.igougo.com/images/p84942-Little_Rock-Arkansas_State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438" y="3797593"/>
            <a:ext cx="3958928" cy="29733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4034" name="Title 1"/>
          <p:cNvSpPr>
            <a:spLocks noGrp="1"/>
          </p:cNvSpPr>
          <p:nvPr>
            <p:ph type="title"/>
          </p:nvPr>
        </p:nvSpPr>
        <p:spPr/>
        <p:txBody>
          <a:bodyPr/>
          <a:lstStyle/>
          <a:p>
            <a:pPr eaLnBrk="1" hangingPunct="1"/>
            <a:r>
              <a:rPr lang="en-US" dirty="0" smtClean="0"/>
              <a:t>Arkansas State Symbols</a:t>
            </a:r>
          </a:p>
        </p:txBody>
      </p:sp>
      <p:pic>
        <p:nvPicPr>
          <p:cNvPr id="44035" name="Picture 5" descr="File:Animated-Flag-Arkansas.gif">
            <a:hlinkClick r:id="rId4"/>
          </p:cNvPr>
          <p:cNvPicPr>
            <a:picLocks noChangeAspect="1" noChangeArrowheads="1" noCrop="1"/>
          </p:cNvPicPr>
          <p:nvPr/>
        </p:nvPicPr>
        <p:blipFill>
          <a:blip r:embed="rId5" cstate="print"/>
          <a:srcRect/>
          <a:stretch>
            <a:fillRect/>
          </a:stretch>
        </p:blipFill>
        <p:spPr bwMode="auto">
          <a:xfrm>
            <a:off x="2771119" y="4433887"/>
            <a:ext cx="3725941" cy="2452688"/>
          </a:xfrm>
          <a:prstGeom prst="rect">
            <a:avLst/>
          </a:prstGeom>
          <a:ln>
            <a:noFill/>
          </a:ln>
          <a:effectLst>
            <a:softEdge rad="112500"/>
          </a:effectLst>
        </p:spPr>
      </p:pic>
      <p:grpSp>
        <p:nvGrpSpPr>
          <p:cNvPr id="44036" name="Group 6"/>
          <p:cNvGrpSpPr>
            <a:grpSpLocks/>
          </p:cNvGrpSpPr>
          <p:nvPr/>
        </p:nvGrpSpPr>
        <p:grpSpPr bwMode="auto">
          <a:xfrm rot="1113772">
            <a:off x="285219" y="901205"/>
            <a:ext cx="2514600" cy="2322513"/>
            <a:chOff x="685800" y="1828800"/>
            <a:chExt cx="2514600" cy="2322436"/>
          </a:xfrm>
        </p:grpSpPr>
        <p:pic>
          <p:nvPicPr>
            <p:cNvPr id="44044" name="Picture 7" descr="http://www.encyclopediaofarkansas.net/media/gallery/photo/diana_frit_f.jpg"/>
            <p:cNvPicPr>
              <a:picLocks noChangeAspect="1" noChangeArrowheads="1"/>
            </p:cNvPicPr>
            <p:nvPr/>
          </p:nvPicPr>
          <p:blipFill>
            <a:blip r:embed="rId6" cstate="print"/>
            <a:srcRect l="29538"/>
            <a:stretch>
              <a:fillRect/>
            </a:stretch>
          </p:blipFill>
          <p:spPr bwMode="auto">
            <a:xfrm>
              <a:off x="685800" y="1828800"/>
              <a:ext cx="2514600" cy="2322436"/>
            </a:xfrm>
            <a:prstGeom prst="rect">
              <a:avLst/>
            </a:prstGeom>
            <a:ln>
              <a:noFill/>
            </a:ln>
            <a:effectLst>
              <a:softEdge rad="112500"/>
            </a:effectLst>
          </p:spPr>
        </p:pic>
        <p:sp>
          <p:nvSpPr>
            <p:cNvPr id="44045" name="TextBox 5"/>
            <p:cNvSpPr txBox="1">
              <a:spLocks noChangeArrowheads="1"/>
            </p:cNvSpPr>
            <p:nvPr/>
          </p:nvSpPr>
          <p:spPr bwMode="auto">
            <a:xfrm rot="-5400000">
              <a:off x="38100" y="2705100"/>
              <a:ext cx="1676400" cy="381000"/>
            </a:xfrm>
            <a:prstGeom prst="rect">
              <a:avLst/>
            </a:prstGeom>
            <a:noFill/>
            <a:ln w="9525">
              <a:noFill/>
              <a:miter lim="800000"/>
              <a:headEnd/>
              <a:tailEnd/>
            </a:ln>
          </p:spPr>
          <p:txBody>
            <a:bodyPr>
              <a:spAutoFit/>
            </a:bodyPr>
            <a:lstStyle/>
            <a:p>
              <a:r>
                <a:rPr lang="en-US"/>
                <a:t>Diana Fritillary </a:t>
              </a:r>
            </a:p>
          </p:txBody>
        </p:sp>
      </p:grpSp>
      <p:pic>
        <p:nvPicPr>
          <p:cNvPr id="44037" name="Picture 15" descr="http://www.diamondvues.com/84%20Carat%20Diamond.jpg"/>
          <p:cNvPicPr>
            <a:picLocks noChangeAspect="1" noChangeArrowheads="1"/>
          </p:cNvPicPr>
          <p:nvPr/>
        </p:nvPicPr>
        <p:blipFill>
          <a:blip r:embed="rId7" cstate="print"/>
          <a:srcRect/>
          <a:stretch>
            <a:fillRect/>
          </a:stretch>
        </p:blipFill>
        <p:spPr bwMode="auto">
          <a:xfrm rot="20710787">
            <a:off x="4301021" y="1591950"/>
            <a:ext cx="2133600" cy="1733550"/>
          </a:xfrm>
          <a:prstGeom prst="rect">
            <a:avLst/>
          </a:prstGeom>
          <a:ln>
            <a:noFill/>
          </a:ln>
          <a:effectLst>
            <a:softEdge rad="112500"/>
          </a:effectLst>
        </p:spPr>
      </p:pic>
      <p:grpSp>
        <p:nvGrpSpPr>
          <p:cNvPr id="44038" name="Group 12"/>
          <p:cNvGrpSpPr>
            <a:grpSpLocks/>
          </p:cNvGrpSpPr>
          <p:nvPr/>
        </p:nvGrpSpPr>
        <p:grpSpPr bwMode="auto">
          <a:xfrm>
            <a:off x="6553200" y="1193421"/>
            <a:ext cx="2498725" cy="2370138"/>
            <a:chOff x="6035984" y="1371600"/>
            <a:chExt cx="2498416" cy="2370283"/>
          </a:xfrm>
        </p:grpSpPr>
        <p:pic>
          <p:nvPicPr>
            <p:cNvPr id="44042" name="Picture 11" descr="http://www.statesymbolsusa.org/IMAGES/Tennessee/northern_mockingbird_web.jpg"/>
            <p:cNvPicPr>
              <a:picLocks noChangeAspect="1" noChangeArrowheads="1"/>
            </p:cNvPicPr>
            <p:nvPr/>
          </p:nvPicPr>
          <p:blipFill>
            <a:blip r:embed="rId8" cstate="print"/>
            <a:srcRect/>
            <a:stretch>
              <a:fillRect/>
            </a:stretch>
          </p:blipFill>
          <p:spPr bwMode="auto">
            <a:xfrm rot="-880470">
              <a:off x="6035984" y="1532083"/>
              <a:ext cx="2153139" cy="2209800"/>
            </a:xfrm>
            <a:prstGeom prst="rect">
              <a:avLst/>
            </a:prstGeom>
            <a:ln>
              <a:noFill/>
            </a:ln>
            <a:effectLst>
              <a:softEdge rad="112500"/>
            </a:effectLst>
          </p:spPr>
        </p:pic>
        <p:sp>
          <p:nvSpPr>
            <p:cNvPr id="44043" name="TextBox 11"/>
            <p:cNvSpPr txBox="1">
              <a:spLocks noChangeArrowheads="1"/>
            </p:cNvSpPr>
            <p:nvPr/>
          </p:nvSpPr>
          <p:spPr bwMode="auto">
            <a:xfrm>
              <a:off x="6858000" y="1371600"/>
              <a:ext cx="1676400" cy="369332"/>
            </a:xfrm>
            <a:prstGeom prst="rect">
              <a:avLst/>
            </a:prstGeom>
            <a:noFill/>
            <a:ln w="9525">
              <a:noFill/>
              <a:miter lim="800000"/>
              <a:headEnd/>
              <a:tailEnd/>
            </a:ln>
          </p:spPr>
          <p:txBody>
            <a:bodyPr>
              <a:spAutoFit/>
            </a:bodyPr>
            <a:lstStyle/>
            <a:p>
              <a:r>
                <a:rPr lang="en-US"/>
                <a:t>Mockingbird</a:t>
              </a:r>
            </a:p>
          </p:txBody>
        </p:sp>
      </p:grpSp>
      <p:grpSp>
        <p:nvGrpSpPr>
          <p:cNvPr id="44039" name="Group 14"/>
          <p:cNvGrpSpPr>
            <a:grpSpLocks/>
          </p:cNvGrpSpPr>
          <p:nvPr/>
        </p:nvGrpSpPr>
        <p:grpSpPr bwMode="auto">
          <a:xfrm>
            <a:off x="328613" y="3948032"/>
            <a:ext cx="2851151" cy="2695575"/>
            <a:chOff x="762000" y="3733800"/>
            <a:chExt cx="2851868" cy="2695575"/>
          </a:xfrm>
        </p:grpSpPr>
        <p:pic>
          <p:nvPicPr>
            <p:cNvPr id="44040" name="Picture 9" descr="http://www.50states.com/flower/picts/arkansas.jpg"/>
            <p:cNvPicPr>
              <a:picLocks noChangeAspect="1" noChangeArrowheads="1"/>
            </p:cNvPicPr>
            <p:nvPr/>
          </p:nvPicPr>
          <p:blipFill>
            <a:blip r:embed="rId9" cstate="print"/>
            <a:srcRect/>
            <a:stretch>
              <a:fillRect/>
            </a:stretch>
          </p:blipFill>
          <p:spPr bwMode="auto">
            <a:xfrm>
              <a:off x="762000" y="3733800"/>
              <a:ext cx="2443120" cy="2695575"/>
            </a:xfrm>
            <a:prstGeom prst="rect">
              <a:avLst/>
            </a:prstGeom>
            <a:ln>
              <a:noFill/>
            </a:ln>
            <a:effectLst>
              <a:softEdge rad="112500"/>
            </a:effectLst>
          </p:spPr>
        </p:pic>
        <p:sp>
          <p:nvSpPr>
            <p:cNvPr id="14" name="TextBox 13"/>
            <p:cNvSpPr txBox="1"/>
            <p:nvPr/>
          </p:nvSpPr>
          <p:spPr>
            <a:xfrm rot="20675138">
              <a:off x="1632169" y="5817657"/>
              <a:ext cx="1981699" cy="369332"/>
            </a:xfrm>
            <a:prstGeom prst="rect">
              <a:avLst/>
            </a:prstGeom>
            <a:noFill/>
          </p:spPr>
          <p:txBody>
            <a:bodyPr>
              <a:spAutoFit/>
            </a:bodyPr>
            <a:lstStyle/>
            <a:p>
              <a:pPr>
                <a:defRPr/>
              </a:pPr>
              <a:r>
                <a:rPr lang="en-US" b="1" dirty="0">
                  <a:solidFill>
                    <a:schemeClr val="accent2">
                      <a:lumMod val="75000"/>
                    </a:schemeClr>
                  </a:solidFill>
                </a:rPr>
                <a:t>Apple Blossom</a:t>
              </a:r>
            </a:p>
          </p:txBody>
        </p:sp>
      </p:grpSp>
      <p:sp>
        <p:nvSpPr>
          <p:cNvPr id="2" name="AutoShape 2" descr="data:image/jpg;base64,/9j/4AAQSkZJRgABAQAAAQABAAD/2wCEAAkGBhQSERUUEhQWFRUWGB0aGBgYFxcaIBocHBgZGxwcGSAbHCYeHRojHBgcIC8gIycqLCwsGh4xNTAqNSYrLCkBCQoKDgwOGg8PGi0kHiQsKSksNCwsLSwsLCwsKSwsLCwqKSwsKSkpKSksKSksLCwsLCkpLCksKSksKSwsKSwpLP/AABEIAOMA3gMBIgACEQEDEQH/xAAcAAACAgMBAQAAAAAAAAAAAAAFBgAEAgMHAQj/xABREAACAQIDBQUDBwYLBAoDAAABAgMEEQASIQUGMUFREyJhcYEykaEHFCNCUmKxM3KCosHwFRYkQ1NjkrLR0uFUc4PxFzREZHSjs8LT4pOUw//EABoBAQEBAQEBAQAAAAAAAAAAAAABAgMEBQb/xAArEQACAgEDAgYBBAMAAAAAAAAAAQIRAxIhMUFRBBMiMnGhYSOBkfBCQ8H/2gAMAwEAAhEDEQA/AO44mJiYAmJiYmAJiYmJgCYmPC1uOErbXylRgslEoqXT25MwSCL8+U6G3RbnADoXA44WNp/KNRxOY0dqiUfzdOplI/OK91fU45tVbTqNoHVnrBfgpNPSL4X9ua3rfFr+BVjRVqqkRqxssFP9CpPQBfpJMAGdr/KhOumSmpBy+cS9pIfKKK5v4XwDk3qrKj2Z66Uf93pkp09Hk1ti1tgw7MgM0VIpA9orlVhcgAksCx1OLC1tW6wzAwmNyjGNVdmyNa5DMeIBvouBQM2yamX2oJ2/3+0ZPisemNZ3PlPGkoj+dNUv+OHq2Eqg2+KiuqYZ6h6fs2yQxq4jzWuCxJHeY8QOh0BwsGj+J0o1FHQ/oy1C/HGS7JqY/ZpZl/8AD7RkHuDm2GKlpaqOGoBczSXPYE2FxkAQkcAb6nyOAm0a2phr6WjiqWftVvI0iRta17kWA+yTqemAPI96aqn9qfaMA/7xAlQnqyi9vXDDsb5S6l/ZFLWgcewl7KT1jl5+FxjLZNVN208UpUiLs8rqpTNnVibi5GmUcOuMdo7HpJ5MkscbS5c4sLOFuBmutiBc244AZNn/ACk0jsI5i9LKeCVKmO/5rHuN6HDSkgIBBBB4Ec8cjqd2JkXLBPnj/oape2Q+AJ74+OBdNtCShYWMmziToCTPSOfxjv6WwIdxx7hH2T8pAUqlfGKctYJOrZ4JL8LSD2Cej288OqSAgEEEHUEYAzxMTEwBMTExMATExMTAExMTEwBMTExMATAneDeWGjjzzta5siKMzu3JUUascU9697lpAqKva1En5KIG1+rOfqxjmx9Mczpo5qyZpTLmY3V6oDRRziolOiqOBlPHXngCxt7eKorpDFIrW4ijie1hyNbKNFH9WvxxpqtlwQqrV8iuEF0gjUiJAOaxqLsBzZ/PBOtpjS06rSrkBkQOQMzBXcK0mvtOLg3a/M4XqeVtn7WaOVmeCsACvIcxDDQBieV9LcO8OmBS7v5tyelihlgZRAXVXyDvZSLjK3AKQCBYdOuB3ymmIxw1MDJ28Tq4ym7FCAQWtqACF1PU4Z95NgpLQTQIoUZCUHIMpzjy1FvXC7uNOKnZUkAhJcIyNZQoe5spzkZSRfrplxAHt4XFVsuV11EkGce7N+IwP3ChkaCmqWmvEKdo2VrARlX4iw1FkNyTfGGxVWko/mdXUxs1iqrAGd1Vr3GgN+Nh3RbFOOelp4xFHTylBewqahYl1Nz3CxbW5+pgB5o6kSxpIvsuoYeTC4+BGFHa02zqntRWRiKRHdMxVgzBCQGRgLN5a24Yzi3oqCAsSQKqgABIqyWwAsALRqvDGz+Ha3ofSgmt8ZQcUGz5NIploz2ufJnPY5/a7PlfoPDzxT2awn29M4IYQQZQRrqcq/8AubG9t6apfa7PT7dJWJ8VzDGqg2/Gsmf5rTGTXvQTIrG/HuSrGx95wAxbd24tOFW69o+i5jZVHDPIeSD4mwHHCru2QNtVIEhlDQKc9wcxtGSRbQC5NgOHDBrZ+1qWOZ3d5ommtmWpUqNNBlYi1gLgAMRrijszYE0W1GquzQwSpkUwkMFNlALDSwOW5IvxwAb2tSSPJnaZoKeFC5ZGAZmsb30PdRRwPEnwwu7vb5zS00k1TCHplYqZRlzWuNWjOjWuL5db8jj35RdsGQJQUzBpp2yvY3ygHg1uHU+AOGiDd2JaaOmteNMn6RVg1z1zMLkeOABNTuoYwxoiqK3tU8gLQvflbihPUe7Ffdvbs1LIUpwykavs+ZuXNqSQ6EdF1HLTFXb+25Z9oxU1C2WSMkzS6soHFlZb2YDn4kAWwUniSrY01XH2dRGO0VkPK9hLC3FdbXU6jxGKDou728sNZGXiJups8bDK8bfZdTqD8DywXxxGSSemnTtZBHP7MFYB3JhyhqlGlz19Rjpm6m9q1QaORexqYrdrETfydD9aM8m9+IQYsTExMATExMTAExMTEwBML+9u9Qo0UKvaVEpKwxXtmPNm6IvEnF7b+3I6SB5pT3VGgHFmOiqvVidBjkYjlramQzEh2A+csp0ij4pSRHkSNZGHXx0AxpqY1BllmlvETeoqCcvblf5uP7FKnDT2sX6araphEtNOsEEdxHZFYNl0PaC4yJ0QWNtSRoMXINq0ch+brJA1u6IgykaaZQOBt0wkbb2S2zJWZc7bPqDaaNTqoPEX4gdCLEi63wKdNQGwva9tbcL21tfW18L+/m75q6XIikyhwYiOTX1uTwW17nywS2XWQCnDRy54Y1/KM17AC/eY/ZBA11FtdcAq7bUtW/ZU4dUIvZe47qfrMxH0ER62zsPZA44gLDbf7GIxTslTOq2kEYyRoLAWldzlF+d9TfRcU4oaqrFvZi5KuaCED0tNN/5a4M7I3TjiCmTK7LqqhbRxn+rTr99iWPXBWskcDu8OduI8v3/0ACUu6EUS2kckc0jHYp6rH3m83ZicFtn7MhRbwxIniFAN+GvO+KQl8b+N/wB/O/I2PG+axRVORrH2T8DoAf2e7kATQZCscjjY8OA46D+9m+GMPnz6d46/4Y2S07Z2yjTiDfS/H8b41HZzm9iujEceGg0PjqMUFmimdnALHQXPutb3sPdj3aWQ2V40kvxDgGw9f3sDiUSGPtGfTp5C5P44H9uXYnqf26Dy4evxA1/xegb8kZKctyRrob9Y2uhvroV4C/DAyTd6emOeK9uOelspPjJTuTFIPFCp8MMlPTlv2nwPIeB5kcdAO6MEIogosOHEk9f35csAJEO0YZHWWpiUvEw/lUAZSvhOh+kivzzXXxwR333ilgpS9MhftBZZlKlUv9Y+nA8L8cFK/ZEVQcykpKvsyxmzD14MvUG64Wmjmont3FDmxB7tPPfkRqKaY9R3GPTAGGydz6ikih+bSfTTNaochXQKQWzC/ErwBvZi2oOG2n2UqStLmZnZEQlrXype3DmSSTgRsOlSRj2Ms0UaH6SkNlMcn2SfaWPnlU5TyNjbBzaO0EgjeWU2RBmJ/Z5k6DzxAe11Ak0bRyqGRhYg4S6imlpZYo3lKlT/ACOrOpU/7PUfaQ8ATxxs2Pt/aNexeBYaenubNIhctb1HHwsB1wbU/ORJR1kadpkDEISVdCSA8ZOoIYWIOoNsUg47o70irjYOvZ1ERyzxH6rcivVG4g4YMcPglqKaoUA5qymW8THQVlNzjfrIvvuAcdf2BtyOrp454TdHF7c1PAq3Rgbg+WDARxMTExATHhx7hU+ULbjQwCGJss9STGh+wtrySHwRLnzIwAl757wNV1IEJusbmKmHJpgPpKhuqQrcDxvirt7JRUcUYv2bzIkrk6kOSZGY9Wsb+Bxv3ToAR24FlK9nTg/VhU+1+dIwzE+WCm29jpVQPDJ7LDiOII1BHiDgwCt4NxKapj7iJFIB9HJGAvkDl0K/Hoca93ZTPsoitYgKJI5XYjVY2IJJIOtha/G4vxxV3d3e2lTHsfnMRgHssVLuo5BAbW8iSB8MZTMZ3jp6f8jGTkJ7wZlbvzP9pEe9r6PJ4DEBrjherdYYUEMEVsiFe7Ev1ZJFPtTEapG1wt8zXOmHHZ+z0gTKgPVmY3Z25s7HVmPU4lBQJDGI0vYXJJN2ZjqzMebE6knHlXPbSzeJCufimowKaairN7q1hy4Wb15+hPpjZHtO2jix6j9o4jFUuONwL8z3b+dwhPqTjUw004eFiPTLwxaBdqaQMC8RF+Y5Hz6H9zzxXlpXjhaRFDy20U3sCdAB1Nzz8deeMdlU2ZmNyABbQkanhx8NbXI8MbNjssGaKWqR5CxbKXUFQ3eIte/Ek3/DGlS3Zl9glQMzxqZFysR3l1NjwIwubt1sC1MsUayXZ2GdguUshJZU1zAAdeOXB2TbKcEPaN0XUepAwk0O3ViZ6hLHMzaWe2ZiNEBFwSddON8Yc3vRtQ7ham3gnEz9pExR5LDUWRBeO56AvYljoe90wwPssZwRot+8PS2nTp7+AJvr3agZKZVe+YcbgjXnxF+N8YwU0/zl2dgYSLAWF9NRcX0vmOuvAaY6RprtX2ZlakWp69EFl19dPfz9MUpagt7R9Lae7UX87+mK0lE/aMAGax0NidOWvAaYuw7Le3C3mR7tL6eFsZophFIQbry4k3+P/wBifC2CTokyEMqsrAgg2IN+IPI41Js7hdhpwst7eWa4HoBixHDa+pN+bG/+gwAlbU2Y9I6uj5VHdima57ME6Q1HN6cnQOdYyRyxnvRUfPdnyAIyyQyIZ4eLKEa7gdRl7wI4gYc5oQ6lWAKsCCCLgg8QfDCRU0clJUJ2d2ZQRDc/lohq1M55yIO9Gx1sLYAMz750EMKlZ48gUZEjOY2toAo4G3W2BW5tVLW1Utc65IgnYwr93NmYnrrxPU25YIwbH2bIq1XZQgSWIZrKLnkQTlDX4+OKO1flAQHsNnxid7hQwFo1ubDXQHXyHjgArvHsr5yh7JgKiAh42B1VrXAbwYaW5jFLcjeUQzq9skFW+SVOUFWND5LJb3264qUWzqqkY1lTKZGayzILWWPkV/MJvpyLY83i2SiVBubU9aBHIR9SYaxSjob21xSHZhj3C3uJtx6imtN/1iFjFMPvr9byYWb1wyYyDw44xvJXGurXyk5ZGNNGR9WCLvVMg/PYBAcdJ3422aWhmkX8plyRDrI5yJ+sQfTHOt09mhHkYaiECmQ9cnelb9KQ+uXABOk27TtM9OkiCSIhezvY6Aezfjbhp0xY2pVNFC8irmKLmy8LgakDxte2A22twKWpFynZycRImhve9zybXrrgbs7ZFbFMtNPOs1KQXLtfMFjIOUk62JyjiRa+IUMbzbYtCqKWRpkzN9pIrDMbfbJIRR9ph0xe3d2T2EQLKFkcDMBwRQLJEv3UXTxOY88BNiJ87qmnYd0ZZNeSjMKdPdmnP56YcMAQDHh8dMa6od23W3AFvguuKQVQeAv4iMH3AO3wwBeNWg4uv9of44xeWM8Rm/QY/HLbFYkjTUepX4Eg/qY0yqOfxH+gb9XFKZ1lCZomED9mSw7wAHC17jifLTA2DdG9UjNEixRAsWuGeeVh3mc8coJOh92uLqO8kMiQsVf6pNueh49B01wW2ajiJBKbyAWY6akcxbl8cbfs56mNtRnK6xIzWACqSQABoBe2mOfUtP8AyqngZ8weXOQbWUK2e3iNMovyw87wSZaWcgXPZPYdSVIA99sI1JUK1UJMpBUKLnmWKsLdLAWxzNo6QcCtr1M6PGIY865ruRfRQQCOmt+A10OmC9sCJNpS/O1iEf0drF7m2ZrMt+7o1lItzzDXHXGrfcxN0i3NWlGtYHnxb9gOPP4Tb7I/X/yYB7QizTuWBU3sLg6gaC1uI05Y3Q0vQA+QB/Dh62xmjQV/hBvsf+p/8ePfn7fY+En/AMeANbtmCE5ZGXN9kLmP6lwPUjGC710QOs0S+DAD3jKxHqBi6GldGdSuhqikzKDa3hr+0DFXbOyxURGMnKdGRhxR1N1YeIP7cWNnkFdLWvpbmDY6WA/DFgrjJoQNnEOZKedQI6otHIvKKqUXNuiyi0i+IOGGTdRPmq00eVENs5AsTbW4+8WAN/wwP3s2V9KHU2FQFjZvszIc1PJ55gUPgwwTpd5Y/m0U8x7POcjXDHLILhlNhpqpGuKQyqN30ZFjdneMG7BmZi55ZiTqPu8MZba2StRTvDYAFbLb6pHskdLEDGce8FM/szxn9IcfXFiKtja2WRGv0ZT7rHAov7k7bKVUEjaCqU0846VEV8pPiygj3Y6uMcY21QMk1VHHoXVaqDwlhOY28Tb4463sbaa1FPFMvCRFYeovb04YSRBF+VLaoWamjPswiSrk/wCEpEY9XYe7AhEnpqBOwjWWZVDOjEjMzXZ7W4tmbhzxq3zft9pTrxBelpfTN28vwXXDB87QuUDLn45bi4HHhxtjLAkR7c2tL2WSKlQTE5DmzeypZr6m1gLG/AkC2L1RJUpRutZIDNUS9n3NAsQBLFeH1A5v5YKV+zjFL84pwplCtmhJsJA1szL9mTujvAWPA8bgfvBeepih4WjUHwad7H3RRSe84hQ5u1SZKdSRZpfpGHTNbKv6KBV/RwUxDxxhLMqqWYhQOJJsBigwq1uvC+o5ZvgdPfiuvQX05Xv7wmVB6tjelQksZZGRlvx4j14Y0rIpOUMrH7xVVH5qX1P73w4BhY20sBzsQB6kAL6AOcZQ0Gby6kW9wOvqbeWLEjRx2aVwDyLED+yOXoMbqipCjSxJFwL8up6D8eWAs0SKkK5ufxPh4D4Yrr27VCurqae1iNLknU+4gDXXU4rzksbk3v8Av6Dw/wCbbNlRMHshsDq19dP8SdP311F0Rqzzbm1lbNAgZpBlJVVYm2by8Ab8NcUdlUMVg0rBS8zhQdO6sZjGnLVSQTgy1TEkxJT6S2rgX0IAsefC2mNNRs+ALDmVjlJ7MnjmLZrnxv1xUo2hcqN+3jPlX5uASWGbTkDmJBJHTLbnflxxltHaTRgZBnf6w4ac7fe8L/sxspNodpIUtlFrg34+Hh/phW23t1KZ2jUiVhyvoPBzxuPf5Y1FOVRSMtqPqbGZ9swPEWlKoBxD/s6+Q1whbX3rMrtHRhhrYEjvknhlHIfreIxSpdl1FawlYlV5k6DyQc7f43OMRvLDAWhpyA3B6ji3TLGRwB8BcfHHphjhB+rd/RwnKUltsvsklJHT3epIebnEGOh5mZ+N/uLdupGAVT2bPnmCkvoBlKgKOAjRe9bl1OpvjF7uSwtbgOZHWwOgP3jqegwybB3DlmJa2VT9d73Pr7Tfh447TbauWy/P/Ec4pL28/wB5YT2Pv6sFMsccDlo1CjOQBYD2iASdemnnjD+Otc2ZlCKqi5sq90DzNzyxo3graPZx7JIzVVPMMbImmmcDifu6nqRzmzd5quoikpo0BLDUhFVgjXDAZbKAOFzrrjzqWLVpiv3Z2qdW3+yGOk27FtOllhU5Z1QMV6Hiroea5gNeI4HGO7NWrs+Yd2VVqlFvZcdyYDxEiX/SxluXuOtGxlYBZCpXKp4AlTqf0BoPHjjVSKIasjlFVMv/AA6pM49M6nHna3aR2V0rKdTtppamZKHKwnCMZCpsjBcrZbj2ioTXkQcHd3t0IqazsqtNzew4njb/ABxlst6WlEkfaxq6OVa5ykH2gNdTYMPDG2XeylGglDHogZj+qDiclK+9AyPTT/0coVvzX7p93HBz5NZcsE1Mf+zTugH3GOdPg1vTC7UVnzzZ87WtlLgDX6jXB11BK2NvHBDcSrtXTXOk9NDN+kt42/Zh0At0bdrXu551dXIP+GqwL+JxSqd9KWNqlDP2NQJXs3Z5vZACjVSCDlsR48sbdzmzSRnrHUP/AG6s/wCGCytQSLI1oHWIkyEopyk3Y5iRxvfGGAdS7bgqY4UNRFPUNJHbImRluylgovfQZrm/pjds4dptORukkh9IoYol/WnkxX3cm2ZU1AalRFmiOcWjyEjVTbkR3tefDFndHWpmP3ZT/aqpB/8AzHuwKNeEDf8A20WlECmwSxY8O8Rfj1At7zh/xyPaVR2kzvxLszEX6tw8NLD0x2wRt2cM0qVB7ZFRJFsuqlUkNlRQehJsW8wG44A0G7SvC00hYtZmQ5h9XUs/Njpfj8cE6XapGz56cKSSFF+SDOqkueOUixuL88bTsUpTLGjXJBDgjjn9rKT7I+qRzHTW/n8Vfm1Z6PDV5d0B9m0ctU6992NgWZmJtw59OA8ehx0RVWKMAsFVQASxtc8NST10AvbkNAxwlNvTFs+BY41zzMoZgbhUuNFJGpNunI2BFycJG1NtzVDl5XLE8uAHLurwUW0Fsdck+i6HOGP/ACfU7WlZG6kxurgc0YNr+/8Aj9fQ1QQ9ml24nVvAW4egGOLfJ5tNYarPJfswrZwBxt7Onnb446IN9JJpkgFOydqQAWbvWYmzWta2h58L4RhKatIspKLous18zHix4ev4Ac/DGT7SWcCON4yym+VGLEZeN2sFW17/ALcR6RnpZHicrKUYoVy3AUkopzA8bAnzwp7h7QqZC8cozLla+dFuTcuS5IuzaH2r8tLYhSzvFticsiUfZs7Gz9nICyg62GlhzGa56Y2xbp09LF84rpFGa2VRdhfiAQNXPUcOPHjhljgAWwAHl+/OwH6WEn5THd3gT6iRSSDxN7EehHuONrJKKqJPLUnbD1LvTRyrkEqgMLWbMthwIuQPPTWxuLEMCM/6NYVCmByNdSyq9x90pl73hchhqOeOZTwkC+bUXvrzB4D4YNbp76SUrhHu8JNmTwvxQ/VYHUWxzjkcHaNSxqSpnR6PdeCj+ldg4GokYDKOei8L+F82mh+qNW2/lHbsn+ax95VY52HdFgdUXnw+tbywL3qrGqZooqeQtGzIe6t8+YAlyL2zqGsepvwOCe1aF6eC1LAkkbBhOWOYlMram9r211FiLWK3GPU2ktWS23x2OCTb0w2QiUCZw7OCWvfNxJYkMSSfTD3ulSCOensLM4luPuhBx5+1lt64RKKdoxYSBSVHtLe4txsSNdMdN3F2e+QzTyGSUAxgFcvZrcMVtbiSQT6cceaMotbHplFrkaAuFLeFctRP408UvrFOwv7mw4ovlhd21TZqwLzalmHukiONIwzTXvDDLKzqHklyuqKgZ7ZFUk3Gi3S9/PFXZdfHGZDUKEzNmQrqoBA7hKjVhx5Xvgr2UbTp2jKCYEuhNiwU6HxALHTrbF6TZsbkkAg2AJRitwOF8pHD/li2gBN3ZTMKzusqGQ5QRqB2Sgg9DwNuV7YG0VZ82kppD/s8sRP5s0ZH4nDhTwxopjjAXKNVB68zz143PHHPN+jkpoG42dx7wp/ZixDN243GL/w8nwq2v+OAe2tqmojTZkULpO0gE9xplDFme/MMbPmPTBvdYZJ0Tp88j/sVIYfA4b86hgCQGYGwuLkDU25kDHFgEJDEKunijjYGnR7P2ZygGPIEzWtcg5j4gcziluabVEw+4/wq5/8AMMNOFbd85NoSp1aoX9aCcfCVsQDHtWfJBK/2Y2P6pxyAKBxB5cv3/cY6vvOf5JP+YfxGOWot/D8eNvTHr8OuTzZ3ugzsvu0dS+p7ugN+S+Pnj1964Tls7FeLKFN1J016Dj+5xX2ftmOMfN5Vdu2YZctjroNbnhcfHE2hunnJ7FwCxvlcZCT0B9k+WPDk2yS1Lqe3G7xx09jyaGn2iOzBVKqPugkWEgXT1HxHiMJW0dmPC5SRSrDkfxHUeOLNbs14JCjkZlsTla9j6cDgmu8gmQQ1qmRR7Eq27SP1+uvUHj445pOPHB0dPnkz3Og7ssgljjaPIwEmubvFgFAvc3UaWw2bN2fV1glrDMsTEsCwBBsqAdwjVVHDQg3Bwu7FoUp3Dy3nonIzSRX0sbjOB3lIPEG3njpddtOP5qoplzRuAFKKQuU/ZB4+Xnzx7ceZKCS5PLPG9Vvgs7u1IaPLxy2HHU2AU3vz7v78MXzAivn0u7ANfxUp7tRhS2bWpTl5JPbAsEAAPI3b7IGnteOmNse3RUrnilAY/wA2xDI2v1G018DY3xw8yOqr3O3ly03Wwcpo2OgBJ/aP/sownfKRTAGME69jObDkLIFv5sLed8G9rb+ijVRNE7sb2KlRqOTBtVNtb2645ntXfBqmV5HA7+UAC5CqhzKg63axJ8PHG9VMkUDK1STJbgHP4/6YHMunjhrpNnA0kr31FjrzJ4/jb1wqvxtjm0bY5fJvMrTgSuEEd2JJtpY315a2OHPenfGMwvDArN2t1MhGUcsxGl2NtL+OOQ0M3ZyK+tgdbc15i3PT8MdG3r2dHD81jhJf6POWZiSQ9iLD2QDa+gx2c4vG9XPCOcYPzFXHLDu5tBDkVXUGSXOxvzRR2dh4Xc3/ANMNey9lx08fZwoEW97C/Hnck3P/ACwh1TyQy0U+WyJaO452LCQN0zKWt5eGOlMLX88aWNQjGuxHPXOXyeKNPXASpizV6/dpZb+ssQ/9uDmvwwJp2/ldU/8AR08UY/OkaWQjztk94xAV6igDOCwiZWiVQjRCUlgSe6D4NrbFF9ixZzGYKRXBPCG58A4WQBWtywSpaV2nnIbKO4hK2zWVAcgI1QXJJtYm4xYrdkqY8ijJbUEcjxv44qZAdsXYhglqGsiq4S2XMAcoN9GJKjXhc4WPlCpM8MKC9+0kOnQBB+3DVsOrd/nAkvdGEZBtowQZsug0OYHXrirLs7t6qKPpDK/9qaMD4DFiwAXTsdpSLwy17j0qYMy/rgYr7Q3jSjqp1WllnqJCGDIL/RlRZb6kAEHQC2CPyj0xir5mUayU8dQnjJSyAtbxKYIVEUxnWamMRjkjAcSZ9QCWQrl52YjXwxxYFmav2vUju0scEdwSHYZmAINhrcE26DF/acnY7SWTgHMMnvz08l/LPET5YJ70b0JRRBiM8r6RRDi7f5QeJ8gMAtoUsz0VO9SCkyFoZCSDpJZVa/QP2TeanEQGjelf5JP+Z+0Y5h19fxJx0o1XzmgL83hbMOjqCGHoykY5xEpLaC5vwv4gftGuPb4bqeTxHKCuwoAZCxGoUZTbqTqPQgXxU3inkklEDBQl1YKDcub2XN0sSDb1wV2+/wAx7O4BfsctgbjNmJPmo4eOmA26sDS1Blc3CXN+RZtNNOS/iMcnWp5Hwdl7VBci7telyTyJzU8rngBfjr11OK+zkDTRqwBGcAg+eCyODUzyHUhmBW3FWutx62v54ubL3eGftFOkKq5N7lmLqLeQD39MfMyZVbierHNa1Ep0W0uzLCKCWInUhHkW4B0Nip6YurvFW5csMMiqxJIzMq3PEkKEAvz664u7U2/EneWVbBtbWY28r8fPhgdtLfKLKOwfvZhxQ8P0rD448McmV+2P2z6sseOPul9IGVuzK2aRYnIuys6oGAXu2vcDS/nc4rGgrKM3FwDxscynT6w8uoxXl20wa/atfqBGbX10INxhj2ZWu8ZaWsyk+yM0Vx+cPPl0x6ZucIq0q6nmhGGSTpu+m5TfeJ5UVJ4RKq95crOLacgQRe3IYxJQ5f5LNlB0u7ZRe1zot7c/TGK74SL3QyCxt3YgBfhf27WPHB7Yu88bqVlkRZAL3JUBteVtARpoTfHPJ5kFajt8s641jm6ct/hFba0YhikCqqrJGpGQd3PFKyEi+tirA+Nx0wqKLnDPvLIrIhuCMrFSNfamFvgpwu0cJY2GPdjlqxx+DyZo1No0yjDXQ1DOI3cklI1tob5E1UKetgMLdZB3wnjbpb9+OOibh0OeoVWsyi7+Sry8RqBiSfqURDZORqh23l2PLHIQW7VSnDW7LI5FuQs2v3h1x0vYs7PTRM4s5QE3Gvr0NrY59utuuWr5FlQ9lTtexXRiD3BqLEWIaw6DHTTj6OXTq9B4MWqvUep0wvbMqO0zN/T1Dvf+rjtGh8iIvji/t/aBhp3ZdXPcjHWRzlS3qb+mAsNG/YzLAMxSNaaM3tewHaN8b+hxzXB0LcvaQygxNnaUuxU2sRe/Ln3rA+XHBWk2qsoOhDj2kbQjlqOmlrj/AEwJXZVWSSWp17oW4V2NvC7AeOgxhLuzUSlS1VYqbqY4kUj11NiOXA4jAar5MqE9SPxv78ad04L1054iGCKL1N3b9mMdqS9+KPmza+QH+F8XPk/TNDNUH/tE7sPzVORf7uLxEA75VaULHTVdrinmCyf7qb6J/wC8DgHsCZ0pWjVe0lpi0WUkLmy/k9ToAUKm+Ok7e2StTTTQP7MsbIfC4sD6Gx9Mch3VrmWVO10aQGnm8KinvlJ/3kYPqoxyAPot2appZamriaSpNuwKSw5IrG4tdgdCLcOF+Zw2TySVOaGameKOWJgWzI1pNDpkY2W17E21A64vyV6LIkRN3e5CjU2HFj0UdTzIGBO0Giqu0MU7q1PY5w5WJX1IzcFY6ajUAYhSrubXFZHgl4uWNukyWWdfJxlmHhIehwM2Pu3mrXiYHLESSRzHBPf3dPHGe0ZhKIq6nKr2pUMb6R1CEqhJ+y1zCx+yyHlg6YxUxCpp8yStbOt7ENHdSjdGU6a6Gw646QnpTOcoKTVir8pMfaV8EZNmdVCnp3mufw9bYJUMC08QXgqA+OlydeZOvqcVNsQNU1Ecsg7yWW4FrBWuRa51uNfHFjab9y2l2ZbDrZ1Y/AYxKWqkbjGrYn06ZZJA1syyE2PFb8wR7SnmMGdkVWVJUZ8q5TbqxHeF9LlfAfswb27sWM0yzQRZpHb6RhqBYBbMo15aWtY8eOFejlQTL2wbKCFkAGtgbkDNbUjTHy8sZLK6MK1kTRvqKZUPsKQdc2RDxvp7Op9b+eN0VAjC4Cf2E/y8Ma9r7XEcYKRlwWZbWtYDhfXpbTXFLZ9S80bEfR2YjRwMwHxvy4i9uPHHjnjnV3S72fo4zhqqrCf8HxggHJc8AUj/AAtiS7OjUEsFAH9XH/l44EwzoCSqsSDq2SS+nl/j78bZdvh+PAE3ARwQevMdcZ8nJezZvzMaW6RpllyzIGjj7NxpaJMwN7dNeugwYbY6fZj/APxp/hhf2jWrKylGVMlrMI3ZltwIIIt7sFF3gzskaC5YAXykW01J719NTwx2y45uClHZ9ThjyQU2pbroUtpURmdY0F+ziBYAaAZmI4dS4FsUNlRmOQl1IymzXFspuAQehubWx03YtJEBTSQyJmmfLKUysx0JUEm9rBQLeeMdt7NjkaV2VVimnOtrF2SMqGP2lD68tR44+rhjUEmfMyzubZzGOAPUOW4Lc6a8dAfxOHD5OKvLtIxqe72TD10Y/hgJWbJFLLJGSzkGxIPMLfJpxOuU6cQeGNvyVOTtJSeJVyf7JwjvNss6UK7nbkx5bEwN27tb5vFdRnlc5Ik+3IeA8h7RPIA49SPMA95Npl5wEGb5sQFH26mUZUXyjQlz0vgqmwJF7AJJlEKtcZb55GtdjflbNw11wH3WoQXEjOCkTMqMT+Wne/bSi/HhkXwBxntODaCvYzp2Rv8ASCMkrx9pFN/DMDbyxSDA20mj/LJl+8uq+o4j3Ys09ej6I6k2DWB5G4B94PxwqwboGYZnrpZVI/myiA+Gl2+OL60UOzqeV0DE2uSzFmZgLKLnz4eOG3QFPblcc08ialVEEQ6ySHL79cdG2Js0U9PFCOEaKvmQNT6nXHO92tnmWthhYXFMPnM55dtJ+TX9Ea+mOojEm+gIccl3/wBhmGuJU5Y662Vv6Ori70beGcC3jY463gLvfu4tdSSQE5Swujc0ddUYeR+F8YBzqTa1oRXrHdlRknjFs1lPeUX4FJBcfdLeGAUO7VTtJ+1q/wCTU7BbQRmzOBcrnP6R1OuugGL2w9qlJGMwy9o/Y1SHhHUgZVk/MlXS/XLi7vrvBNSrBFSoGmnfIlxcLYDlwvqOOgAOID2SOmppoaBIlEVUrhlAPFVADHXmAQed7HlilRVj0FQyykshH0h5vGtgtQP6xBZJQOIAfrigs81NWis2qY1yU5WLswSGa+qgcA9mJtoCPLBTYhnr6ctPG0PfMlLLcF1BJy5gRqNbaizLoeRwAR2/RhSsyWyvYEjhc+yw8DoL+WF3bEqpkdvZQMx8gUJPuBxvpa4wpLSzjJFlN1FyKcnhLFzalLWNuMZ0OmNe0aV5CI2ikAZWBYIWUh0IujLcHUixxDSN24W8jPK8ZFomyZD4spAI8SVNx4+GE3bsMkMzrNcMZLZuINze/jYW8NcPW5WwJIexLxi0aFbtob/aUfa5a8ifVp2hsqKcASorgajMOHkcSS1BNo5hTbIaanDyL3M4GY3sWt7QsRp9XjxHPGym2Osd8lhfjbPr04v44Yu0FDM9PKCaOe5U6/Rk8x5EC/ocB9uhqU8A6WzB76FDwYeHhyOPk+Kxz/1v5X5PqeDzwe0+UaJYWuBe5tfXNp+tiudlJI4EgXNa4vn8OPf44rfw6khGUrm5WY+vLli0tYqKHcEtmKgsxFhoQOFrkfhjzxx5Yr8nscsUvgx/ivED7CX8n/z4tbO3VMzvHBlRyjAOc5C34k3Y+C6dT0xhTbUErZY7MeGhvYnhpbieQ5nDls+uhoQIiDJUPa6qL2J9lCeXH4k47eGhlnP9R7I4eJnihD9NbnOHhMJ7JtHS4Nuqmx1tY6+ROHj5OakSs4dcwjQZWJJABZrhQdADx08caa3YfzicmUhRLKI3yWAzBcxtfjlICknjrww6Ueyo4EZI1ygkk25k8f8Alyx9WEaZ8qUtqOc7q0xqq4OdcjmVyfPMB6lh7jh02VuVBT1AmiupAkBXiDna/Hj3dQPC3TE3R3cFHCQbGWQ5pCOoFlUeCj4k4L1tckMbSyuERdWY8B/qeg1ONwhSJknqZlW1qRRtJIwREF2Y8gP28rYSjJLW1PApI6WA/wBlp24k/wDeZhoBxVcaq6vmrJ0ATvaPBA/CMcqmrHhxSI8Ta+Ce19nNR0ZMUtiHEkztcvUNcHKGU3Bc6aeAFhfHU5GMqwzVD0Uj9jBSpGyoGyZyRfMX0YBdBYEcSTjz/pBpIT2MQlmEY1ZMzgDzNyfM6eOCG1N2qTaAjnkQtdQVZWZSVOtmykXGvA40S7Rio2FLT0rZmH0YAVI3NrnvnpzvqbaYAtnZ8VUiTQPlWSxZkuM631U68SRYniNbYG7y7XQzHOfoKMdrL95/5uP320xvWX+DqGOMWeZiVRRwaSR2chR9gFj6DFHdnd75zVLATnhpX7aqflNVHUJ4qnEjwGNLuB2+TzYjwUxknH8oqW7abwLeyn6K2Hvw1Wx5j3HMEx5j3EwBzf5St2+zY10aZ0KdnWRD68XKQffj43428sBqCUTqkLuGmitNTTWBEqD2ZB1YA5HXxvz06+6XFjqDyxx7ezdn+D5BlJSjeTPDKNTRznkf6h+BHDlgCjszdyWtqXqdo2PZSFI6cewtrEE39oG4YHW/PhbFjefblaZ4qSkj7N5GJExyshRTxW4te3tC19LDjfBaj2k88ckJPYVSCzga2B4SxfaQi9jyOhxjsN4Y6dIZWQPS6N2hVSCpbLKMxGjKcwYdSORxAVZ4Gkkjp6tlFRYvT1MQyElR3hlPBrcV1VhxGB9LWz0D9myrkY/k75Y5D1p2OkMh49ixyk+yRwxoh2r/AAhteFqe5gowxaTkzMCLDwPAdQCcPVTSJKhSRQ6sLFWAIPpgDVszasVQD2ROZfbjYFXQ9HU6jz4Yt4UNobouhDwEvk9gFyksY6RTccv3JMy+WPKPe+aNuzmUSN9h8sE3oGPYzeaMPLAoxbY2StTEUfQ8VYcVNuI/aMUKDd0mjWCexdC9mFjxY2I6gqdRizSb00ztkMnYyf0c4MTegewPoTguF0vy64y4J8hOnaOJ7wbnS0spePu+HEEc8t+I8OXPAWgo56ohATk0BJA1twtYXZuNv8MfQNVRpIuV1DDofxBHA+IxT2Xu/FT6opLdWsSNeA0AHpqccvLkuP56nbXF8/wCN09zFpY7+zJY5eBKki2Y8i/wHDrgLtHYb0ySPIWeV2IjK3uAD3pGI52/HHQrYxqCiqTKVVbalyAPjpjosaSow8jbtnLaiJ4khYsbE50W50u1iR55AcdYElwPEYV6rbtE7WijNWyrlAhTMqr0Lm0aDxvpgbUbyT1B7OIlbadnSESOPCSoP0Uf6NzjUY6SSlYzbU3hjhbswDLUHhDHYtbq54Iv3mwrxdvXS5gyOUOj+1T03UxA/wDWJx9s9xeWL2y9zLrafKkbG5gjLWc9Z5D9JMfMhfDG/f2N12dIlOmgyhkQcYgwzqAOVhYgcr43Zgo09XSsHoqKrCzygl5/yjyGxz9/S8mnG+gvbwoRwV1E8RqIRWwQLaPsrAp9/JbvPl7tzewvYi5vv/6T4CAKOjnlK8AsYUJpwGUG2mnLDBuxvhDXBsgZJI7Z0cWIvcfiLYAobl7zwTSTQQlgFPaIjrlZAx76WPJX1Hg2Getq0jQySWVYxmLG2njitUbPhDiodUV4wT2ugIFrG7c1t1wnbZ20KnJM6M1OHApqcDvVcvJiOPZA6i/meWKD2WrmnmjkRf5VUArRxH+Yi+tUSDkxGvuHl1bdjd2Oipkgj1y6sx4u51Z28Sf2YFbj7qNTh6ipIesnsZGHBFHsxR9EUe84a8RsHuJiYmICYmJiYAmK9dQpNG0cqh0cFWVhcEHkcWMTAHFt5N3X2c6B3cUyt/JqoatSk/zU32oTwudMW0MNWRDWwRduBdQQGWRftwNxK9VvcdOeOsVVKsiMjqGVhZlYXBB5EY5TvNuHJRqTAjVNEDmMAJ7WnPHPTtxIH2eIwAZoNnRwIEhRY0HJRYf6nxxavhS2VvSVQO7fOKfh84RTnj8KmMagj7YHmOeGmnqFdQ6MroeDKQQfIjEoG3GmsoY5lySosinkwBHxxtBx7gUX6nctMuWKSRE/o2yzR/2JQwHoRgX/ABOnj/Jdn/wpZ6Y+5WZPhh1xL4AS1p9oJw+d+lRTSf8AqIpx7n2iedZ7qEftw53x7fC2QSW2fXyaN86I+9Vwxj/yoyfjj2DcaRiGcU6n7TiWpb3zNlv+jh1vj2+LuAKm6ERAE7yVAHBXOWMeUaWT3g4MwQKihUUKo4BQAB5AaY9BxL4FMycS+MCcTywAI2ntCpimRYYI5YpO6TdlKNYnM5APcPC9tDirs7Z6UZqK2rkRXmILlbhVUeyi31Yn3k20xv2rvSkb9jCpqKk8Io/q+MjcEXz18MLcazVNSFULW1i6hR/1Wk+8x4PIPebYtENu2drmfI08b9m7fyaiH5Spbk8o4rHzynTryw9bm7lPG/zutKvVstlUexTp/RxDr1bni3uluOlIWmlYz1b+3Ow1/NjH1E8B64aBg2CDHuJiYgJiYmJgCYmJiYAmJiYmAJjwjHuJgBN3j+TmOZzUUrmlqv6RAMr+EqcGHjxxz2tp5qGQmoQ0Tk/l4QZaWU/1ifzZPocd0xrmgV1KsAykWIIuD5g4A5RT71FVBqYrIeFRTkzRHxNu+nqD54N0VdHMuaF1kXqpB9/TFnaPyWQZjJRSSUUp/ojdG/Ojbun0thP2rubWQtnlo0qbfz9E5gl82TmcUDdj2+Ofx7ztE2X568Tf0W0Kcg+XaLY+uuDVJvNUNa0NPOPtU9Uv92QX+OJQGfEvgJ/GRx7dFWL5JG4/VfGP8bU/2es//WfAodxDgH/Gi/sUdY3/AAQP7zDGEm8NTbu0TJ4zzwxj3DMcWgHhjImwueGEer3skvZ6yig+7Cr1L+l7C/ocaY9mS1dslNW1x+3Uv83h/s6XHhbCiDHU73wBzHDmqZf6OAZ7fnN7C+pwC2xtiRj2dRMYi3Cko7yzN4O49m/gAPHDHs35NaqRctVUJTxf7PRLkFujSEZj6DDnsDdOloltTQqhPFrXZvFmPeJ9cXgCBsH5O6iZMsoGz6U6mCI5ppf99JyvzAucdH2LsKGkiEVPGsaDko4nqTxJ8Ti/bExkHuJiYmAJiYmJgCYmJiYAmJiYmAJiYmJgCYmJiYAmJiYmAJjzExMQFeroo5RlkRHHRlDD4jCxtb5Mtmv3jRxA34pmT+4RiYmNMHOtu7uQwFhD2qWawtUT9P8AeYWpqyUMoE89i1vy83C35+JiYiYGDYey1me0rzsPGoqPHpJh92J8mmzmGZ6YOf6x5X6/bc4mJjTA1UG71NTj6Cnij/NjUfEC+CQxMTHNA9x5iYmNA9xMTEwBMTExMATExMTAExMTEwB//9k="/>
          <p:cNvSpPr>
            <a:spLocks noChangeAspect="1" noChangeArrowheads="1"/>
          </p:cNvSpPr>
          <p:nvPr/>
        </p:nvSpPr>
        <p:spPr bwMode="auto">
          <a:xfrm>
            <a:off x="74613" y="-1036638"/>
            <a:ext cx="2114550" cy="21621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g;base64,/9j/4AAQSkZJRgABAQAAAQABAAD/2wCEAAkGBhQSERUUEhQWFRUWGB0aGBgYFxcaIBocHBgZGxwcGSAbHCYeHRojHBgcIC8gIycqLCwsGh4xNTAqNSYrLCkBCQoKDgwOGg8PGi0kHiQsKSksNCwsLSwsLCwsKSwsLCwqKSwsKSkpKSksKSksLCwsLCkpLCksKSksKSwsKSwpLP/AABEIAOMA3gMBIgACEQEDEQH/xAAcAAACAgMBAQAAAAAAAAAAAAAFBgAEAgMHAQj/xABREAACAQIDBQUDBwYLBAoDAAABAgMEEQASIQUGMUFREyJhcYEykaEHFCNCUmKxM3KCosHwFRYkQ1NjkrLR0uFUc4PxFzREZHSjs8LT4pOUw//EABoBAQEBAQEBAQAAAAAAAAAAAAABAgMEBQb/xAArEQACAgEDAgYBBAMAAAAAAAAAAQIRAxIhMUFRBBMiMnGhYSOBkfBCQ8H/2gAMAwEAAhEDEQA/AO44mJiYAmJiYmAJiYmJgCYmPC1uOErbXylRgslEoqXT25MwSCL8+U6G3RbnADoXA44WNp/KNRxOY0dqiUfzdOplI/OK91fU45tVbTqNoHVnrBfgpNPSL4X9ua3rfFr+BVjRVqqkRqxssFP9CpPQBfpJMAGdr/KhOumSmpBy+cS9pIfKKK5v4XwDk3qrKj2Z66Uf93pkp09Hk1ti1tgw7MgM0VIpA9orlVhcgAksCx1OLC1tW6wzAwmNyjGNVdmyNa5DMeIBvouBQM2yamX2oJ2/3+0ZPisemNZ3PlPGkoj+dNUv+OHq2Eqg2+KiuqYZ6h6fs2yQxq4jzWuCxJHeY8QOh0BwsGj+J0o1FHQ/oy1C/HGS7JqY/ZpZl/8AD7RkHuDm2GKlpaqOGoBczSXPYE2FxkAQkcAb6nyOAm0a2phr6WjiqWftVvI0iRta17kWA+yTqemAPI96aqn9qfaMA/7xAlQnqyi9vXDDsb5S6l/ZFLWgcewl7KT1jl5+FxjLZNVN208UpUiLs8rqpTNnVibi5GmUcOuMdo7HpJ5MkscbS5c4sLOFuBmutiBc244AZNn/ACk0jsI5i9LKeCVKmO/5rHuN6HDSkgIBBBB4Ec8cjqd2JkXLBPnj/oape2Q+AJ74+OBdNtCShYWMmziToCTPSOfxjv6WwIdxx7hH2T8pAUqlfGKctYJOrZ4JL8LSD2Cej288OqSAgEEEHUEYAzxMTEwBMTExMATExMTAExMTEwBMTExMATAneDeWGjjzzta5siKMzu3JUUascU9697lpAqKva1En5KIG1+rOfqxjmx9Mczpo5qyZpTLmY3V6oDRRziolOiqOBlPHXngCxt7eKorpDFIrW4ijie1hyNbKNFH9WvxxpqtlwQqrV8iuEF0gjUiJAOaxqLsBzZ/PBOtpjS06rSrkBkQOQMzBXcK0mvtOLg3a/M4XqeVtn7WaOVmeCsACvIcxDDQBieV9LcO8OmBS7v5tyelihlgZRAXVXyDvZSLjK3AKQCBYdOuB3ymmIxw1MDJ28Tq4ym7FCAQWtqACF1PU4Z95NgpLQTQIoUZCUHIMpzjy1FvXC7uNOKnZUkAhJcIyNZQoe5spzkZSRfrplxAHt4XFVsuV11EkGce7N+IwP3ChkaCmqWmvEKdo2VrARlX4iw1FkNyTfGGxVWko/mdXUxs1iqrAGd1Vr3GgN+Nh3RbFOOelp4xFHTylBewqahYl1Nz3CxbW5+pgB5o6kSxpIvsuoYeTC4+BGFHa02zqntRWRiKRHdMxVgzBCQGRgLN5a24Yzi3oqCAsSQKqgABIqyWwAsALRqvDGz+Ha3ofSgmt8ZQcUGz5NIploz2ufJnPY5/a7PlfoPDzxT2awn29M4IYQQZQRrqcq/8AubG9t6apfa7PT7dJWJ8VzDGqg2/Gsmf5rTGTXvQTIrG/HuSrGx95wAxbd24tOFW69o+i5jZVHDPIeSD4mwHHCru2QNtVIEhlDQKc9wcxtGSRbQC5NgOHDBrZ+1qWOZ3d5ommtmWpUqNNBlYi1gLgAMRrijszYE0W1GquzQwSpkUwkMFNlALDSwOW5IvxwAb2tSSPJnaZoKeFC5ZGAZmsb30PdRRwPEnwwu7vb5zS00k1TCHplYqZRlzWuNWjOjWuL5db8jj35RdsGQJQUzBpp2yvY3ygHg1uHU+AOGiDd2JaaOmteNMn6RVg1z1zMLkeOABNTuoYwxoiqK3tU8gLQvflbihPUe7Ffdvbs1LIUpwykavs+ZuXNqSQ6EdF1HLTFXb+25Z9oxU1C2WSMkzS6soHFlZb2YDn4kAWwUniSrY01XH2dRGO0VkPK9hLC3FdbXU6jxGKDou728sNZGXiJups8bDK8bfZdTqD8DywXxxGSSemnTtZBHP7MFYB3JhyhqlGlz19Rjpm6m9q1QaORexqYrdrETfydD9aM8m9+IQYsTExMATExMTAExMTEwBML+9u9Qo0UKvaVEpKwxXtmPNm6IvEnF7b+3I6SB5pT3VGgHFmOiqvVidBjkYjlramQzEh2A+csp0ij4pSRHkSNZGHXx0AxpqY1BllmlvETeoqCcvblf5uP7FKnDT2sX6araphEtNOsEEdxHZFYNl0PaC4yJ0QWNtSRoMXINq0ch+brJA1u6IgykaaZQOBt0wkbb2S2zJWZc7bPqDaaNTqoPEX4gdCLEi63wKdNQGwva9tbcL21tfW18L+/m75q6XIikyhwYiOTX1uTwW17nywS2XWQCnDRy54Y1/KM17AC/eY/ZBA11FtdcAq7bUtW/ZU4dUIvZe47qfrMxH0ER62zsPZA44gLDbf7GIxTslTOq2kEYyRoLAWldzlF+d9TfRcU4oaqrFvZi5KuaCED0tNN/5a4M7I3TjiCmTK7LqqhbRxn+rTr99iWPXBWskcDu8OduI8v3/0ACUu6EUS2kckc0jHYp6rH3m83ZicFtn7MhRbwxIniFAN+GvO+KQl8b+N/wB/O/I2PG+axRVORrH2T8DoAf2e7kATQZCscjjY8OA46D+9m+GMPnz6d46/4Y2S07Z2yjTiDfS/H8b41HZzm9iujEceGg0PjqMUFmimdnALHQXPutb3sPdj3aWQ2V40kvxDgGw9f3sDiUSGPtGfTp5C5P44H9uXYnqf26Dy4evxA1/xegb8kZKctyRrob9Y2uhvroV4C/DAyTd6emOeK9uOelspPjJTuTFIPFCp8MMlPTlv2nwPIeB5kcdAO6MEIogosOHEk9f35csAJEO0YZHWWpiUvEw/lUAZSvhOh+kivzzXXxwR333ilgpS9MhftBZZlKlUv9Y+nA8L8cFK/ZEVQcykpKvsyxmzD14MvUG64Wmjmont3FDmxB7tPPfkRqKaY9R3GPTAGGydz6ikih+bSfTTNaochXQKQWzC/ErwBvZi2oOG2n2UqStLmZnZEQlrXype3DmSSTgRsOlSRj2Ms0UaH6SkNlMcn2SfaWPnlU5TyNjbBzaO0EgjeWU2RBmJ/Z5k6DzxAe11Ak0bRyqGRhYg4S6imlpZYo3lKlT/ACOrOpU/7PUfaQ8ATxxs2Pt/aNexeBYaenubNIhctb1HHwsB1wbU/ORJR1kadpkDEISVdCSA8ZOoIYWIOoNsUg47o70irjYOvZ1ERyzxH6rcivVG4g4YMcPglqKaoUA5qymW8THQVlNzjfrIvvuAcdf2BtyOrp454TdHF7c1PAq3Rgbg+WDARxMTExATHhx7hU+ULbjQwCGJss9STGh+wtrySHwRLnzIwAl757wNV1IEJusbmKmHJpgPpKhuqQrcDxvirt7JRUcUYv2bzIkrk6kOSZGY9Wsb+Bxv3ToAR24FlK9nTg/VhU+1+dIwzE+WCm29jpVQPDJ7LDiOII1BHiDgwCt4NxKapj7iJFIB9HJGAvkDl0K/Hoca93ZTPsoitYgKJI5XYjVY2IJJIOtha/G4vxxV3d3e2lTHsfnMRgHssVLuo5BAbW8iSB8MZTMZ3jp6f8jGTkJ7wZlbvzP9pEe9r6PJ4DEBrjherdYYUEMEVsiFe7Ev1ZJFPtTEapG1wt8zXOmHHZ+z0gTKgPVmY3Z25s7HVmPU4lBQJDGI0vYXJJN2ZjqzMebE6knHlXPbSzeJCufimowKaairN7q1hy4Wb15+hPpjZHtO2jix6j9o4jFUuONwL8z3b+dwhPqTjUw004eFiPTLwxaBdqaQMC8RF+Y5Hz6H9zzxXlpXjhaRFDy20U3sCdAB1Nzz8deeMdlU2ZmNyABbQkanhx8NbXI8MbNjssGaKWqR5CxbKXUFQ3eIte/Ek3/DGlS3Zl9glQMzxqZFysR3l1NjwIwubt1sC1MsUayXZ2GdguUshJZU1zAAdeOXB2TbKcEPaN0XUepAwk0O3ViZ6hLHMzaWe2ZiNEBFwSddON8Yc3vRtQ7ham3gnEz9pExR5LDUWRBeO56AvYljoe90wwPssZwRot+8PS2nTp7+AJvr3agZKZVe+YcbgjXnxF+N8YwU0/zl2dgYSLAWF9NRcX0vmOuvAaY6RprtX2ZlakWp69EFl19dPfz9MUpagt7R9Lae7UX87+mK0lE/aMAGax0NidOWvAaYuw7Le3C3mR7tL6eFsZophFIQbry4k3+P/wBifC2CTokyEMqsrAgg2IN+IPI41Js7hdhpwst7eWa4HoBixHDa+pN+bG/+gwAlbU2Y9I6uj5VHdima57ME6Q1HN6cnQOdYyRyxnvRUfPdnyAIyyQyIZ4eLKEa7gdRl7wI4gYc5oQ6lWAKsCCCLgg8QfDCRU0clJUJ2d2ZQRDc/lohq1M55yIO9Gx1sLYAMz750EMKlZ48gUZEjOY2toAo4G3W2BW5tVLW1Utc65IgnYwr93NmYnrrxPU25YIwbH2bIq1XZQgSWIZrKLnkQTlDX4+OKO1flAQHsNnxid7hQwFo1ubDXQHXyHjgArvHsr5yh7JgKiAh42B1VrXAbwYaW5jFLcjeUQzq9skFW+SVOUFWND5LJb3264qUWzqqkY1lTKZGayzILWWPkV/MJvpyLY83i2SiVBubU9aBHIR9SYaxSjob21xSHZhj3C3uJtx6imtN/1iFjFMPvr9byYWb1wyYyDw44xvJXGurXyk5ZGNNGR9WCLvVMg/PYBAcdJ3422aWhmkX8plyRDrI5yJ+sQfTHOt09mhHkYaiECmQ9cnelb9KQ+uXABOk27TtM9OkiCSIhezvY6Aezfjbhp0xY2pVNFC8irmKLmy8LgakDxte2A22twKWpFynZycRImhve9zybXrrgbs7ZFbFMtNPOs1KQXLtfMFjIOUk62JyjiRa+IUMbzbYtCqKWRpkzN9pIrDMbfbJIRR9ph0xe3d2T2EQLKFkcDMBwRQLJEv3UXTxOY88BNiJ87qmnYd0ZZNeSjMKdPdmnP56YcMAQDHh8dMa6od23W3AFvguuKQVQeAv4iMH3AO3wwBeNWg4uv9of44xeWM8Rm/QY/HLbFYkjTUepX4Eg/qY0yqOfxH+gb9XFKZ1lCZomED9mSw7wAHC17jifLTA2DdG9UjNEixRAsWuGeeVh3mc8coJOh92uLqO8kMiQsVf6pNueh49B01wW2ajiJBKbyAWY6akcxbl8cbfs56mNtRnK6xIzWACqSQABoBe2mOfUtP8AyqngZ8weXOQbWUK2e3iNMovyw87wSZaWcgXPZPYdSVIA99sI1JUK1UJMpBUKLnmWKsLdLAWxzNo6QcCtr1M6PGIY865ruRfRQQCOmt+A10OmC9sCJNpS/O1iEf0drF7m2ZrMt+7o1lItzzDXHXGrfcxN0i3NWlGtYHnxb9gOPP4Tb7I/X/yYB7QizTuWBU3sLg6gaC1uI05Y3Q0vQA+QB/Dh62xmjQV/hBvsf+p/8ePfn7fY+En/AMeANbtmCE5ZGXN9kLmP6lwPUjGC710QOs0S+DAD3jKxHqBi6GldGdSuhqikzKDa3hr+0DFXbOyxURGMnKdGRhxR1N1YeIP7cWNnkFdLWvpbmDY6WA/DFgrjJoQNnEOZKedQI6otHIvKKqUXNuiyi0i+IOGGTdRPmq00eVENs5AsTbW4+8WAN/wwP3s2V9KHU2FQFjZvszIc1PJ55gUPgwwTpd5Y/m0U8x7POcjXDHLILhlNhpqpGuKQyqN30ZFjdneMG7BmZi55ZiTqPu8MZba2StRTvDYAFbLb6pHskdLEDGce8FM/szxn9IcfXFiKtja2WRGv0ZT7rHAov7k7bKVUEjaCqU0846VEV8pPiygj3Y6uMcY21QMk1VHHoXVaqDwlhOY28Tb4463sbaa1FPFMvCRFYeovb04YSRBF+VLaoWamjPswiSrk/wCEpEY9XYe7AhEnpqBOwjWWZVDOjEjMzXZ7W4tmbhzxq3zft9pTrxBelpfTN28vwXXDB87QuUDLn45bi4HHhxtjLAkR7c2tL2WSKlQTE5DmzeypZr6m1gLG/AkC2L1RJUpRutZIDNUS9n3NAsQBLFeH1A5v5YKV+zjFL84pwplCtmhJsJA1szL9mTujvAWPA8bgfvBeepih4WjUHwad7H3RRSe84hQ5u1SZKdSRZpfpGHTNbKv6KBV/RwUxDxxhLMqqWYhQOJJsBigwq1uvC+o5ZvgdPfiuvQX05Xv7wmVB6tjelQksZZGRlvx4j14Y0rIpOUMrH7xVVH5qX1P73w4BhY20sBzsQB6kAL6AOcZQ0Gby6kW9wOvqbeWLEjRx2aVwDyLED+yOXoMbqipCjSxJFwL8up6D8eWAs0SKkK5ufxPh4D4Yrr27VCurqae1iNLknU+4gDXXU4rzksbk3v8Av6Dw/wCbbNlRMHshsDq19dP8SdP311F0Rqzzbm1lbNAgZpBlJVVYm2by8Ab8NcUdlUMVg0rBS8zhQdO6sZjGnLVSQTgy1TEkxJT6S2rgX0IAsefC2mNNRs+ALDmVjlJ7MnjmLZrnxv1xUo2hcqN+3jPlX5uASWGbTkDmJBJHTLbnflxxltHaTRgZBnf6w4ac7fe8L/sxspNodpIUtlFrg34+Hh/phW23t1KZ2jUiVhyvoPBzxuPf5Y1FOVRSMtqPqbGZ9swPEWlKoBxD/s6+Q1whbX3rMrtHRhhrYEjvknhlHIfreIxSpdl1FawlYlV5k6DyQc7f43OMRvLDAWhpyA3B6ji3TLGRwB8BcfHHphjhB+rd/RwnKUltsvsklJHT3epIebnEGOh5mZ+N/uLdupGAVT2bPnmCkvoBlKgKOAjRe9bl1OpvjF7uSwtbgOZHWwOgP3jqegwybB3DlmJa2VT9d73Pr7Tfh447TbauWy/P/Ec4pL28/wB5YT2Pv6sFMsccDlo1CjOQBYD2iASdemnnjD+Otc2ZlCKqi5sq90DzNzyxo3graPZx7JIzVVPMMbImmmcDifu6nqRzmzd5quoikpo0BLDUhFVgjXDAZbKAOFzrrjzqWLVpiv3Z2qdW3+yGOk27FtOllhU5Z1QMV6Hiroea5gNeI4HGO7NWrs+Yd2VVqlFvZcdyYDxEiX/SxluXuOtGxlYBZCpXKp4AlTqf0BoPHjjVSKIasjlFVMv/AA6pM49M6nHna3aR2V0rKdTtppamZKHKwnCMZCpsjBcrZbj2ioTXkQcHd3t0IqazsqtNzew4njb/ABxlst6WlEkfaxq6OVa5ykH2gNdTYMPDG2XeylGglDHogZj+qDiclK+9AyPTT/0coVvzX7p93HBz5NZcsE1Mf+zTugH3GOdPg1vTC7UVnzzZ87WtlLgDX6jXB11BK2NvHBDcSrtXTXOk9NDN+kt42/Zh0At0bdrXu551dXIP+GqwL+JxSqd9KWNqlDP2NQJXs3Z5vZACjVSCDlsR48sbdzmzSRnrHUP/AG6s/wCGCytQSLI1oHWIkyEopyk3Y5iRxvfGGAdS7bgqY4UNRFPUNJHbImRluylgovfQZrm/pjds4dptORukkh9IoYol/WnkxX3cm2ZU1AalRFmiOcWjyEjVTbkR3tefDFndHWpmP3ZT/aqpB/8AzHuwKNeEDf8A20WlECmwSxY8O8Rfj1At7zh/xyPaVR2kzvxLszEX6tw8NLD0x2wRt2cM0qVB7ZFRJFsuqlUkNlRQehJsW8wG44A0G7SvC00hYtZmQ5h9XUs/Njpfj8cE6XapGz56cKSSFF+SDOqkueOUixuL88bTsUpTLGjXJBDgjjn9rKT7I+qRzHTW/n8Vfm1Z6PDV5d0B9m0ctU6992NgWZmJtw59OA8ehx0RVWKMAsFVQASxtc8NST10AvbkNAxwlNvTFs+BY41zzMoZgbhUuNFJGpNunI2BFycJG1NtzVDl5XLE8uAHLurwUW0Fsdck+i6HOGP/ACfU7WlZG6kxurgc0YNr+/8Aj9fQ1QQ9ml24nVvAW4egGOLfJ5tNYarPJfswrZwBxt7Onnb446IN9JJpkgFOydqQAWbvWYmzWta2h58L4RhKatIspKLous18zHix4ev4Ac/DGT7SWcCON4yym+VGLEZeN2sFW17/ALcR6RnpZHicrKUYoVy3AUkopzA8bAnzwp7h7QqZC8cozLla+dFuTcuS5IuzaH2r8tLYhSzvFticsiUfZs7Gz9nICyg62GlhzGa56Y2xbp09LF84rpFGa2VRdhfiAQNXPUcOPHjhljgAWwAHl+/OwH6WEn5THd3gT6iRSSDxN7EehHuONrJKKqJPLUnbD1LvTRyrkEqgMLWbMthwIuQPPTWxuLEMCM/6NYVCmByNdSyq9x90pl73hchhqOeOZTwkC+bUXvrzB4D4YNbp76SUrhHu8JNmTwvxQ/VYHUWxzjkcHaNSxqSpnR6PdeCj+ldg4GokYDKOei8L+F82mh+qNW2/lHbsn+ax95VY52HdFgdUXnw+tbywL3qrGqZooqeQtGzIe6t8+YAlyL2zqGsepvwOCe1aF6eC1LAkkbBhOWOYlMram9r211FiLWK3GPU2ktWS23x2OCTb0w2QiUCZw7OCWvfNxJYkMSSfTD3ulSCOensLM4luPuhBx5+1lt64RKKdoxYSBSVHtLe4txsSNdMdN3F2e+QzTyGSUAxgFcvZrcMVtbiSQT6cceaMotbHplFrkaAuFLeFctRP408UvrFOwv7mw4ovlhd21TZqwLzalmHukiONIwzTXvDDLKzqHklyuqKgZ7ZFUk3Gi3S9/PFXZdfHGZDUKEzNmQrqoBA7hKjVhx5Xvgr2UbTp2jKCYEuhNiwU6HxALHTrbF6TZsbkkAg2AJRitwOF8pHD/li2gBN3ZTMKzusqGQ5QRqB2Sgg9DwNuV7YG0VZ82kppD/s8sRP5s0ZH4nDhTwxopjjAXKNVB68zz143PHHPN+jkpoG42dx7wp/ZixDN243GL/w8nwq2v+OAe2tqmojTZkULpO0gE9xplDFme/MMbPmPTBvdYZJ0Tp88j/sVIYfA4b86hgCQGYGwuLkDU25kDHFgEJDEKunijjYGnR7P2ZygGPIEzWtcg5j4gcziluabVEw+4/wq5/8AMMNOFbd85NoSp1aoX9aCcfCVsQDHtWfJBK/2Y2P6pxyAKBxB5cv3/cY6vvOf5JP+YfxGOWot/D8eNvTHr8OuTzZ3ugzsvu0dS+p7ugN+S+Pnj1964Tls7FeLKFN1J016Dj+5xX2ftmOMfN5Vdu2YZctjroNbnhcfHE2hunnJ7FwCxvlcZCT0B9k+WPDk2yS1Lqe3G7xx09jyaGn2iOzBVKqPugkWEgXT1HxHiMJW0dmPC5SRSrDkfxHUeOLNbs14JCjkZlsTla9j6cDgmu8gmQQ1qmRR7Eq27SP1+uvUHj445pOPHB0dPnkz3Og7ssgljjaPIwEmubvFgFAvc3UaWw2bN2fV1glrDMsTEsCwBBsqAdwjVVHDQg3Bwu7FoUp3Dy3nonIzSRX0sbjOB3lIPEG3njpddtOP5qoplzRuAFKKQuU/ZB4+Xnzx7ceZKCS5PLPG9Vvgs7u1IaPLxy2HHU2AU3vz7v78MXzAivn0u7ANfxUp7tRhS2bWpTl5JPbAsEAAPI3b7IGnteOmNse3RUrnilAY/wA2xDI2v1G018DY3xw8yOqr3O3ly03Wwcpo2OgBJ/aP/sownfKRTAGME69jObDkLIFv5sLed8G9rb+ijVRNE7sb2KlRqOTBtVNtb2645ntXfBqmV5HA7+UAC5CqhzKg63axJ8PHG9VMkUDK1STJbgHP4/6YHMunjhrpNnA0kr31FjrzJ4/jb1wqvxtjm0bY5fJvMrTgSuEEd2JJtpY315a2OHPenfGMwvDArN2t1MhGUcsxGl2NtL+OOQ0M3ZyK+tgdbc15i3PT8MdG3r2dHD81jhJf6POWZiSQ9iLD2QDa+gx2c4vG9XPCOcYPzFXHLDu5tBDkVXUGSXOxvzRR2dh4Xc3/ANMNey9lx08fZwoEW97C/Hnck3P/ACwh1TyQy0U+WyJaO452LCQN0zKWt5eGOlMLX88aWNQjGuxHPXOXyeKNPXASpizV6/dpZb+ssQ/9uDmvwwJp2/ldU/8AR08UY/OkaWQjztk94xAV6igDOCwiZWiVQjRCUlgSe6D4NrbFF9ixZzGYKRXBPCG58A4WQBWtywSpaV2nnIbKO4hK2zWVAcgI1QXJJtYm4xYrdkqY8ijJbUEcjxv44qZAdsXYhglqGsiq4S2XMAcoN9GJKjXhc4WPlCpM8MKC9+0kOnQBB+3DVsOrd/nAkvdGEZBtowQZsug0OYHXrirLs7t6qKPpDK/9qaMD4DFiwAXTsdpSLwy17j0qYMy/rgYr7Q3jSjqp1WllnqJCGDIL/RlRZb6kAEHQC2CPyj0xir5mUayU8dQnjJSyAtbxKYIVEUxnWamMRjkjAcSZ9QCWQrl52YjXwxxYFmav2vUju0scEdwSHYZmAINhrcE26DF/acnY7SWTgHMMnvz08l/LPET5YJ70b0JRRBiM8r6RRDi7f5QeJ8gMAtoUsz0VO9SCkyFoZCSDpJZVa/QP2TeanEQGjelf5JP+Z+0Y5h19fxJx0o1XzmgL83hbMOjqCGHoykY5xEpLaC5vwv4gftGuPb4bqeTxHKCuwoAZCxGoUZTbqTqPQgXxU3inkklEDBQl1YKDcub2XN0sSDb1wV2+/wAx7O4BfsctgbjNmJPmo4eOmA26sDS1Blc3CXN+RZtNNOS/iMcnWp5Hwdl7VBci7telyTyJzU8rngBfjr11OK+zkDTRqwBGcAg+eCyODUzyHUhmBW3FWutx62v54ubL3eGftFOkKq5N7lmLqLeQD39MfMyZVbierHNa1Ep0W0uzLCKCWInUhHkW4B0Nip6YurvFW5csMMiqxJIzMq3PEkKEAvz664u7U2/EneWVbBtbWY28r8fPhgdtLfKLKOwfvZhxQ8P0rD448McmV+2P2z6sseOPul9IGVuzK2aRYnIuys6oGAXu2vcDS/nc4rGgrKM3FwDxscynT6w8uoxXl20wa/atfqBGbX10INxhj2ZWu8ZaWsyk+yM0Vx+cPPl0x6ZucIq0q6nmhGGSTpu+m5TfeJ5UVJ4RKq95crOLacgQRe3IYxJQ5f5LNlB0u7ZRe1zot7c/TGK74SL3QyCxt3YgBfhf27WPHB7Yu88bqVlkRZAL3JUBteVtARpoTfHPJ5kFajt8s641jm6ct/hFba0YhikCqqrJGpGQd3PFKyEi+tirA+Nx0wqKLnDPvLIrIhuCMrFSNfamFvgpwu0cJY2GPdjlqxx+DyZo1No0yjDXQ1DOI3cklI1tob5E1UKetgMLdZB3wnjbpb9+OOibh0OeoVWsyi7+Sry8RqBiSfqURDZORqh23l2PLHIQW7VSnDW7LI5FuQs2v3h1x0vYs7PTRM4s5QE3Gvr0NrY59utuuWr5FlQ9lTtexXRiD3BqLEWIaw6DHTTj6OXTq9B4MWqvUep0wvbMqO0zN/T1Dvf+rjtGh8iIvji/t/aBhp3ZdXPcjHWRzlS3qb+mAsNG/YzLAMxSNaaM3tewHaN8b+hxzXB0LcvaQygxNnaUuxU2sRe/Ln3rA+XHBWk2qsoOhDj2kbQjlqOmlrj/AEwJXZVWSSWp17oW4V2NvC7AeOgxhLuzUSlS1VYqbqY4kUj11NiOXA4jAar5MqE9SPxv78ad04L1054iGCKL1N3b9mMdqS9+KPmza+QH+F8XPk/TNDNUH/tE7sPzVORf7uLxEA75VaULHTVdrinmCyf7qb6J/wC8DgHsCZ0pWjVe0lpi0WUkLmy/k9ToAUKm+Ok7e2StTTTQP7MsbIfC4sD6Gx9Mch3VrmWVO10aQGnm8KinvlJ/3kYPqoxyAPot2appZamriaSpNuwKSw5IrG4tdgdCLcOF+Zw2TySVOaGameKOWJgWzI1pNDpkY2W17E21A64vyV6LIkRN3e5CjU2HFj0UdTzIGBO0Giqu0MU7q1PY5w5WJX1IzcFY6ajUAYhSrubXFZHgl4uWNukyWWdfJxlmHhIehwM2Pu3mrXiYHLESSRzHBPf3dPHGe0ZhKIq6nKr2pUMb6R1CEqhJ+y1zCx+yyHlg6YxUxCpp8yStbOt7ENHdSjdGU6a6Gw646QnpTOcoKTVir8pMfaV8EZNmdVCnp3mufw9bYJUMC08QXgqA+OlydeZOvqcVNsQNU1Ecsg7yWW4FrBWuRa51uNfHFjab9y2l2ZbDrZ1Y/AYxKWqkbjGrYn06ZZJA1syyE2PFb8wR7SnmMGdkVWVJUZ8q5TbqxHeF9LlfAfswb27sWM0yzQRZpHb6RhqBYBbMo15aWtY8eOFejlQTL2wbKCFkAGtgbkDNbUjTHy8sZLK6MK1kTRvqKZUPsKQdc2RDxvp7Op9b+eN0VAjC4Cf2E/y8Ma9r7XEcYKRlwWZbWtYDhfXpbTXFLZ9S80bEfR2YjRwMwHxvy4i9uPHHjnjnV3S72fo4zhqqrCf8HxggHJc8AUj/AAtiS7OjUEsFAH9XH/l44EwzoCSqsSDq2SS+nl/j78bZdvh+PAE3ARwQevMdcZ8nJezZvzMaW6RpllyzIGjj7NxpaJMwN7dNeugwYbY6fZj/APxp/hhf2jWrKylGVMlrMI3ZltwIIIt7sFF3gzskaC5YAXykW01J719NTwx2y45uClHZ9ThjyQU2pbroUtpURmdY0F+ziBYAaAZmI4dS4FsUNlRmOQl1IymzXFspuAQehubWx03YtJEBTSQyJmmfLKUysx0JUEm9rBQLeeMdt7NjkaV2VVimnOtrF2SMqGP2lD68tR44+rhjUEmfMyzubZzGOAPUOW4Lc6a8dAfxOHD5OKvLtIxqe72TD10Y/hgJWbJFLLJGSzkGxIPMLfJpxOuU6cQeGNvyVOTtJSeJVyf7JwjvNss6UK7nbkx5bEwN27tb5vFdRnlc5Ik+3IeA8h7RPIA49SPMA95Npl5wEGb5sQFH26mUZUXyjQlz0vgqmwJF7AJJlEKtcZb55GtdjflbNw11wH3WoQXEjOCkTMqMT+Wne/bSi/HhkXwBxntODaCvYzp2Rv8ASCMkrx9pFN/DMDbyxSDA20mj/LJl+8uq+o4j3Ys09ej6I6k2DWB5G4B94PxwqwboGYZnrpZVI/myiA+Gl2+OL60UOzqeV0DE2uSzFmZgLKLnz4eOG3QFPblcc08ialVEEQ6ySHL79cdG2Js0U9PFCOEaKvmQNT6nXHO92tnmWthhYXFMPnM55dtJ+TX9Ea+mOojEm+gIccl3/wBhmGuJU5Y662Vv6Ori70beGcC3jY463gLvfu4tdSSQE5Swujc0ddUYeR+F8YBzqTa1oRXrHdlRknjFs1lPeUX4FJBcfdLeGAUO7VTtJ+1q/wCTU7BbQRmzOBcrnP6R1OuugGL2w9qlJGMwy9o/Y1SHhHUgZVk/MlXS/XLi7vrvBNSrBFSoGmnfIlxcLYDlwvqOOgAOID2SOmppoaBIlEVUrhlAPFVADHXmAQed7HlilRVj0FQyykshH0h5vGtgtQP6xBZJQOIAfrigs81NWis2qY1yU5WLswSGa+qgcA9mJtoCPLBTYhnr6ctPG0PfMlLLcF1BJy5gRqNbaizLoeRwAR2/RhSsyWyvYEjhc+yw8DoL+WF3bEqpkdvZQMx8gUJPuBxvpa4wpLSzjJFlN1FyKcnhLFzalLWNuMZ0OmNe0aV5CI2ikAZWBYIWUh0IujLcHUixxDSN24W8jPK8ZFomyZD4spAI8SVNx4+GE3bsMkMzrNcMZLZuINze/jYW8NcPW5WwJIexLxi0aFbtob/aUfa5a8ifVp2hsqKcASorgajMOHkcSS1BNo5hTbIaanDyL3M4GY3sWt7QsRp9XjxHPGym2Osd8lhfjbPr04v44Yu0FDM9PKCaOe5U6/Rk8x5EC/ocB9uhqU8A6WzB76FDwYeHhyOPk+Kxz/1v5X5PqeDzwe0+UaJYWuBe5tfXNp+tiudlJI4EgXNa4vn8OPf44rfw6khGUrm5WY+vLli0tYqKHcEtmKgsxFhoQOFrkfhjzxx5Yr8nscsUvgx/ivED7CX8n/z4tbO3VMzvHBlRyjAOc5C34k3Y+C6dT0xhTbUErZY7MeGhvYnhpbieQ5nDls+uhoQIiDJUPa6qL2J9lCeXH4k47eGhlnP9R7I4eJnihD9NbnOHhMJ7JtHS4Nuqmx1tY6+ROHj5OakSs4dcwjQZWJJABZrhQdADx08caa3YfzicmUhRLKI3yWAzBcxtfjlICknjrww6Ueyo4EZI1ygkk25k8f8Alyx9WEaZ8qUtqOc7q0xqq4OdcjmVyfPMB6lh7jh02VuVBT1AmiupAkBXiDna/Hj3dQPC3TE3R3cFHCQbGWQ5pCOoFlUeCj4k4L1tckMbSyuERdWY8B/qeg1ONwhSJknqZlW1qRRtJIwREF2Y8gP28rYSjJLW1PApI6WA/wBlp24k/wDeZhoBxVcaq6vmrJ0ATvaPBA/CMcqmrHhxSI8Ta+Ce19nNR0ZMUtiHEkztcvUNcHKGU3Bc6aeAFhfHU5GMqwzVD0Uj9jBSpGyoGyZyRfMX0YBdBYEcSTjz/pBpIT2MQlmEY1ZMzgDzNyfM6eOCG1N2qTaAjnkQtdQVZWZSVOtmykXGvA40S7Rio2FLT0rZmH0YAVI3NrnvnpzvqbaYAtnZ8VUiTQPlWSxZkuM631U68SRYniNbYG7y7XQzHOfoKMdrL95/5uP320xvWX+DqGOMWeZiVRRwaSR2chR9gFj6DFHdnd75zVLATnhpX7aqflNVHUJ4qnEjwGNLuB2+TzYjwUxknH8oqW7abwLeyn6K2Hvw1Wx5j3HMEx5j3EwBzf5St2+zY10aZ0KdnWRD68XKQffj43428sBqCUTqkLuGmitNTTWBEqD2ZB1YA5HXxvz06+6XFjqDyxx7ezdn+D5BlJSjeTPDKNTRznkf6h+BHDlgCjszdyWtqXqdo2PZSFI6cewtrEE39oG4YHW/PhbFjefblaZ4qSkj7N5GJExyshRTxW4te3tC19LDjfBaj2k88ckJPYVSCzga2B4SxfaQi9jyOhxjsN4Y6dIZWQPS6N2hVSCpbLKMxGjKcwYdSORxAVZ4Gkkjp6tlFRYvT1MQyElR3hlPBrcV1VhxGB9LWz0D9myrkY/k75Y5D1p2OkMh49ixyk+yRwxoh2r/AAhteFqe5gowxaTkzMCLDwPAdQCcPVTSJKhSRQ6sLFWAIPpgDVszasVQD2ROZfbjYFXQ9HU6jz4Yt4UNobouhDwEvk9gFyksY6RTccv3JMy+WPKPe+aNuzmUSN9h8sE3oGPYzeaMPLAoxbY2StTEUfQ8VYcVNuI/aMUKDd0mjWCexdC9mFjxY2I6gqdRizSb00ztkMnYyf0c4MTegewPoTguF0vy64y4J8hOnaOJ7wbnS0spePu+HEEc8t+I8OXPAWgo56ohATk0BJA1twtYXZuNv8MfQNVRpIuV1DDofxBHA+IxT2Xu/FT6opLdWsSNeA0AHpqccvLkuP56nbXF8/wCN09zFpY7+zJY5eBKki2Y8i/wHDrgLtHYb0ySPIWeV2IjK3uAD3pGI52/HHQrYxqCiqTKVVbalyAPjpjosaSow8jbtnLaiJ4khYsbE50W50u1iR55AcdYElwPEYV6rbtE7WijNWyrlAhTMqr0Lm0aDxvpgbUbyT1B7OIlbadnSESOPCSoP0Uf6NzjUY6SSlYzbU3hjhbswDLUHhDHYtbq54Iv3mwrxdvXS5gyOUOj+1T03UxA/wDWJx9s9xeWL2y9zLrafKkbG5gjLWc9Z5D9JMfMhfDG/f2N12dIlOmgyhkQcYgwzqAOVhYgcr43Zgo09XSsHoqKrCzygl5/yjyGxz9/S8mnG+gvbwoRwV1E8RqIRWwQLaPsrAp9/JbvPl7tzewvYi5vv/6T4CAKOjnlK8AsYUJpwGUG2mnLDBuxvhDXBsgZJI7Z0cWIvcfiLYAobl7zwTSTQQlgFPaIjrlZAx76WPJX1Hg2Getq0jQySWVYxmLG2njitUbPhDiodUV4wT2ugIFrG7c1t1wnbZ20KnJM6M1OHApqcDvVcvJiOPZA6i/meWKD2WrmnmjkRf5VUArRxH+Yi+tUSDkxGvuHl1bdjd2Oipkgj1y6sx4u51Z28Sf2YFbj7qNTh6ipIesnsZGHBFHsxR9EUe84a8RsHuJiYmICYmJiYAmK9dQpNG0cqh0cFWVhcEHkcWMTAHFt5N3X2c6B3cUyt/JqoatSk/zU32oTwudMW0MNWRDWwRduBdQQGWRftwNxK9VvcdOeOsVVKsiMjqGVhZlYXBB5EY5TvNuHJRqTAjVNEDmMAJ7WnPHPTtxIH2eIwAZoNnRwIEhRY0HJRYf6nxxavhS2VvSVQO7fOKfh84RTnj8KmMagj7YHmOeGmnqFdQ6MroeDKQQfIjEoG3GmsoY5lySosinkwBHxxtBx7gUX6nctMuWKSRE/o2yzR/2JQwHoRgX/ABOnj/Jdn/wpZ6Y+5WZPhh1xL4AS1p9oJw+d+lRTSf8AqIpx7n2iedZ7qEftw53x7fC2QSW2fXyaN86I+9Vwxj/yoyfjj2DcaRiGcU6n7TiWpb3zNlv+jh1vj2+LuAKm6ERAE7yVAHBXOWMeUaWT3g4MwQKihUUKo4BQAB5AaY9BxL4FMycS+MCcTywAI2ntCpimRYYI5YpO6TdlKNYnM5APcPC9tDirs7Z6UZqK2rkRXmILlbhVUeyi31Yn3k20xv2rvSkb9jCpqKk8Io/q+MjcEXz18MLcazVNSFULW1i6hR/1Wk+8x4PIPebYtENu2drmfI08b9m7fyaiH5Spbk8o4rHzynTryw9bm7lPG/zutKvVstlUexTp/RxDr1bni3uluOlIWmlYz1b+3Ow1/NjH1E8B64aBg2CDHuJiYgJiYmJgCYmJiYAmJiYmAJjwjHuJgBN3j+TmOZzUUrmlqv6RAMr+EqcGHjxxz2tp5qGQmoQ0Tk/l4QZaWU/1ifzZPocd0xrmgV1KsAykWIIuD5g4A5RT71FVBqYrIeFRTkzRHxNu+nqD54N0VdHMuaF1kXqpB9/TFnaPyWQZjJRSSUUp/ojdG/Ojbun0thP2rubWQtnlo0qbfz9E5gl82TmcUDdj2+Ofx7ztE2X568Tf0W0Kcg+XaLY+uuDVJvNUNa0NPOPtU9Uv92QX+OJQGfEvgJ/GRx7dFWL5JG4/VfGP8bU/2es//WfAodxDgH/Gi/sUdY3/AAQP7zDGEm8NTbu0TJ4zzwxj3DMcWgHhjImwueGEer3skvZ6yig+7Cr1L+l7C/ocaY9mS1dslNW1x+3Uv83h/s6XHhbCiDHU73wBzHDmqZf6OAZ7fnN7C+pwC2xtiRj2dRMYi3Cko7yzN4O49m/gAPHDHs35NaqRctVUJTxf7PRLkFujSEZj6DDnsDdOloltTQqhPFrXZvFmPeJ9cXgCBsH5O6iZMsoGz6U6mCI5ppf99JyvzAucdH2LsKGkiEVPGsaDko4nqTxJ8Ti/bExkHuJiYmAJiYmJgCYmJiYAmJiYmAJiYmJgCYmJiYAmJiYmAJjzExMQFeroo5RlkRHHRlDD4jCxtb5Mtmv3jRxA34pmT+4RiYmNMHOtu7uQwFhD2qWawtUT9P8AeYWpqyUMoE89i1vy83C35+JiYiYGDYey1me0rzsPGoqPHpJh92J8mmzmGZ6YOf6x5X6/bc4mJjTA1UG71NTj6Cnij/NjUfEC+CQxMTHNA9x5iYmNA9xMTEwBMTExMATExMTAExMTEwB//9k="/>
          <p:cNvSpPr>
            <a:spLocks noChangeAspect="1" noChangeArrowheads="1"/>
          </p:cNvSpPr>
          <p:nvPr/>
        </p:nvSpPr>
        <p:spPr bwMode="auto">
          <a:xfrm>
            <a:off x="227013" y="-884238"/>
            <a:ext cx="2114550" cy="21621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8138" name="Picture 10" descr="http://www.statesymbolsusa.org/IMAGES/QUARTERS/Arkansas-quarte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28116" y="2477776"/>
            <a:ext cx="2593674" cy="26015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8" name="Picture 14" descr="just another day in paradise by arwriterphotog."/>
          <p:cNvPicPr>
            <a:picLocks noChangeAspect="1" noChangeArrowheads="1"/>
          </p:cNvPicPr>
          <p:nvPr/>
        </p:nvPicPr>
        <p:blipFill>
          <a:blip r:embed="rId3" cstate="print"/>
          <a:srcRect/>
          <a:stretch>
            <a:fillRect/>
          </a:stretch>
        </p:blipFill>
        <p:spPr bwMode="auto">
          <a:xfrm>
            <a:off x="5152" y="1765020"/>
            <a:ext cx="3886200" cy="2813610"/>
          </a:xfrm>
          <a:prstGeom prst="rect">
            <a:avLst/>
          </a:prstGeom>
          <a:ln>
            <a:noFill/>
          </a:ln>
          <a:effectLst>
            <a:softEdge rad="112500"/>
          </a:effectLst>
        </p:spPr>
      </p:pic>
      <p:sp>
        <p:nvSpPr>
          <p:cNvPr id="45058" name="Title 1"/>
          <p:cNvSpPr>
            <a:spLocks noGrp="1"/>
          </p:cNvSpPr>
          <p:nvPr>
            <p:ph type="title"/>
          </p:nvPr>
        </p:nvSpPr>
        <p:spPr>
          <a:xfrm>
            <a:off x="457200" y="304800"/>
            <a:ext cx="4343400" cy="1143000"/>
          </a:xfrm>
        </p:spPr>
        <p:txBody>
          <a:bodyPr/>
          <a:lstStyle/>
          <a:p>
            <a:pPr algn="l" eaLnBrk="1" hangingPunct="1"/>
            <a:r>
              <a:rPr lang="en-US" dirty="0" smtClean="0"/>
              <a:t>Natural Resource</a:t>
            </a:r>
            <a:br>
              <a:rPr lang="en-US" dirty="0" smtClean="0"/>
            </a:br>
            <a:r>
              <a:rPr lang="en-US" dirty="0" smtClean="0"/>
              <a:t>Rich </a:t>
            </a:r>
          </a:p>
        </p:txBody>
      </p:sp>
      <p:pic>
        <p:nvPicPr>
          <p:cNvPr id="6148" name="Picture 4" descr="http://www.geology.ar.gov/images/coal_backhoe.JPG"/>
          <p:cNvPicPr>
            <a:picLocks noChangeAspect="1" noChangeArrowheads="1"/>
          </p:cNvPicPr>
          <p:nvPr/>
        </p:nvPicPr>
        <p:blipFill>
          <a:blip r:embed="rId4" cstate="print"/>
          <a:srcRect/>
          <a:stretch>
            <a:fillRect/>
          </a:stretch>
        </p:blipFill>
        <p:spPr bwMode="auto">
          <a:xfrm>
            <a:off x="3562350" y="1619251"/>
            <a:ext cx="3086100" cy="2308403"/>
          </a:xfrm>
          <a:prstGeom prst="rect">
            <a:avLst/>
          </a:prstGeom>
          <a:ln>
            <a:noFill/>
          </a:ln>
          <a:effectLst>
            <a:softEdge rad="112500"/>
          </a:effectLst>
        </p:spPr>
      </p:pic>
      <p:pic>
        <p:nvPicPr>
          <p:cNvPr id="6150" name="Picture 6" descr="http://www.perkinstrotter.com/practice_areas/images/oil&amp;gas.png"/>
          <p:cNvPicPr>
            <a:picLocks noChangeAspect="1" noChangeArrowheads="1"/>
          </p:cNvPicPr>
          <p:nvPr/>
        </p:nvPicPr>
        <p:blipFill>
          <a:blip r:embed="rId5" cstate="print"/>
          <a:srcRect l="47058" r="38824"/>
          <a:stretch>
            <a:fillRect/>
          </a:stretch>
        </p:blipFill>
        <p:spPr bwMode="auto">
          <a:xfrm>
            <a:off x="7086600" y="228600"/>
            <a:ext cx="1752600" cy="2190750"/>
          </a:xfrm>
          <a:prstGeom prst="rect">
            <a:avLst/>
          </a:prstGeom>
          <a:ln>
            <a:noFill/>
          </a:ln>
          <a:effectLst>
            <a:softEdge rad="112500"/>
          </a:effectLst>
        </p:spPr>
      </p:pic>
      <p:pic>
        <p:nvPicPr>
          <p:cNvPr id="6146" name="Picture 2" descr="http://www.bucktrack.com/Mississippi_by_Canoe/Arkansas_Cotton.jpg"/>
          <p:cNvPicPr>
            <a:picLocks noChangeAspect="1" noChangeArrowheads="1"/>
          </p:cNvPicPr>
          <p:nvPr/>
        </p:nvPicPr>
        <p:blipFill>
          <a:blip r:embed="rId6" cstate="print"/>
          <a:srcRect/>
          <a:stretch>
            <a:fillRect/>
          </a:stretch>
        </p:blipFill>
        <p:spPr bwMode="auto">
          <a:xfrm>
            <a:off x="7086600" y="3886200"/>
            <a:ext cx="1851009" cy="2533650"/>
          </a:xfrm>
          <a:prstGeom prst="rect">
            <a:avLst/>
          </a:prstGeom>
          <a:ln>
            <a:noFill/>
          </a:ln>
          <a:effectLst>
            <a:softEdge rad="112500"/>
          </a:effectLst>
        </p:spPr>
      </p:pic>
      <p:pic>
        <p:nvPicPr>
          <p:cNvPr id="6152" name="Picture 8" descr="http://www.fortsmith.org/!userfiles/fortsmith_img_17.jpg"/>
          <p:cNvPicPr>
            <a:picLocks noChangeAspect="1" noChangeArrowheads="1"/>
          </p:cNvPicPr>
          <p:nvPr/>
        </p:nvPicPr>
        <p:blipFill>
          <a:blip r:embed="rId7" cstate="print"/>
          <a:srcRect/>
          <a:stretch>
            <a:fillRect/>
          </a:stretch>
        </p:blipFill>
        <p:spPr bwMode="auto">
          <a:xfrm>
            <a:off x="4800600" y="0"/>
            <a:ext cx="2381250" cy="1619251"/>
          </a:xfrm>
          <a:prstGeom prst="rect">
            <a:avLst/>
          </a:prstGeom>
          <a:ln>
            <a:noFill/>
          </a:ln>
          <a:effectLst>
            <a:softEdge rad="112500"/>
          </a:effectLst>
        </p:spPr>
      </p:pic>
      <p:pic>
        <p:nvPicPr>
          <p:cNvPr id="6154" name="Picture 10" descr="http://tbn0.google.com/images?q=tbn:aA3ouHtqcQ2LwM:http://image53.webshots.com/553/6/25/28/2655625280026130983OPznOc_fs.jpg"/>
          <p:cNvPicPr>
            <a:picLocks noChangeAspect="1" noChangeArrowheads="1"/>
          </p:cNvPicPr>
          <p:nvPr/>
        </p:nvPicPr>
        <p:blipFill>
          <a:blip r:embed="rId8" cstate="print"/>
          <a:srcRect/>
          <a:stretch>
            <a:fillRect/>
          </a:stretch>
        </p:blipFill>
        <p:spPr bwMode="auto">
          <a:xfrm>
            <a:off x="6629400" y="2133600"/>
            <a:ext cx="2124157" cy="1600200"/>
          </a:xfrm>
          <a:prstGeom prst="rect">
            <a:avLst/>
          </a:prstGeom>
          <a:ln>
            <a:noFill/>
          </a:ln>
          <a:effectLst>
            <a:softEdge rad="112500"/>
          </a:effectLst>
        </p:spPr>
      </p:pic>
      <p:pic>
        <p:nvPicPr>
          <p:cNvPr id="7170" name="Picture 2" descr="http://t1.gstatic.com/images?q=tbn:KN6lWU0g5o0nKM:http://www.fws.gov/digitalmedia/FullRes/natdiglib/6EF97DF9-8D4A-47FF-9C7C2CA0A08EE548.jpg">
            <a:hlinkClick r:id="rId9"/>
          </p:cNvPr>
          <p:cNvPicPr>
            <a:picLocks noChangeAspect="1" noChangeArrowheads="1"/>
          </p:cNvPicPr>
          <p:nvPr/>
        </p:nvPicPr>
        <p:blipFill>
          <a:blip r:embed="rId10" cstate="print"/>
          <a:srcRect/>
          <a:stretch>
            <a:fillRect/>
          </a:stretch>
        </p:blipFill>
        <p:spPr bwMode="auto">
          <a:xfrm>
            <a:off x="228600" y="4876800"/>
            <a:ext cx="2285999" cy="1828800"/>
          </a:xfrm>
          <a:prstGeom prst="rect">
            <a:avLst/>
          </a:prstGeom>
          <a:ln>
            <a:noFill/>
          </a:ln>
          <a:effectLst>
            <a:softEdge rad="112500"/>
          </a:effectLst>
        </p:spPr>
      </p:pic>
      <p:pic>
        <p:nvPicPr>
          <p:cNvPr id="47106" name="Picture 2" descr="http://www.strathamnh.gov/Pages/StrathamNH_Assessing/01511D18-000F8513.0/cut%2520timbe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67075" y="4190999"/>
            <a:ext cx="3676650" cy="27517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 William Fulbright </a:t>
            </a:r>
            <a:r>
              <a:rPr lang="en-US" sz="4000" dirty="0" smtClean="0"/>
              <a:t>(1905 – 1995)</a:t>
            </a:r>
            <a:endParaRPr lang="en-US" sz="4000" dirty="0"/>
          </a:p>
        </p:txBody>
      </p:sp>
      <p:sp>
        <p:nvSpPr>
          <p:cNvPr id="4" name="Content Placeholder 3"/>
          <p:cNvSpPr>
            <a:spLocks noGrp="1"/>
          </p:cNvSpPr>
          <p:nvPr>
            <p:ph sz="half" idx="1"/>
          </p:nvPr>
        </p:nvSpPr>
        <p:spPr/>
        <p:txBody>
          <a:bodyPr/>
          <a:lstStyle/>
          <a:p>
            <a:r>
              <a:rPr lang="en-US" dirty="0" smtClean="0"/>
              <a:t>Representative and Senator from AR</a:t>
            </a:r>
          </a:p>
          <a:p>
            <a:r>
              <a:rPr lang="en-US" dirty="0" smtClean="0"/>
              <a:t>President of U of AR</a:t>
            </a:r>
          </a:p>
          <a:p>
            <a:r>
              <a:rPr lang="en-US" dirty="0" smtClean="0"/>
              <a:t>Founder of Fulbright Scholars program</a:t>
            </a:r>
            <a:endParaRPr lang="en-US" dirty="0"/>
          </a:p>
        </p:txBody>
      </p:sp>
      <p:pic>
        <p:nvPicPr>
          <p:cNvPr id="2050" name="Picture 2" descr="http://bioguide.congress.gov/bioguide/photo/f/f0004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23999"/>
            <a:ext cx="3276600" cy="45661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8853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dirty="0" smtClean="0"/>
              <a:t>Arkansas Parks</a:t>
            </a:r>
          </a:p>
        </p:txBody>
      </p:sp>
      <p:sp>
        <p:nvSpPr>
          <p:cNvPr id="4" name="TextBox 3"/>
          <p:cNvSpPr txBox="1"/>
          <p:nvPr/>
        </p:nvSpPr>
        <p:spPr>
          <a:xfrm>
            <a:off x="0" y="1066800"/>
            <a:ext cx="9144000" cy="523220"/>
          </a:xfrm>
          <a:prstGeom prst="rect">
            <a:avLst/>
          </a:prstGeom>
          <a:noFill/>
        </p:spPr>
        <p:txBody>
          <a:bodyPr wrap="square" rtlCol="0">
            <a:spAutoFit/>
          </a:bodyPr>
          <a:lstStyle/>
          <a:p>
            <a:pPr algn="ctr"/>
            <a:r>
              <a:rPr lang="en-US" sz="2800" dirty="0" smtClean="0">
                <a:latin typeface="+mn-lt"/>
              </a:rPr>
              <a:t>There are more than 50 state parks in Arkansas</a:t>
            </a:r>
            <a:endParaRPr lang="en-US" sz="2800" dirty="0">
              <a:latin typeface="+mn-lt"/>
            </a:endParaRPr>
          </a:p>
        </p:txBody>
      </p:sp>
      <p:sp>
        <p:nvSpPr>
          <p:cNvPr id="5" name="TextBox 4"/>
          <p:cNvSpPr txBox="1"/>
          <p:nvPr/>
        </p:nvSpPr>
        <p:spPr>
          <a:xfrm>
            <a:off x="2133600" y="6488668"/>
            <a:ext cx="6172200" cy="369332"/>
          </a:xfrm>
          <a:prstGeom prst="rect">
            <a:avLst/>
          </a:prstGeom>
          <a:noFill/>
        </p:spPr>
        <p:txBody>
          <a:bodyPr wrap="square" rtlCol="0">
            <a:spAutoFit/>
          </a:bodyPr>
          <a:lstStyle/>
          <a:p>
            <a:r>
              <a:rPr lang="en-US" dirty="0" smtClean="0"/>
              <a:t>Photos and information provided by Arkansas.com </a:t>
            </a:r>
            <a:endParaRPr lang="en-US" dirty="0"/>
          </a:p>
        </p:txBody>
      </p:sp>
      <p:grpSp>
        <p:nvGrpSpPr>
          <p:cNvPr id="8" name="Group 7"/>
          <p:cNvGrpSpPr/>
          <p:nvPr/>
        </p:nvGrpSpPr>
        <p:grpSpPr>
          <a:xfrm>
            <a:off x="152400" y="1600200"/>
            <a:ext cx="3048000" cy="2637479"/>
            <a:chOff x="152400" y="2428452"/>
            <a:chExt cx="3048000" cy="2637479"/>
          </a:xfrm>
        </p:grpSpPr>
        <p:pic>
          <p:nvPicPr>
            <p:cNvPr id="4098" name="Picture 2" descr="http://www.arkansas.com/images/photos/large/lake_chicot_sp_birdwatching_l.jpg"/>
            <p:cNvPicPr>
              <a:picLocks noChangeAspect="1" noChangeArrowheads="1"/>
            </p:cNvPicPr>
            <p:nvPr/>
          </p:nvPicPr>
          <p:blipFill>
            <a:blip r:embed="rId3" cstate="print"/>
            <a:srcRect/>
            <a:stretch>
              <a:fillRect/>
            </a:stretch>
          </p:blipFill>
          <p:spPr bwMode="auto">
            <a:xfrm>
              <a:off x="152400" y="2428452"/>
              <a:ext cx="3048000" cy="2038773"/>
            </a:xfrm>
            <a:prstGeom prst="rect">
              <a:avLst/>
            </a:prstGeom>
            <a:ln>
              <a:noFill/>
            </a:ln>
            <a:effectLst>
              <a:softEdge rad="112500"/>
            </a:effectLst>
          </p:spPr>
        </p:pic>
        <p:sp>
          <p:nvSpPr>
            <p:cNvPr id="7" name="TextBox 6"/>
            <p:cNvSpPr txBox="1"/>
            <p:nvPr/>
          </p:nvSpPr>
          <p:spPr>
            <a:xfrm>
              <a:off x="381000" y="4419600"/>
              <a:ext cx="2819400" cy="646331"/>
            </a:xfrm>
            <a:prstGeom prst="rect">
              <a:avLst/>
            </a:prstGeom>
            <a:noFill/>
          </p:spPr>
          <p:txBody>
            <a:bodyPr wrap="square" rtlCol="0">
              <a:spAutoFit/>
            </a:bodyPr>
            <a:lstStyle/>
            <a:p>
              <a:r>
                <a:rPr lang="en-US" dirty="0" smtClean="0">
                  <a:latin typeface="+mn-lt"/>
                </a:rPr>
                <a:t>Bird watching at Lake </a:t>
              </a:r>
            </a:p>
            <a:p>
              <a:r>
                <a:rPr lang="en-US" dirty="0" smtClean="0">
                  <a:latin typeface="+mn-lt"/>
                </a:rPr>
                <a:t>Chicot State Park</a:t>
              </a:r>
              <a:endParaRPr lang="en-US" dirty="0">
                <a:latin typeface="+mn-lt"/>
              </a:endParaRPr>
            </a:p>
          </p:txBody>
        </p:sp>
      </p:grpSp>
      <p:grpSp>
        <p:nvGrpSpPr>
          <p:cNvPr id="11" name="Group 10"/>
          <p:cNvGrpSpPr/>
          <p:nvPr/>
        </p:nvGrpSpPr>
        <p:grpSpPr>
          <a:xfrm>
            <a:off x="2895600" y="1981200"/>
            <a:ext cx="2514600" cy="4103132"/>
            <a:chOff x="2895600" y="1981200"/>
            <a:chExt cx="2514600" cy="4103132"/>
          </a:xfrm>
        </p:grpSpPr>
        <p:pic>
          <p:nvPicPr>
            <p:cNvPr id="4100" name="Picture 4" descr="http://www.arkansas.com/images/photos/large/devilsden_027_l.jpg"/>
            <p:cNvPicPr>
              <a:picLocks noChangeAspect="1" noChangeArrowheads="1"/>
            </p:cNvPicPr>
            <p:nvPr/>
          </p:nvPicPr>
          <p:blipFill>
            <a:blip r:embed="rId4" cstate="print"/>
            <a:srcRect/>
            <a:stretch>
              <a:fillRect/>
            </a:stretch>
          </p:blipFill>
          <p:spPr bwMode="auto">
            <a:xfrm>
              <a:off x="2895600" y="1981200"/>
              <a:ext cx="2514600" cy="3771900"/>
            </a:xfrm>
            <a:prstGeom prst="rect">
              <a:avLst/>
            </a:prstGeom>
            <a:ln>
              <a:noFill/>
            </a:ln>
            <a:effectLst>
              <a:softEdge rad="112500"/>
            </a:effectLst>
          </p:spPr>
        </p:pic>
        <p:sp>
          <p:nvSpPr>
            <p:cNvPr id="10" name="TextBox 9"/>
            <p:cNvSpPr txBox="1"/>
            <p:nvPr/>
          </p:nvSpPr>
          <p:spPr>
            <a:xfrm>
              <a:off x="2895600" y="5715000"/>
              <a:ext cx="2514600" cy="369332"/>
            </a:xfrm>
            <a:prstGeom prst="rect">
              <a:avLst/>
            </a:prstGeom>
            <a:noFill/>
          </p:spPr>
          <p:txBody>
            <a:bodyPr wrap="square" rtlCol="0">
              <a:spAutoFit/>
            </a:bodyPr>
            <a:lstStyle/>
            <a:p>
              <a:pPr algn="ctr"/>
              <a:r>
                <a:rPr lang="en-US" dirty="0" smtClean="0">
                  <a:latin typeface="+mn-lt"/>
                </a:rPr>
                <a:t>Devil’s Den State Park</a:t>
              </a:r>
              <a:endParaRPr lang="en-US" dirty="0">
                <a:latin typeface="+mn-lt"/>
              </a:endParaRPr>
            </a:p>
          </p:txBody>
        </p:sp>
      </p:grpSp>
      <p:grpSp>
        <p:nvGrpSpPr>
          <p:cNvPr id="17" name="Group 16"/>
          <p:cNvGrpSpPr/>
          <p:nvPr/>
        </p:nvGrpSpPr>
        <p:grpSpPr>
          <a:xfrm>
            <a:off x="5486400" y="1600200"/>
            <a:ext cx="3276600" cy="2198132"/>
            <a:chOff x="5562600" y="1600200"/>
            <a:chExt cx="3276600" cy="2198132"/>
          </a:xfrm>
        </p:grpSpPr>
        <p:pic>
          <p:nvPicPr>
            <p:cNvPr id="4102" name="Picture 6" descr="http://www.arkansas.com/images/photos/large/mammothspring_019_l.jpg"/>
            <p:cNvPicPr>
              <a:picLocks noChangeAspect="1" noChangeArrowheads="1"/>
            </p:cNvPicPr>
            <p:nvPr/>
          </p:nvPicPr>
          <p:blipFill>
            <a:blip r:embed="rId5" cstate="print"/>
            <a:srcRect/>
            <a:stretch>
              <a:fillRect/>
            </a:stretch>
          </p:blipFill>
          <p:spPr bwMode="auto">
            <a:xfrm>
              <a:off x="5562600" y="1600200"/>
              <a:ext cx="3276600" cy="2184400"/>
            </a:xfrm>
            <a:prstGeom prst="rect">
              <a:avLst/>
            </a:prstGeom>
            <a:ln>
              <a:noFill/>
            </a:ln>
            <a:effectLst>
              <a:softEdge rad="112500"/>
            </a:effectLst>
          </p:spPr>
        </p:pic>
        <p:sp>
          <p:nvSpPr>
            <p:cNvPr id="13" name="TextBox 12"/>
            <p:cNvSpPr txBox="1"/>
            <p:nvPr/>
          </p:nvSpPr>
          <p:spPr>
            <a:xfrm>
              <a:off x="5638800" y="3429000"/>
              <a:ext cx="3124200" cy="369332"/>
            </a:xfrm>
            <a:prstGeom prst="rect">
              <a:avLst/>
            </a:prstGeom>
            <a:noFill/>
          </p:spPr>
          <p:txBody>
            <a:bodyPr wrap="square" rtlCol="0">
              <a:spAutoFit/>
            </a:bodyPr>
            <a:lstStyle/>
            <a:p>
              <a:r>
                <a:rPr lang="en-US" b="1" dirty="0" smtClean="0">
                  <a:latin typeface="+mn-lt"/>
                </a:rPr>
                <a:t>Mammoth Spring State Park</a:t>
              </a:r>
              <a:endParaRPr lang="en-US" b="1" dirty="0">
                <a:latin typeface="+mn-lt"/>
              </a:endParaRPr>
            </a:p>
          </p:txBody>
        </p:sp>
      </p:grpSp>
      <p:grpSp>
        <p:nvGrpSpPr>
          <p:cNvPr id="16" name="Group 15"/>
          <p:cNvGrpSpPr/>
          <p:nvPr/>
        </p:nvGrpSpPr>
        <p:grpSpPr>
          <a:xfrm>
            <a:off x="5743575" y="3943088"/>
            <a:ext cx="2914650" cy="2286000"/>
            <a:chOff x="5943600" y="3886200"/>
            <a:chExt cx="2914650" cy="2286000"/>
          </a:xfrm>
        </p:grpSpPr>
        <p:pic>
          <p:nvPicPr>
            <p:cNvPr id="4104" name="Picture 8" descr="http://www.arkansas.com/images/photos/large/daisy_sp_006_l.jpg"/>
            <p:cNvPicPr>
              <a:picLocks noChangeAspect="1" noChangeArrowheads="1"/>
            </p:cNvPicPr>
            <p:nvPr/>
          </p:nvPicPr>
          <p:blipFill>
            <a:blip r:embed="rId6" cstate="print"/>
            <a:srcRect/>
            <a:stretch>
              <a:fillRect/>
            </a:stretch>
          </p:blipFill>
          <p:spPr bwMode="auto">
            <a:xfrm>
              <a:off x="5943600" y="3886200"/>
              <a:ext cx="2914650" cy="1943100"/>
            </a:xfrm>
            <a:prstGeom prst="rect">
              <a:avLst/>
            </a:prstGeom>
            <a:ln>
              <a:noFill/>
            </a:ln>
            <a:effectLst>
              <a:softEdge rad="112500"/>
            </a:effectLst>
          </p:spPr>
        </p:pic>
        <p:sp>
          <p:nvSpPr>
            <p:cNvPr id="15" name="TextBox 14"/>
            <p:cNvSpPr txBox="1"/>
            <p:nvPr/>
          </p:nvSpPr>
          <p:spPr>
            <a:xfrm>
              <a:off x="6400800" y="5791200"/>
              <a:ext cx="1981200" cy="381000"/>
            </a:xfrm>
            <a:prstGeom prst="rect">
              <a:avLst/>
            </a:prstGeom>
            <a:noFill/>
          </p:spPr>
          <p:txBody>
            <a:bodyPr wrap="square" rtlCol="0">
              <a:spAutoFit/>
            </a:bodyPr>
            <a:lstStyle/>
            <a:p>
              <a:r>
                <a:rPr lang="en-US" dirty="0" smtClean="0"/>
                <a:t>Daisy State Park</a:t>
              </a: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Arkansas Top 20</a:t>
            </a:r>
            <a:endParaRPr lang="en-US" dirty="0"/>
          </a:p>
        </p:txBody>
      </p:sp>
      <p:pic>
        <p:nvPicPr>
          <p:cNvPr id="2050" name="Picture 2" descr="Acxiom Corporation">
            <a:hlinkClick r:id="rId3"/>
          </p:cNvPr>
          <p:cNvPicPr>
            <a:picLocks noChangeAspect="1" noChangeArrowheads="1"/>
          </p:cNvPicPr>
          <p:nvPr/>
        </p:nvPicPr>
        <p:blipFill>
          <a:blip r:embed="rId4" cstate="print"/>
          <a:srcRect/>
          <a:stretch>
            <a:fillRect/>
          </a:stretch>
        </p:blipFill>
        <p:spPr bwMode="auto">
          <a:xfrm>
            <a:off x="3051327" y="1066800"/>
            <a:ext cx="2066926" cy="570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http://www.aertinc.com/images/front3b_02tm.jpg"/>
          <p:cNvPicPr>
            <a:picLocks noChangeAspect="1" noChangeArrowheads="1"/>
          </p:cNvPicPr>
          <p:nvPr/>
        </p:nvPicPr>
        <p:blipFill>
          <a:blip r:embed="rId5" cstate="print"/>
          <a:srcRect/>
          <a:stretch>
            <a:fillRect/>
          </a:stretch>
        </p:blipFill>
        <p:spPr bwMode="auto">
          <a:xfrm>
            <a:off x="6477000" y="1295400"/>
            <a:ext cx="1971675" cy="1800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8" name="Picture 10" descr="http://upload.wikimedia.org/wikipedia/en/thumb/b/bb/Alltel_logo.svg/220px-Alltel_logo.svg.png">
            <a:hlinkClick r:id="rId6" tooltip="Alltel logo.svg"/>
          </p:cNvPr>
          <p:cNvPicPr>
            <a:picLocks noChangeAspect="1" noChangeArrowheads="1"/>
          </p:cNvPicPr>
          <p:nvPr/>
        </p:nvPicPr>
        <p:blipFill>
          <a:blip r:embed="rId7" cstate="print"/>
          <a:srcRect/>
          <a:stretch>
            <a:fillRect/>
          </a:stretch>
        </p:blipFill>
        <p:spPr bwMode="auto">
          <a:xfrm>
            <a:off x="4191000" y="1905000"/>
            <a:ext cx="20955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62" name="Picture 14" descr="http://www.telecomp.net/img/client%20logos/I8F29L72RRNGHD1FRB1.gif"/>
          <p:cNvPicPr>
            <a:picLocks noChangeAspect="1" noChangeArrowheads="1"/>
          </p:cNvPicPr>
          <p:nvPr/>
        </p:nvPicPr>
        <p:blipFill>
          <a:blip r:embed="rId8" cstate="print"/>
          <a:srcRect/>
          <a:stretch>
            <a:fillRect/>
          </a:stretch>
        </p:blipFill>
        <p:spPr bwMode="auto">
          <a:xfrm>
            <a:off x="3886200" y="3276600"/>
            <a:ext cx="2857500" cy="95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66" name="Picture 18" descr="Baldor Electric Company">
            <a:hlinkClick r:id="rId9"/>
          </p:cNvPr>
          <p:cNvPicPr>
            <a:picLocks noChangeAspect="1" noChangeArrowheads="1"/>
          </p:cNvPicPr>
          <p:nvPr/>
        </p:nvPicPr>
        <p:blipFill>
          <a:blip r:embed="rId10" cstate="print"/>
          <a:srcRect/>
          <a:stretch>
            <a:fillRect/>
          </a:stretch>
        </p:blipFill>
        <p:spPr bwMode="auto">
          <a:xfrm>
            <a:off x="6915150" y="3395578"/>
            <a:ext cx="2228850" cy="5621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68" name="Picture 20" descr="http://www.footfete.com/images/bank-of-the-ozarks-logo.jpg"/>
          <p:cNvPicPr>
            <a:picLocks noChangeAspect="1" noChangeArrowheads="1"/>
          </p:cNvPicPr>
          <p:nvPr/>
        </p:nvPicPr>
        <p:blipFill>
          <a:blip r:embed="rId11" cstate="print"/>
          <a:srcRect/>
          <a:stretch>
            <a:fillRect/>
          </a:stretch>
        </p:blipFill>
        <p:spPr bwMode="auto">
          <a:xfrm>
            <a:off x="5410200" y="4419600"/>
            <a:ext cx="333375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70" name="Picture 22" descr="cpi001014.jpg"/>
          <p:cNvPicPr>
            <a:picLocks noChangeAspect="1" noChangeArrowheads="1"/>
          </p:cNvPicPr>
          <p:nvPr/>
        </p:nvPicPr>
        <p:blipFill>
          <a:blip r:embed="rId12" cstate="print"/>
          <a:srcRect/>
          <a:stretch>
            <a:fillRect/>
          </a:stretch>
        </p:blipFill>
        <p:spPr bwMode="auto">
          <a:xfrm>
            <a:off x="4191000" y="5170018"/>
            <a:ext cx="3352800" cy="468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72" name="Picture 24" descr="http://tbn1.google.com/images?q=tbn:2V3JNQsZz9jVqM:http://www.deltic.com/images/delticlogo.gif">
            <a:hlinkClick r:id="rId13"/>
          </p:cNvPr>
          <p:cNvPicPr>
            <a:picLocks noChangeAspect="1" noChangeArrowheads="1"/>
          </p:cNvPicPr>
          <p:nvPr/>
        </p:nvPicPr>
        <p:blipFill>
          <a:blip r:embed="rId14" cstate="print"/>
          <a:srcRect/>
          <a:stretch>
            <a:fillRect/>
          </a:stretch>
        </p:blipFill>
        <p:spPr bwMode="auto">
          <a:xfrm>
            <a:off x="7467600" y="5638800"/>
            <a:ext cx="1219200" cy="977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76" name="Picture 28" descr="http://tbn1.google.com/images?q=tbn:g4cJZREzaq_wfM:http://www.crosswindsyouthservices.org/images/userpics/Dillards.jpg">
            <a:hlinkClick r:id="rId15"/>
          </p:cNvPr>
          <p:cNvPicPr>
            <a:picLocks noChangeAspect="1" noChangeArrowheads="1"/>
          </p:cNvPicPr>
          <p:nvPr/>
        </p:nvPicPr>
        <p:blipFill>
          <a:blip r:embed="rId16" cstate="print"/>
          <a:srcRect/>
          <a:stretch>
            <a:fillRect/>
          </a:stretch>
        </p:blipFill>
        <p:spPr bwMode="auto">
          <a:xfrm>
            <a:off x="4495800" y="5943600"/>
            <a:ext cx="1578429"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6" descr="See full size image">
            <a:hlinkClick r:id="rId17"/>
          </p:cNvPr>
          <p:cNvPicPr>
            <a:picLocks noChangeAspect="1" noChangeArrowheads="1"/>
          </p:cNvPicPr>
          <p:nvPr/>
        </p:nvPicPr>
        <p:blipFill>
          <a:blip r:embed="rId18" cstate="print"/>
          <a:srcRect/>
          <a:stretch>
            <a:fillRect/>
          </a:stretch>
        </p:blipFill>
        <p:spPr bwMode="auto">
          <a:xfrm>
            <a:off x="533400" y="457200"/>
            <a:ext cx="1569599" cy="631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16" descr="http://www.flex360.com/public/userfiles/image/homebancshares_logo.jpg"/>
          <p:cNvPicPr>
            <a:picLocks noChangeAspect="1" noChangeArrowheads="1"/>
          </p:cNvPicPr>
          <p:nvPr/>
        </p:nvPicPr>
        <p:blipFill>
          <a:blip r:embed="rId19" cstate="print"/>
          <a:srcRect/>
          <a:stretch>
            <a:fillRect/>
          </a:stretch>
        </p:blipFill>
        <p:spPr bwMode="auto">
          <a:xfrm>
            <a:off x="609600" y="1371600"/>
            <a:ext cx="1638300" cy="1152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18" descr="J.B. Hunt Logo"/>
          <p:cNvPicPr>
            <a:picLocks noChangeAspect="1" noChangeArrowheads="1"/>
          </p:cNvPicPr>
          <p:nvPr/>
        </p:nvPicPr>
        <p:blipFill>
          <a:blip r:embed="rId20" cstate="print"/>
          <a:srcRect/>
          <a:stretch>
            <a:fillRect/>
          </a:stretch>
        </p:blipFill>
        <p:spPr bwMode="auto">
          <a:xfrm>
            <a:off x="188474" y="3152776"/>
            <a:ext cx="19050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descr="http://www.nyse.com/images/press/mur-l.gif"/>
          <p:cNvPicPr>
            <a:picLocks noChangeAspect="1" noChangeArrowheads="1"/>
          </p:cNvPicPr>
          <p:nvPr/>
        </p:nvPicPr>
        <p:blipFill>
          <a:blip r:embed="rId21" cstate="print"/>
          <a:srcRect/>
          <a:stretch>
            <a:fillRect/>
          </a:stretch>
        </p:blipFill>
        <p:spPr bwMode="auto">
          <a:xfrm>
            <a:off x="432374" y="5486400"/>
            <a:ext cx="1771650" cy="11962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4" descr="http://www.pamdrivers.com/images/header_logo.gif"/>
          <p:cNvPicPr>
            <a:picLocks noChangeAspect="1" noChangeArrowheads="1"/>
          </p:cNvPicPr>
          <p:nvPr/>
        </p:nvPicPr>
        <p:blipFill>
          <a:blip r:embed="rId22" cstate="print"/>
          <a:srcRect/>
          <a:stretch>
            <a:fillRect/>
          </a:stretch>
        </p:blipFill>
        <p:spPr bwMode="auto">
          <a:xfrm>
            <a:off x="2286000" y="4343400"/>
            <a:ext cx="2124075" cy="676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8" descr="http://media.primezone.com/cache/10017/small/5383.jpg"/>
          <p:cNvPicPr>
            <a:picLocks noChangeAspect="1" noChangeArrowheads="1"/>
          </p:cNvPicPr>
          <p:nvPr/>
        </p:nvPicPr>
        <p:blipFill>
          <a:blip r:embed="rId23" cstate="print"/>
          <a:srcRect/>
          <a:stretch>
            <a:fillRect/>
          </a:stretch>
        </p:blipFill>
        <p:spPr bwMode="auto">
          <a:xfrm>
            <a:off x="571500" y="4214812"/>
            <a:ext cx="1238250" cy="933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78" name="Picture 30" descr="Tyson">
            <a:hlinkClick r:id="rId24"/>
          </p:cNvPr>
          <p:cNvPicPr>
            <a:picLocks noChangeAspect="1" noChangeArrowheads="1"/>
          </p:cNvPicPr>
          <p:nvPr/>
        </p:nvPicPr>
        <p:blipFill>
          <a:blip r:embed="rId25" cstate="print"/>
          <a:srcRect/>
          <a:stretch>
            <a:fillRect/>
          </a:stretch>
        </p:blipFill>
        <p:spPr bwMode="auto">
          <a:xfrm>
            <a:off x="2667000" y="1905000"/>
            <a:ext cx="1266825" cy="790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80" name="Picture 32" descr="USA Truck">
            <a:hlinkClick r:id="rId26"/>
          </p:cNvPr>
          <p:cNvPicPr>
            <a:picLocks noChangeAspect="1" noChangeArrowheads="1"/>
          </p:cNvPicPr>
          <p:nvPr/>
        </p:nvPicPr>
        <p:blipFill>
          <a:blip r:embed="rId27" cstate="print"/>
          <a:srcRect/>
          <a:stretch>
            <a:fillRect/>
          </a:stretch>
        </p:blipFill>
        <p:spPr bwMode="auto">
          <a:xfrm>
            <a:off x="2743200" y="5595937"/>
            <a:ext cx="1341590" cy="923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82" name="Picture 34" descr="Walmart - Save Money. Live Better."/>
          <p:cNvPicPr>
            <a:picLocks noChangeAspect="1" noChangeArrowheads="1"/>
          </p:cNvPicPr>
          <p:nvPr/>
        </p:nvPicPr>
        <p:blipFill>
          <a:blip r:embed="rId28" cstate="print"/>
          <a:srcRect/>
          <a:stretch>
            <a:fillRect/>
          </a:stretch>
        </p:blipFill>
        <p:spPr bwMode="auto">
          <a:xfrm>
            <a:off x="6863841" y="304800"/>
            <a:ext cx="1782093"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84" name="Picture 36" descr="http://tbn0.google.com/images?q=tbn:weFMmhC2UfzNMM:http://www.arthritis.org/media/chapters/ar/windstream.JPG">
            <a:hlinkClick r:id="rId29"/>
          </p:cNvPr>
          <p:cNvPicPr>
            <a:picLocks noChangeAspect="1" noChangeArrowheads="1"/>
          </p:cNvPicPr>
          <p:nvPr/>
        </p:nvPicPr>
        <p:blipFill>
          <a:blip r:embed="rId30" cstate="print"/>
          <a:srcRect/>
          <a:stretch>
            <a:fillRect/>
          </a:stretch>
        </p:blipFill>
        <p:spPr bwMode="auto">
          <a:xfrm>
            <a:off x="2286000" y="2895600"/>
            <a:ext cx="1775113" cy="781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C00000"/>
                </a:solidFill>
              </a:rPr>
              <a:t>Economic Dimensions of AR History</a:t>
            </a:r>
            <a:endParaRPr lang="en-US" dirty="0">
              <a:solidFill>
                <a:srgbClr val="C00000"/>
              </a:solidFill>
            </a:endParaRPr>
          </a:p>
        </p:txBody>
      </p:sp>
      <p:sp>
        <p:nvSpPr>
          <p:cNvPr id="4" name="Subtitle 3"/>
          <p:cNvSpPr>
            <a:spLocks noGrp="1"/>
          </p:cNvSpPr>
          <p:nvPr>
            <p:ph type="subTitle" idx="1"/>
          </p:nvPr>
        </p:nvSpPr>
        <p:spPr>
          <a:xfrm>
            <a:off x="533400" y="4191000"/>
            <a:ext cx="8077200" cy="1752600"/>
          </a:xfrm>
        </p:spPr>
        <p:txBody>
          <a:bodyPr/>
          <a:lstStyle/>
          <a:p>
            <a:r>
              <a:rPr lang="en-US" dirty="0" smtClean="0"/>
              <a:t>Bessie B. Moore Center for Economic Education</a:t>
            </a:r>
          </a:p>
          <a:p>
            <a:r>
              <a:rPr lang="en-US" sz="2800" dirty="0" smtClean="0"/>
              <a:t>Dr. Rita Littrell</a:t>
            </a:r>
            <a:endParaRPr lang="en-US" sz="2800" dirty="0"/>
          </a:p>
        </p:txBody>
      </p:sp>
    </p:spTree>
    <p:extLst>
      <p:ext uri="{BB962C8B-B14F-4D97-AF65-F5344CB8AC3E}">
        <p14:creationId xmlns:p14="http://schemas.microsoft.com/office/powerpoint/2010/main" val="32917052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Curricula</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solidFill>
                  <a:schemeClr val="bg2">
                    <a:lumMod val="60000"/>
                    <a:lumOff val="40000"/>
                  </a:schemeClr>
                </a:solidFill>
              </a:rPr>
              <a:t>Ice breaker </a:t>
            </a:r>
            <a:r>
              <a:rPr lang="en-US" dirty="0" smtClean="0"/>
              <a:t>– with answers</a:t>
            </a:r>
          </a:p>
          <a:p>
            <a:r>
              <a:rPr lang="en-US" dirty="0" smtClean="0">
                <a:solidFill>
                  <a:schemeClr val="bg2">
                    <a:lumMod val="60000"/>
                    <a:lumOff val="40000"/>
                  </a:schemeClr>
                </a:solidFill>
              </a:rPr>
              <a:t>Pride in Arkansas PowerPoint</a:t>
            </a:r>
          </a:p>
          <a:p>
            <a:pPr lvl="1"/>
            <a:r>
              <a:rPr lang="en-US" sz="2400" dirty="0" smtClean="0"/>
              <a:t>Regional </a:t>
            </a:r>
            <a:r>
              <a:rPr lang="en-US" sz="2400" dirty="0" err="1" smtClean="0"/>
              <a:t>PowerPoints</a:t>
            </a:r>
            <a:endParaRPr lang="en-US" sz="2400" dirty="0" smtClean="0"/>
          </a:p>
          <a:p>
            <a:r>
              <a:rPr lang="en-US" dirty="0" smtClean="0">
                <a:solidFill>
                  <a:schemeClr val="bg2">
                    <a:lumMod val="60000"/>
                    <a:lumOff val="40000"/>
                  </a:schemeClr>
                </a:solidFill>
              </a:rPr>
              <a:t>Lesson with maps serving as graphic organizers</a:t>
            </a:r>
          </a:p>
          <a:p>
            <a:pPr lvl="1"/>
            <a:r>
              <a:rPr lang="en-US" sz="2400" dirty="0" smtClean="0"/>
              <a:t>Map locator activities</a:t>
            </a:r>
          </a:p>
          <a:p>
            <a:pPr lvl="1"/>
            <a:r>
              <a:rPr lang="en-US" sz="2400" dirty="0" smtClean="0"/>
              <a:t>Presentation evaluation forms</a:t>
            </a:r>
          </a:p>
          <a:p>
            <a:pPr lvl="1"/>
            <a:r>
              <a:rPr lang="en-US" sz="2400" dirty="0" smtClean="0"/>
              <a:t>Content summaries</a:t>
            </a:r>
            <a:endParaRPr lang="en-US" dirty="0" smtClean="0"/>
          </a:p>
          <a:p>
            <a:r>
              <a:rPr lang="en-US" dirty="0" smtClean="0">
                <a:solidFill>
                  <a:schemeClr val="bg2">
                    <a:lumMod val="60000"/>
                    <a:lumOff val="40000"/>
                  </a:schemeClr>
                </a:solidFill>
              </a:rPr>
              <a:t>Online Jeopardy format game</a:t>
            </a:r>
          </a:p>
          <a:p>
            <a:r>
              <a:rPr lang="en-US" dirty="0" smtClean="0">
                <a:solidFill>
                  <a:schemeClr val="bg2">
                    <a:lumMod val="60000"/>
                    <a:lumOff val="40000"/>
                  </a:schemeClr>
                </a:solidFill>
              </a:rPr>
              <a:t>Website has many additional lessons</a:t>
            </a:r>
            <a:endParaRPr lang="en-US" dirty="0">
              <a:solidFill>
                <a:schemeClr val="bg2">
                  <a:lumMod val="60000"/>
                  <a:lumOff val="40000"/>
                </a:schemeClr>
              </a:solidFill>
            </a:endParaRPr>
          </a:p>
        </p:txBody>
      </p:sp>
    </p:spTree>
    <p:extLst>
      <p:ext uri="{BB962C8B-B14F-4D97-AF65-F5344CB8AC3E}">
        <p14:creationId xmlns:p14="http://schemas.microsoft.com/office/powerpoint/2010/main" val="26287659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14434</TotalTime>
  <Words>1760</Words>
  <Application>Microsoft Office PowerPoint</Application>
  <PresentationFormat>On-screen Show (4:3)</PresentationFormat>
  <Paragraphs>358</Paragraphs>
  <Slides>93</Slides>
  <Notes>14</Notes>
  <HiddenSlides>0</HiddenSlides>
  <MMClips>1</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Economic Dimensions of  Arkansas History </vt:lpstr>
      <vt:lpstr>Pride in Arkansas</vt:lpstr>
      <vt:lpstr>The Natural State</vt:lpstr>
      <vt:lpstr>Pride in Arkansas</vt:lpstr>
      <vt:lpstr>Six Geographic Regions</vt:lpstr>
      <vt:lpstr>Ozark Plateau </vt:lpstr>
      <vt:lpstr>PowerPoint Presentation</vt:lpstr>
      <vt:lpstr>PowerPoint Presentation</vt:lpstr>
      <vt:lpstr>J. William Fulbright (1905 – 1995)</vt:lpstr>
      <vt:lpstr>PowerPoint Presentation</vt:lpstr>
      <vt:lpstr>Samuel Moore Walton</vt:lpstr>
      <vt:lpstr>PowerPoint Presentation</vt:lpstr>
      <vt:lpstr>PowerPoint Presentation</vt:lpstr>
      <vt:lpstr>PowerPoint Presentation</vt:lpstr>
      <vt:lpstr>PowerPoint Presentation</vt:lpstr>
      <vt:lpstr>Retirement Communities</vt:lpstr>
      <vt:lpstr>Forrest Lee Wood (1932 - )</vt:lpstr>
      <vt:lpstr>Historical Parks</vt:lpstr>
      <vt:lpstr>PowerPoint Presentation</vt:lpstr>
      <vt:lpstr>Eureka Springs</vt:lpstr>
      <vt:lpstr>E. Faye Jones (1921 – 2004)</vt:lpstr>
      <vt:lpstr>Springdale</vt:lpstr>
      <vt:lpstr>Donald J. Tyson (1930 – 2011)</vt:lpstr>
      <vt:lpstr>Recreation &amp; Water Supply</vt:lpstr>
      <vt:lpstr>PowerPoint Presentation</vt:lpstr>
      <vt:lpstr>Johnnie Bryan Hunt, Sr. (1928 – 2006) </vt:lpstr>
      <vt:lpstr>Ozark Mountain Folk Center</vt:lpstr>
      <vt:lpstr>Arkansas River Valley</vt:lpstr>
      <vt:lpstr>Arkansas River</vt:lpstr>
      <vt:lpstr>PowerPoint Presentation</vt:lpstr>
      <vt:lpstr>Fort Smith</vt:lpstr>
      <vt:lpstr>PowerPoint Presentation</vt:lpstr>
      <vt:lpstr>PowerPoint Presentation</vt:lpstr>
      <vt:lpstr>PowerPoint Presentation</vt:lpstr>
      <vt:lpstr>PowerPoint Presentation</vt:lpstr>
      <vt:lpstr>PowerPoint Presentation</vt:lpstr>
      <vt:lpstr>PowerPoint Presentation</vt:lpstr>
      <vt:lpstr>   Russellville</vt:lpstr>
      <vt:lpstr>Clarksville</vt:lpstr>
      <vt:lpstr>PowerPoint Presentation</vt:lpstr>
      <vt:lpstr>Ouachita Mountains</vt:lpstr>
      <vt:lpstr>PowerPoint Presentation</vt:lpstr>
      <vt:lpstr>Hot Springs</vt:lpstr>
      <vt:lpstr>PowerPoint Presentation</vt:lpstr>
      <vt:lpstr>Mountain Valley Spring Water</vt:lpstr>
      <vt:lpstr>PowerPoint Presentation</vt:lpstr>
      <vt:lpstr>PowerPoint Presentation</vt:lpstr>
      <vt:lpstr>PowerPoint Presentation</vt:lpstr>
      <vt:lpstr>Gulf Coastal Plain</vt:lpstr>
      <vt:lpstr>PowerPoint Presentation</vt:lpstr>
      <vt:lpstr>William Jefferson Clinton (1946 - )</vt:lpstr>
      <vt:lpstr>PowerPoint Presentation</vt:lpstr>
      <vt:lpstr>Hope</vt:lpstr>
      <vt:lpstr>PowerPoint Presentation</vt:lpstr>
      <vt:lpstr>El Dorado</vt:lpstr>
      <vt:lpstr>Charles H. Murphy Jr. (1920 – 2002)</vt:lpstr>
      <vt:lpstr>PowerPoint Presentation</vt:lpstr>
      <vt:lpstr>PowerPoint Presentation</vt:lpstr>
      <vt:lpstr>PowerPoint Presentation</vt:lpstr>
      <vt:lpstr>PowerPoint Presentation</vt:lpstr>
      <vt:lpstr>Pink Tomato Festival</vt:lpstr>
      <vt:lpstr>PowerPoint Presentation</vt:lpstr>
      <vt:lpstr>Smackover</vt:lpstr>
      <vt:lpstr>Crude Oil</vt:lpstr>
      <vt:lpstr>PowerPoint Presentation</vt:lpstr>
      <vt:lpstr>Mississippi Delta</vt:lpstr>
      <vt:lpstr>PowerPoint Presentation</vt:lpstr>
      <vt:lpstr>King Biscuit Blues Festival</vt:lpstr>
      <vt:lpstr>PowerPoint Presentation</vt:lpstr>
      <vt:lpstr>PowerPoint Presentation</vt:lpstr>
      <vt:lpstr>Riceland Foods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Crowley’s Ridge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Arkansas State Symbols</vt:lpstr>
      <vt:lpstr>Natural Resource Rich </vt:lpstr>
      <vt:lpstr>Arkansas Parks</vt:lpstr>
      <vt:lpstr>Arkansas Top 20</vt:lpstr>
      <vt:lpstr>Economic Dimensions of AR History</vt:lpstr>
      <vt:lpstr>Curricula</vt:lpstr>
    </vt:vector>
  </TitlesOfParts>
  <Company>University of Arkansas - Fayetteville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AMoore</dc:creator>
  <cp:lastModifiedBy>Administrator</cp:lastModifiedBy>
  <cp:revision>366</cp:revision>
  <cp:lastPrinted>2011-03-08T15:49:34Z</cp:lastPrinted>
  <dcterms:created xsi:type="dcterms:W3CDTF">2008-07-23T17:39:40Z</dcterms:created>
  <dcterms:modified xsi:type="dcterms:W3CDTF">2011-07-29T17:04:28Z</dcterms:modified>
</cp:coreProperties>
</file>