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2"/>
  </p:notesMasterIdLst>
  <p:sldIdLst>
    <p:sldId id="256" r:id="rId2"/>
    <p:sldId id="326" r:id="rId3"/>
    <p:sldId id="297" r:id="rId4"/>
    <p:sldId id="300" r:id="rId5"/>
    <p:sldId id="301" r:id="rId6"/>
    <p:sldId id="302" r:id="rId7"/>
    <p:sldId id="345" r:id="rId8"/>
    <p:sldId id="346" r:id="rId9"/>
    <p:sldId id="347" r:id="rId10"/>
    <p:sldId id="335" r:id="rId11"/>
    <p:sldId id="332" r:id="rId12"/>
    <p:sldId id="303" r:id="rId13"/>
    <p:sldId id="304" r:id="rId14"/>
    <p:sldId id="334" r:id="rId15"/>
    <p:sldId id="331" r:id="rId16"/>
    <p:sldId id="305" r:id="rId17"/>
    <p:sldId id="328" r:id="rId18"/>
    <p:sldId id="333" r:id="rId19"/>
    <p:sldId id="306" r:id="rId20"/>
    <p:sldId id="307" r:id="rId21"/>
    <p:sldId id="319" r:id="rId22"/>
    <p:sldId id="317" r:id="rId23"/>
    <p:sldId id="330" r:id="rId24"/>
    <p:sldId id="318" r:id="rId25"/>
    <p:sldId id="327" r:id="rId26"/>
    <p:sldId id="329" r:id="rId27"/>
    <p:sldId id="343" r:id="rId28"/>
    <p:sldId id="342" r:id="rId29"/>
    <p:sldId id="348" r:id="rId30"/>
    <p:sldId id="31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93" autoAdjust="0"/>
    <p:restoredTop sz="94660"/>
  </p:normalViewPr>
  <p:slideViewPr>
    <p:cSldViewPr>
      <p:cViewPr varScale="1">
        <p:scale>
          <a:sx n="124" d="100"/>
          <a:sy n="124" d="100"/>
        </p:scale>
        <p:origin x="87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7BA75-A710-4DCC-B2FE-5DC5D2B6319A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0F572-7C74-4226-B650-ECBA90AE5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2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89550"/>
      </p:ext>
    </p:extLst>
  </p:cSld>
  <p:clrMapOvr>
    <a:masterClrMapping/>
  </p:clrMapOvr>
  <p:transition advClick="0" advTm="7000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25174"/>
      </p:ext>
    </p:extLst>
  </p:cSld>
  <p:clrMapOvr>
    <a:masterClrMapping/>
  </p:clrMapOvr>
  <p:transition advClick="0" advTm="7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47163"/>
      </p:ext>
    </p:extLst>
  </p:cSld>
  <p:clrMapOvr>
    <a:masterClrMapping/>
  </p:clrMapOvr>
  <p:transition advClick="0" advTm="7000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53707"/>
      </p:ext>
    </p:extLst>
  </p:cSld>
  <p:clrMapOvr>
    <a:masterClrMapping/>
  </p:clrMapOvr>
  <p:transition advClick="0" advTm="7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92826"/>
      </p:ext>
    </p:extLst>
  </p:cSld>
  <p:clrMapOvr>
    <a:masterClrMapping/>
  </p:clrMapOvr>
  <p:transition advClick="0" advTm="7000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45980"/>
      </p:ext>
    </p:extLst>
  </p:cSld>
  <p:clrMapOvr>
    <a:masterClrMapping/>
  </p:clrMapOvr>
  <p:transition advClick="0" advTm="7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13838"/>
      </p:ext>
    </p:extLst>
  </p:cSld>
  <p:clrMapOvr>
    <a:masterClrMapping/>
  </p:clrMapOvr>
  <p:transition advClick="0" advTm="7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30714"/>
      </p:ext>
    </p:extLst>
  </p:cSld>
  <p:clrMapOvr>
    <a:masterClrMapping/>
  </p:clrMapOvr>
  <p:transition advClick="0" advTm="7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28189"/>
      </p:ext>
    </p:extLst>
  </p:cSld>
  <p:clrMapOvr>
    <a:masterClrMapping/>
  </p:clrMapOvr>
  <p:transition advClick="0" advTm="7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58658"/>
      </p:ext>
    </p:extLst>
  </p:cSld>
  <p:clrMapOvr>
    <a:masterClrMapping/>
  </p:clrMapOvr>
  <p:transition advClick="0" advTm="7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7897"/>
      </p:ext>
    </p:extLst>
  </p:cSld>
  <p:clrMapOvr>
    <a:masterClrMapping/>
  </p:clrMapOvr>
  <p:transition advClick="0" advTm="7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500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advClick="0" advTm="7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rlittrell@Walton.uark.edu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5441" y="965199"/>
            <a:ext cx="5074558" cy="4927601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Stories of Change Agents: </a:t>
            </a:r>
            <a:br>
              <a:rPr lang="en-US" sz="4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Leaders who solved social, environmental or economic issues.</a:t>
            </a:r>
            <a:endParaRPr lang="en-US" sz="4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7442" y="965198"/>
            <a:ext cx="2030953" cy="4927602"/>
          </a:xfrm>
        </p:spPr>
        <p:txBody>
          <a:bodyPr anchor="ctr">
            <a:normAutofit/>
          </a:bodyPr>
          <a:lstStyle/>
          <a:p>
            <a:pPr algn="r"/>
            <a:r>
              <a:rPr lang="en-US" sz="1700" dirty="0">
                <a:solidFill>
                  <a:schemeClr val="accent1"/>
                </a:solidFill>
              </a:rPr>
              <a:t>Bessie B. Moore Center for Economic Education</a:t>
            </a:r>
          </a:p>
          <a:p>
            <a:pPr algn="r"/>
            <a:endParaRPr lang="en-US" sz="200" dirty="0">
              <a:solidFill>
                <a:schemeClr val="accent1"/>
              </a:solidFill>
            </a:endParaRPr>
          </a:p>
          <a:p>
            <a:pPr algn="r"/>
            <a:r>
              <a:rPr lang="en-US" sz="1700" dirty="0">
                <a:solidFill>
                  <a:schemeClr val="accent1"/>
                </a:solidFill>
              </a:rPr>
              <a:t>Sam M. Walton College of Business</a:t>
            </a:r>
          </a:p>
          <a:p>
            <a:pPr algn="r"/>
            <a:endParaRPr lang="en-US" sz="400" dirty="0">
              <a:solidFill>
                <a:schemeClr val="accent1"/>
              </a:solidFill>
            </a:endParaRPr>
          </a:p>
          <a:p>
            <a:pPr algn="r"/>
            <a:r>
              <a:rPr lang="en-US" sz="1700" dirty="0">
                <a:solidFill>
                  <a:schemeClr val="accent1"/>
                </a:solidFill>
              </a:rPr>
              <a:t>University of Arkansas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577209"/>
      </p:ext>
    </p:extLst>
  </p:cSld>
  <p:clrMapOvr>
    <a:masterClrMapping/>
  </p:clrMapOvr>
  <p:transition advClick="0" advTm="7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2AEB6-B2B7-4CAE-9C43-BEFFE4D9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Value Added &amp; Sharing</a:t>
            </a:r>
            <a:b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br>
              <a:rPr lang="en-US" sz="4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Scarce resources,  production &amp; sharing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	---Kenya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ED3E63-A125-478F-A391-984C44E16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366" y="969232"/>
            <a:ext cx="4915159" cy="49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66396"/>
      </p:ext>
    </p:extLst>
  </p:cSld>
  <p:clrMapOvr>
    <a:masterClrMapping/>
  </p:clrMapOvr>
  <p:transition advClick="0" advTm="7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30F598-249F-42A0-A728-C2FF1A8E0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Education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Building a school using available resources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---Chad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D25EC3-9EBD-4F20-AB16-7B17C5B4B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366" y="1485339"/>
            <a:ext cx="4915159" cy="389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9533"/>
      </p:ext>
    </p:extLst>
  </p:cSld>
  <p:clrMapOvr>
    <a:masterClrMapping/>
  </p:clrMapOvr>
  <p:transition advClick="0" advTm="7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475" y="742951"/>
            <a:ext cx="30655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Entrepreneurship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3200" dirty="0">
                <a:solidFill>
                  <a:srgbClr val="FFFFFF"/>
                </a:solidFill>
              </a:rPr>
              <a:t>story of i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nnovation, discovery, and economic development.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---Mexico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366" y="1436188"/>
            <a:ext cx="4915159" cy="39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72590"/>
      </p:ext>
    </p:extLst>
  </p:cSld>
  <p:clrMapOvr>
    <a:masterClrMapping/>
  </p:clrMapOvr>
  <p:transition advClick="0" advTm="7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2" y="742951"/>
            <a:ext cx="2795588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Infrastructure</a:t>
            </a:r>
            <a:b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Tale of a donated bicycle and the ways it makes a difference.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---Burkina Faso</a:t>
            </a:r>
            <a:endParaRPr lang="en-US" sz="3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700" y="492573"/>
            <a:ext cx="436649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92909"/>
      </p:ext>
    </p:extLst>
  </p:cSld>
  <p:clrMapOvr>
    <a:masterClrMapping/>
  </p:clrMapOvr>
  <p:transition advClick="0" advTm="7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3DA81-DAC8-422A-8303-8E7DAF4D3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Education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Shows many ways books are delivered or shared.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group of people standing in front of a crowd posing for the camera&#10;&#10;Description generated with high confidence">
            <a:extLst>
              <a:ext uri="{FF2B5EF4-FFF2-40B4-BE49-F238E27FC236}">
                <a16:creationId xmlns:a16="http://schemas.microsoft.com/office/drawing/2014/main" id="{080318CC-18A7-4104-999F-17B8467FA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366" y="1258013"/>
            <a:ext cx="4915159" cy="434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42858"/>
      </p:ext>
    </p:extLst>
  </p:cSld>
  <p:clrMapOvr>
    <a:masterClrMapping/>
  </p:clrMapOvr>
  <p:transition advClick="0" advTm="7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B2689C-27BC-47A8-AC20-2BE09DC4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492573"/>
            <a:ext cx="2607469" cy="52129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Education of Girls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Learn of challenges of girls’ getting an education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---Afghanistan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erson holding a sign&#10;&#10;Description generated with very high confidence">
            <a:extLst>
              <a:ext uri="{FF2B5EF4-FFF2-40B4-BE49-F238E27FC236}">
                <a16:creationId xmlns:a16="http://schemas.microsoft.com/office/drawing/2014/main" id="{D0E98DF4-049A-47F8-AF1F-01FAA7A23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0031" y="492573"/>
            <a:ext cx="4645828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55605"/>
      </p:ext>
    </p:extLst>
  </p:cSld>
  <p:clrMapOvr>
    <a:masterClrMapping/>
  </p:clrMapOvr>
  <p:transition advClick="0" advTm="7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Value Added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Solving an environmental problem and production.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---The Gambia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366" y="1337884"/>
            <a:ext cx="4915159" cy="41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61013"/>
      </p:ext>
    </p:extLst>
  </p:cSld>
  <p:clrMapOvr>
    <a:masterClrMapping/>
  </p:clrMapOvr>
  <p:transition advClick="0" advTm="7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35328C-0003-47A8-95E5-179D0C76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9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Sustainable Farming</a:t>
            </a:r>
            <a:br>
              <a:rPr 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Maria learns to stop erosion, grow diversified plants, and to enrich the soil.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---Honduras</a:t>
            </a:r>
            <a:endParaRPr lang="en-US" sz="3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9D753C-FB48-4319-BE0A-EC37FE612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998" y="492573"/>
            <a:ext cx="4395895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84667"/>
      </p:ext>
    </p:extLst>
  </p:cSld>
  <p:clrMapOvr>
    <a:masterClrMapping/>
  </p:clrMapOvr>
  <p:transition advClick="0" advTm="7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42542-6913-497B-8985-402298A8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Education of Girls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Value of education after loss and despite restrictions from the Taliban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---Afghanistan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picture containing photo, text&#10;&#10;Description generated with very high confidence">
            <a:extLst>
              <a:ext uri="{FF2B5EF4-FFF2-40B4-BE49-F238E27FC236}">
                <a16:creationId xmlns:a16="http://schemas.microsoft.com/office/drawing/2014/main" id="{6B33C805-CA6E-46C4-8278-78952F50F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9170" y="492573"/>
            <a:ext cx="4807550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88109"/>
      </p:ext>
    </p:extLst>
  </p:cSld>
  <p:clrMapOvr>
    <a:masterClrMapping/>
  </p:clrMapOvr>
  <p:transition advClick="0" advTm="7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Banking Sector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Learn the story of the father of social enterprise as he founded the first micro-loan program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---Bangladesh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07382" y="492573"/>
            <a:ext cx="463112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54289"/>
      </p:ext>
    </p:extLst>
  </p:cSld>
  <p:clrMapOvr>
    <a:masterClrMapping/>
  </p:clrMapOvr>
  <p:transition advClick="0" advTm="7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795D0A-74E7-42A8-B7FE-81FED27A0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700" b="1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problem do you want to solve?</a:t>
            </a:r>
          </a:p>
        </p:txBody>
      </p:sp>
      <p:pic>
        <p:nvPicPr>
          <p:cNvPr id="2050" name="Picture 2" descr="Image result for sustainable development goals">
            <a:extLst>
              <a:ext uri="{FF2B5EF4-FFF2-40B4-BE49-F238E27FC236}">
                <a16:creationId xmlns:a16="http://schemas.microsoft.com/office/drawing/2014/main" id="{9AA1C49E-B2E7-4090-9556-FE55148548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" y="646696"/>
            <a:ext cx="8622615" cy="331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269853"/>
      </p:ext>
    </p:extLst>
  </p:cSld>
  <p:clrMapOvr>
    <a:masterClrMapping/>
  </p:clrMapOvr>
  <p:transition advClick="0" advTm="7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34" y="742950"/>
            <a:ext cx="3060166" cy="55054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Trade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Specialization and markets allow for increased productivity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        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---Mexico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8243" y="492573"/>
            <a:ext cx="446940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78357"/>
      </p:ext>
    </p:extLst>
  </p:cSld>
  <p:clrMapOvr>
    <a:masterClrMapping/>
  </p:clrMapOvr>
  <p:transition advClick="0" advTm="7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0C6AD-0C73-4A6B-87DA-BC703B61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Potable Water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far do you travel for safe and clean water?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--Burkina Faso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C5D58C-4046-4315-8C4A-A682CCBFB5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45" r="2345"/>
          <a:stretch>
            <a:fillRect/>
          </a:stretch>
        </p:blipFill>
        <p:spPr>
          <a:xfrm>
            <a:off x="3865366" y="847996"/>
            <a:ext cx="4915159" cy="516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91816"/>
      </p:ext>
    </p:extLst>
  </p:cSld>
  <p:clrMapOvr>
    <a:masterClrMapping/>
  </p:clrMapOvr>
  <p:transition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F5EADA-4033-4DE4-8721-FF63E3038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719388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Trade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Specialization in a Haitian market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  ---Haiti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B310A7-E53E-4B4E-B0F6-4FAC724E4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7978" y="492573"/>
            <a:ext cx="468993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20828"/>
      </p:ext>
    </p:extLst>
  </p:cSld>
  <p:clrMapOvr>
    <a:masterClrMapping/>
  </p:clrMapOvr>
  <p:transition advClick="0" advTm="7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014C8C-670A-4B6F-B18B-6C1BEF73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Education of Girls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Benefits of education girls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---Pakistan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83F43D-88F0-4D04-88D6-F578FA839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366" y="956820"/>
            <a:ext cx="4915159" cy="495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93642"/>
      </p:ext>
    </p:extLst>
  </p:cSld>
  <p:clrMapOvr>
    <a:masterClrMapping/>
  </p:clrMapOvr>
  <p:transition advClick="0" advTm="7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75D3D-F69C-415C-972D-B705ECC75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42951"/>
            <a:ext cx="3048000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Trade &amp; Infrastructure</a:t>
            </a:r>
            <a:b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Market experience and transportation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    --- Haiti</a:t>
            </a:r>
            <a:endParaRPr lang="en-US" sz="3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C7792-2EC2-4D2B-B4DB-13F464EE0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7051" y="492573"/>
            <a:ext cx="435178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73973"/>
      </p:ext>
    </p:extLst>
  </p:cSld>
  <p:clrMapOvr>
    <a:masterClrMapping/>
  </p:clrMapOvr>
  <p:transition advClick="0" advTm="7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A8DE-815E-4FEF-94B2-3B7F04AA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Education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Providing books where they are scarce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---Colombia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Placeholder 4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A4414D5B-1FF6-4D08-A2C3-71733FF4D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7713" y="492573"/>
            <a:ext cx="491046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49981"/>
      </p:ext>
    </p:extLst>
  </p:cSld>
  <p:clrMapOvr>
    <a:masterClrMapping/>
  </p:clrMapOvr>
  <p:transition advClick="0" advTm="7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6B790-F85C-41BA-9DD5-3D8F8BDE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2951"/>
            <a:ext cx="2971800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Environmental Restoration</a:t>
            </a:r>
            <a:b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Founder of the green belt movement and Nobel Laureate </a:t>
            </a:r>
            <a:b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  --- Kenya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334114-7D50-492A-88E7-908FB4F6F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366" y="956820"/>
            <a:ext cx="4915159" cy="495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36529"/>
      </p:ext>
    </p:extLst>
  </p:cSld>
  <p:clrMapOvr>
    <a:masterClrMapping/>
  </p:clrMapOvr>
  <p:transition advClick="0" advTm="7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6B790-F85C-41BA-9DD5-3D8F8BDE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2951"/>
            <a:ext cx="2971800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Environmental Conservation</a:t>
            </a:r>
            <a:b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True story of man who healed through caring for animals</a:t>
            </a:r>
            <a:b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       --- India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10B3C08-F795-4162-B755-79577D1B2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800" y="457200"/>
            <a:ext cx="447504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81681"/>
      </p:ext>
    </p:extLst>
  </p:cSld>
  <p:clrMapOvr>
    <a:masterClrMapping/>
  </p:clrMapOvr>
  <p:transition advClick="0" advTm="7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6B790-F85C-41BA-9DD5-3D8F8BDE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2951"/>
            <a:ext cx="2971800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Ingenuity</a:t>
            </a:r>
            <a:b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Young boy who through determination brought electricity and water to his village</a:t>
            </a:r>
            <a:b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     ---Malawi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D80B0F-EAF1-4079-887D-3E94124A2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609600"/>
            <a:ext cx="4495800" cy="549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09710"/>
      </p:ext>
    </p:extLst>
  </p:cSld>
  <p:clrMapOvr>
    <a:masterClrMapping/>
  </p:clrMapOvr>
  <p:transition advClick="0" advTm="7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007879-64AD-4935-9F4E-C04688669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Additional Resources: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3FF24-D95D-4799-850E-AB9DD1BC7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6698" y="2438400"/>
            <a:ext cx="273859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Startup Culture Blog:</a:t>
            </a:r>
          </a:p>
          <a:p>
            <a:r>
              <a:rPr lang="en-US" dirty="0"/>
              <a:t>sites.uark.edu/</a:t>
            </a:r>
            <a:r>
              <a:rPr lang="en-US" dirty="0" err="1"/>
              <a:t>startupculture</a:t>
            </a:r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Online activities on Arkansas Entrepreneurs:</a:t>
            </a:r>
          </a:p>
          <a:p>
            <a:r>
              <a:rPr lang="en-US" dirty="0"/>
              <a:t>http://naturalstateentrepreneurs.weebly.com/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839295-EFAF-4DAD-B1C5-6B7AB77E7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40" r="12835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74002800"/>
      </p:ext>
    </p:extLst>
  </p:cSld>
  <p:clrMapOvr>
    <a:masterClrMapping/>
  </p:clrMapOvr>
  <p:transition advClick="0" advTm="7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Stories of </a:t>
            </a:r>
            <a:br>
              <a:rPr lang="en-US" sz="4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4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Change Agents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type="body" sz="half" idx="2"/>
          </p:nvPr>
        </p:nvSpPr>
        <p:spPr>
          <a:xfrm>
            <a:off x="3732023" y="963877"/>
            <a:ext cx="4783327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100" dirty="0"/>
              <a:t>Students read children’s book about Nobel Laureates and other true stories of change agents from countries around the world.  </a:t>
            </a:r>
          </a:p>
          <a:p>
            <a:pPr lvl="0"/>
            <a:r>
              <a:rPr lang="en-US" sz="2100" dirty="0"/>
              <a:t>They create a video, story board, mural or other means of communicating the story to their classmates. </a:t>
            </a:r>
          </a:p>
          <a:p>
            <a:pPr lvl="0"/>
            <a:r>
              <a:rPr lang="en-US" sz="2100" dirty="0"/>
              <a:t>They assign Sustainable Development Goal awards to each book.</a:t>
            </a:r>
            <a:r>
              <a:rPr lang="en-US" sz="2100" i="1" dirty="0"/>
              <a:t> </a:t>
            </a:r>
          </a:p>
          <a:p>
            <a:pPr lvl="0"/>
            <a:endParaRPr lang="en-US" sz="2100" dirty="0"/>
          </a:p>
          <a:p>
            <a:r>
              <a:rPr 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Essential Question: </a:t>
            </a:r>
            <a:r>
              <a:rPr lang="en-US" sz="2100" dirty="0"/>
              <a:t>What are examples of ways people from around the globe have created social, environmental or economic change?</a:t>
            </a:r>
          </a:p>
        </p:txBody>
      </p:sp>
    </p:spTree>
    <p:extLst>
      <p:ext uri="{BB962C8B-B14F-4D97-AF65-F5344CB8AC3E}">
        <p14:creationId xmlns:p14="http://schemas.microsoft.com/office/powerpoint/2010/main" val="2096460601"/>
      </p:ext>
    </p:extLst>
  </p:cSld>
  <p:clrMapOvr>
    <a:masterClrMapping/>
  </p:clrMapOvr>
  <p:transition advClick="0" advTm="7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sitting at a bus stop&#10;&#10;Description generated with high confidence">
            <a:extLst>
              <a:ext uri="{FF2B5EF4-FFF2-40B4-BE49-F238E27FC236}">
                <a16:creationId xmlns:a16="http://schemas.microsoft.com/office/drawing/2014/main" id="{A38D25AF-0E95-467D-AD66-FE410594B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476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>
                <a:solidFill>
                  <a:srgbClr val="FFFFFF"/>
                </a:solidFill>
              </a:rPr>
              <a:t>For assistance on community service projects or social enterprise: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0" y="4159404"/>
            <a:ext cx="6858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Dr. Rita Littrell – </a:t>
            </a:r>
            <a:r>
              <a:rPr lang="en-US" dirty="0">
                <a:solidFill>
                  <a:schemeClr val="accent2"/>
                </a:solidFill>
                <a:hlinkClick r:id="rId3"/>
              </a:rPr>
              <a:t>rlittrell@Walton.uark.edu</a:t>
            </a:r>
            <a:endParaRPr lang="en-US" dirty="0">
              <a:solidFill>
                <a:schemeClr val="accent2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sites.uark.edu/</a:t>
            </a:r>
            <a:r>
              <a:rPr lang="en-US" dirty="0" err="1">
                <a:solidFill>
                  <a:srgbClr val="FFFFFF"/>
                </a:solidFill>
              </a:rPr>
              <a:t>startupculture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90599"/>
      </p:ext>
    </p:extLst>
  </p:cSld>
  <p:clrMapOvr>
    <a:masterClrMapping/>
  </p:clrMapOvr>
  <p:transition advClick="0" advTm="7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Education &amp; Income</a:t>
            </a:r>
            <a:r>
              <a:rPr lang="en-US" sz="11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9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dirty="0">
                <a:solidFill>
                  <a:srgbClr val="FFFFFF"/>
                </a:solidFill>
              </a:rPr>
              <a:t>S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tory of Heifer International and the passing on of the gift.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---Uganda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366" y="1067551"/>
            <a:ext cx="4915159" cy="473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5761"/>
      </p:ext>
    </p:extLst>
  </p:cSld>
  <p:clrMapOvr>
    <a:masterClrMapping/>
  </p:clrMapOvr>
  <p:transition advClick="0" advTm="7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Health Care</a:t>
            </a: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Story of value of health care prevention, education and services.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---Kenya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1753" y="492573"/>
            <a:ext cx="4322385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82779"/>
      </p:ext>
    </p:extLst>
  </p:cSld>
  <p:clrMapOvr>
    <a:masterClrMapping/>
  </p:clrMapOvr>
  <p:transition advClick="0" advTm="7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2" y="742950"/>
            <a:ext cx="2795588" cy="550544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Higher Education, Entrepreneurship &amp; </a:t>
            </a:r>
            <a:r>
              <a:rPr lang="en-US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Microloans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Story of the benefits of entrepreneurial thinking.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---Ghana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A picture containing text, book&#10;&#10;Description generated with very high confidenc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2349" y="492573"/>
            <a:ext cx="4381193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03953"/>
      </p:ext>
    </p:extLst>
  </p:cSld>
  <p:clrMapOvr>
    <a:masterClrMapping/>
  </p:clrMapOvr>
  <p:transition advClick="0" advTm="7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2" y="742950"/>
            <a:ext cx="2795588" cy="550544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Entrepreneurship</a:t>
            </a:r>
            <a:r>
              <a:rPr lang="en-US" sz="4200" b="1" dirty="0">
                <a:solidFill>
                  <a:schemeClr val="accent2"/>
                </a:solidFill>
              </a:rPr>
              <a:t> &amp;</a:t>
            </a:r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Women’s Rights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Story of a determined girl who makes her dream come true           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---Ethiopia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7B813D-A0BF-4A75-A887-E9E4427A2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479278"/>
            <a:ext cx="4724400" cy="589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07121"/>
      </p:ext>
    </p:extLst>
  </p:cSld>
  <p:clrMapOvr>
    <a:masterClrMapping/>
  </p:clrMapOvr>
  <p:transition advClick="0" advTm="7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2" y="742950"/>
            <a:ext cx="2795588" cy="55054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Education</a:t>
            </a:r>
            <a:b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dirty="0">
                <a:solidFill>
                  <a:srgbClr val="FFFFFF"/>
                </a:solidFill>
              </a:rPr>
              <a:t>Giving back to a village after a mountain rescue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---Pakistan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C2FFD5-9531-4837-9F1E-557248F71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7477" y="1225556"/>
            <a:ext cx="51084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14808"/>
      </p:ext>
    </p:extLst>
  </p:cSld>
  <p:clrMapOvr>
    <a:masterClrMapping/>
  </p:clrMapOvr>
  <p:transition advClick="0" advTm="7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2" y="742950"/>
            <a:ext cx="2795588" cy="55054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Education</a:t>
            </a:r>
            <a:br>
              <a:rPr lang="en-US" sz="42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Story of a determined girl who wants to go to school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---Cambodia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81DE81-755B-4481-8F75-BFDC12F38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1438" y="1447800"/>
            <a:ext cx="507315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82141"/>
      </p:ext>
    </p:extLst>
  </p:cSld>
  <p:clrMapOvr>
    <a:masterClrMapping/>
  </p:clrMapOvr>
  <p:transition advClick="0" advTm="7000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215</Words>
  <Application>Microsoft Office PowerPoint</Application>
  <PresentationFormat>On-screen Show (4:3)</PresentationFormat>
  <Paragraphs>47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Stories of Change Agents:  Leaders who solved social, environmental or economic issues.</vt:lpstr>
      <vt:lpstr>What problem do you want to solve?</vt:lpstr>
      <vt:lpstr>Stories of  Change Agents</vt:lpstr>
      <vt:lpstr>Education &amp; Income    Story of Heifer International and the passing on of the gift.         ---Uganda</vt:lpstr>
      <vt:lpstr>Health Care  Story of value of health care prevention, education and services.  ---Kenya</vt:lpstr>
      <vt:lpstr>Higher Education, Entrepreneurship &amp; Microloans  Story of the benefits of entrepreneurial thinking.             ---Ghana</vt:lpstr>
      <vt:lpstr>Entrepreneurship &amp; Women’s Rights  Story of a determined girl who makes her dream come true                      ---Ethiopia</vt:lpstr>
      <vt:lpstr>Education  Giving back to a village after a mountain rescue       ---Pakistan</vt:lpstr>
      <vt:lpstr>Education  Story of a determined girl who wants to go to school    ---Cambodia</vt:lpstr>
      <vt:lpstr>Value Added &amp; Sharing  Scarce resources,  production &amp; sharing  ---Kenya </vt:lpstr>
      <vt:lpstr>Education  Building a school using available resources  ---Chad</vt:lpstr>
      <vt:lpstr>Entrepreneurship  A story of innovation, discovery, and economic development.  ---Mexico</vt:lpstr>
      <vt:lpstr>Infrastructure  Tale of a donated bicycle and the ways it makes a difference. ---Burkina Faso</vt:lpstr>
      <vt:lpstr>Education  Shows many ways books are delivered or shared.</vt:lpstr>
      <vt:lpstr>Education of Girls  Learn of challenges of girls’ getting an education  ---Afghanistan</vt:lpstr>
      <vt:lpstr>Value Added  Solving an environmental problem and production. ---The Gambia</vt:lpstr>
      <vt:lpstr>Sustainable Farming  Maria learns to stop erosion, grow diversified plants, and to enrich the soil.      ---Honduras</vt:lpstr>
      <vt:lpstr>Education of Girls  Value of education after loss and despite restrictions from the Taliban     ---Afghanistan</vt:lpstr>
      <vt:lpstr>Banking Sector  Learn the story of the father of social enterprise as he founded the first micro-loan program  ---Bangladesh</vt:lpstr>
      <vt:lpstr>Trade  Specialization and markets allow for increased productivity         ---Mexico</vt:lpstr>
      <vt:lpstr>Potable Water  How far do you travel for safe and clean water? --Burkina Faso</vt:lpstr>
      <vt:lpstr>Trade  Specialization in a Haitian market    ---Haiti </vt:lpstr>
      <vt:lpstr>Education of Girls  Benefits of education girls        ---Pakistan</vt:lpstr>
      <vt:lpstr>Trade &amp; Infrastructure  Market experience and transportation      --- Haiti</vt:lpstr>
      <vt:lpstr>Education  Providing books where they are scarce        ---Colombia</vt:lpstr>
      <vt:lpstr>Environmental Restoration  Founder of the green belt movement and Nobel Laureate     --- Kenya </vt:lpstr>
      <vt:lpstr>Environmental Conservation  True story of man who healed through caring for animals         --- India</vt:lpstr>
      <vt:lpstr>Ingenuity  Young boy who through determination brought electricity and water to his village       ---Malawi</vt:lpstr>
      <vt:lpstr>Additional Resources:</vt:lpstr>
      <vt:lpstr>For assistance on community service projects or social enterprise: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Stories of Change Agents:  Leaders who solved social, environmental or economic issues.</dc:title>
  <dc:creator>Rita L. Littrell</dc:creator>
  <cp:lastModifiedBy>Rita L. Littrell</cp:lastModifiedBy>
  <cp:revision>2</cp:revision>
  <dcterms:created xsi:type="dcterms:W3CDTF">2018-07-27T22:07:23Z</dcterms:created>
  <dcterms:modified xsi:type="dcterms:W3CDTF">2018-07-27T22:09:40Z</dcterms:modified>
</cp:coreProperties>
</file>