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8" r:id="rId3"/>
    <p:sldId id="257" r:id="rId4"/>
    <p:sldId id="284" r:id="rId5"/>
    <p:sldId id="258" r:id="rId6"/>
    <p:sldId id="283" r:id="rId7"/>
    <p:sldId id="278" r:id="rId8"/>
    <p:sldId id="259" r:id="rId9"/>
    <p:sldId id="263" r:id="rId10"/>
    <p:sldId id="264" r:id="rId11"/>
    <p:sldId id="262" r:id="rId12"/>
    <p:sldId id="261" r:id="rId13"/>
    <p:sldId id="260" r:id="rId14"/>
    <p:sldId id="296" r:id="rId15"/>
    <p:sldId id="266" r:id="rId16"/>
    <p:sldId id="265" r:id="rId17"/>
    <p:sldId id="267" r:id="rId18"/>
    <p:sldId id="268" r:id="rId19"/>
    <p:sldId id="269" r:id="rId20"/>
    <p:sldId id="272" r:id="rId21"/>
    <p:sldId id="271" r:id="rId22"/>
    <p:sldId id="273" r:id="rId23"/>
    <p:sldId id="274" r:id="rId24"/>
    <p:sldId id="270" r:id="rId25"/>
    <p:sldId id="285" r:id="rId26"/>
    <p:sldId id="275" r:id="rId27"/>
    <p:sldId id="276" r:id="rId28"/>
    <p:sldId id="286" r:id="rId29"/>
    <p:sldId id="287" r:id="rId30"/>
    <p:sldId id="288" r:id="rId31"/>
    <p:sldId id="289" r:id="rId32"/>
    <p:sldId id="290" r:id="rId33"/>
    <p:sldId id="291" r:id="rId34"/>
    <p:sldId id="292" r:id="rId35"/>
    <p:sldId id="277" r:id="rId36"/>
    <p:sldId id="293" r:id="rId37"/>
    <p:sldId id="294" r:id="rId38"/>
    <p:sldId id="279" r:id="rId39"/>
    <p:sldId id="280" r:id="rId40"/>
    <p:sldId id="281" r:id="rId41"/>
    <p:sldId id="29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419" autoAdjust="0"/>
  </p:normalViewPr>
  <p:slideViewPr>
    <p:cSldViewPr>
      <p:cViewPr varScale="1">
        <p:scale>
          <a:sx n="101" d="100"/>
          <a:sy n="101" d="100"/>
        </p:scale>
        <p:origin x="-2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35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8E9B7DF-E4A7-421D-818C-01F7949C5098}" type="datetimeFigureOut">
              <a:rPr lang="en-US"/>
              <a:pPr>
                <a:defRPr/>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294594-B285-4A2C-B3A4-89D8286E1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79CA3C-5538-4745-9022-900EE876AC0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79CA3C-5538-4745-9022-900EE876AC0F}"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21CAAF-55E6-44E4-A7DE-6D586A4EACD6}"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AA682-AE1F-451B-9168-685A4710CE3E}" type="slidenum">
              <a:rPr lang="en-US"/>
              <a:pPr>
                <a:defRPr/>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077C3-E5DF-4358-BD21-9BDAA1090CED}"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B665F-FF35-447E-B118-655F002CFAE9}" type="slidenum">
              <a:rPr lang="en-US"/>
              <a:pPr>
                <a:defRPr/>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36A17D-1D7F-4B5B-837F-4F2E0AB6B3DE}"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4BB64-D49A-40EE-80DF-16D597791429}" type="slidenum">
              <a:rPr lang="en-US"/>
              <a:pPr>
                <a:defRPr/>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98F994-95A6-47EB-9A21-CD4431DAC571}"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E70D31-AA6F-4840-A318-90DF4BC045D6}" type="slidenum">
              <a:rPr lang="en-US"/>
              <a:pPr>
                <a:defRPr/>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B2ACEF-23D2-4540-A9A9-9A609FC71DBA}" type="datetimeFigureOut">
              <a:rPr lang="en-US"/>
              <a:pPr>
                <a:defRPr/>
              </a:pPr>
              <a:t>4/26/2010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F2686-A4D5-4A58-A891-A7FBE907FB50}" type="slidenum">
              <a:rPr lang="en-US"/>
              <a:pPr>
                <a:defRPr/>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9180C2-4223-4D75-B62B-F0AABDDE8096}"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AF0C43-7072-4733-8C22-F67A87B32024}" type="slidenum">
              <a:rPr lang="en-US"/>
              <a:pPr>
                <a:defRPr/>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612CC6-948F-42FC-A4D7-299909C9DE8B}" type="datetimeFigureOut">
              <a:rPr lang="en-US"/>
              <a:pPr>
                <a:defRPr/>
              </a:pPr>
              <a:t>4/26/2010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39026D-9D73-4416-AE1D-41897B4CA8EF}" type="slidenum">
              <a:rPr lang="en-US"/>
              <a:pPr>
                <a:defRPr/>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3BD6EC-2833-405C-8C89-FD2A2287A1CE}" type="datetimeFigureOut">
              <a:rPr lang="en-US"/>
              <a:pPr>
                <a:defRPr/>
              </a:pPr>
              <a:t>4/26/2010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6F9EC4-A697-48ED-897D-CB58EEEAF915}" type="slidenum">
              <a:rPr lang="en-US"/>
              <a:pPr>
                <a:defRPr/>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2F4EBA-6CD2-4A0F-BB83-8AF165F6C3B2}" type="datetimeFigureOut">
              <a:rPr lang="en-US"/>
              <a:pPr>
                <a:defRPr/>
              </a:pPr>
              <a:t>4/26/2010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496D1B-8CBD-4BB1-82E8-A11CFD7BC5A8}" type="slidenum">
              <a:rPr lang="en-US"/>
              <a:pPr>
                <a:defRPr/>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FEA767-EBF3-4DDD-90E9-30414CF04B89}"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C01625-A0B2-40D4-B3E1-737D40719D1B}" type="slidenum">
              <a:rPr lang="en-US"/>
              <a:pPr>
                <a:defRPr/>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4F84E5-2315-4C41-B1AA-EFAC7C2D06DF}" type="datetimeFigureOut">
              <a:rPr lang="en-US"/>
              <a:pPr>
                <a:defRPr/>
              </a:pPr>
              <a:t>4/26/2010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BADCE4-DC21-4021-9FD4-1364CA6D670A}" type="slidenum">
              <a:rPr lang="en-US"/>
              <a:pPr>
                <a:defRPr/>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A3DC739-35A3-4D2A-84BD-72CAB4DA6053}" type="datetimeFigureOut">
              <a:rPr lang="en-US"/>
              <a:pPr>
                <a:defRPr/>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D09B5C-4D0F-4A67-8DE5-F1ADAF3788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nc.org.za/images/mbeki02.jp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waronwant.org/images/altgifts/10sikhula_fullsiz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images.google.com/imgres?imgurl=http://www.safarinow.com/files/images/travel-guide/Game%20and%20Birding/300%20wide/KZN-White-rhino-&amp;-calf.jpg&amp;imgrefurl=http://www.safarinow.com/cms/african-wildlife/irie.aspx&amp;h=230&amp;w=300&amp;sz=20&amp;hl=en&amp;start=3&amp;um=1&amp;tbnid=KFnfTQnBwFI_hM:&amp;tbnh=89&amp;tbnw=116&amp;prev=/images?q=south+africa+-+wildlife&amp;um=1&amp;hl=en&amp;rlz=1T4ADBS_en___US212" TargetMode="Externa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om/imgres?imgurl=http://www.seasonsinstyle.com/locationimages/location_31_48.jpg&amp;imgrefurl=http://www.seasonsinstyle.com/South_Africa/Victoria_Falls_Malaria_Free_Game_Reserves/&amp;h=460&amp;w=478&amp;sz=24&amp;hl=en&amp;start=155&amp;um=1&amp;tbnid=7LZdbBJQyatrIM:&amp;tbnh=124&amp;tbnw=129&amp;prev=/images?q=south+africa&amp;start=140&amp;ndsp=20&amp;um=1&amp;hl=en&amp;rlz=1T4ADBS_en___US212&amp;sa=N"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ripsandtips.net/wp-content/uploads/2007/09/south-africa-safaris.jpg"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gif"/></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heifer.org/site/lookup.asp?c=edJRKQNiFiG&amp;b=2699397" TargetMode="Externa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hyperlink" Target="http://www.heifer.org/site/lookup.asp?c=edJRKQNiFiG&amp;b=266868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heifer.org/site/apps/ka/ec/product.asp?c=edJRKQNiFiG&amp;b=477887&amp;ProductID=3080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amazon.com/gp/associates/link-types/marketplace.html?t=teachwithmovieso&amp;asin=B00008979J" TargetMode="Externa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yberserv.co.za/users/~jako/lang/languagemaps/south_african_language_map.gi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4" name="Moon 3"/>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10" name="Straight Connector 9"/>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5" name="Title 1"/>
          <p:cNvSpPr txBox="1">
            <a:spLocks/>
          </p:cNvSpPr>
          <p:nvPr/>
        </p:nvSpPr>
        <p:spPr>
          <a:xfrm>
            <a:off x="838200" y="1828800"/>
            <a:ext cx="7772400" cy="1470025"/>
          </a:xfrm>
          <a:prstGeom prst="rect">
            <a:avLst/>
          </a:prstGeom>
        </p:spPr>
        <p:txBody>
          <a:bodyPr anchor="ctr">
            <a:normAutofit/>
          </a:bodyPr>
          <a:lstStyle/>
          <a:p>
            <a:pPr algn="ctr" fontAlgn="auto">
              <a:spcAft>
                <a:spcPts val="0"/>
              </a:spcAft>
              <a:defRPr/>
            </a:pPr>
            <a:r>
              <a:rPr lang="en-US" sz="4400" dirty="0">
                <a:solidFill>
                  <a:srgbClr val="C00000"/>
                </a:solidFill>
                <a:effectLst>
                  <a:glow rad="228600">
                    <a:schemeClr val="accent2">
                      <a:satMod val="175000"/>
                      <a:alpha val="40000"/>
                    </a:schemeClr>
                  </a:glow>
                </a:effectLst>
                <a:latin typeface="Cooper Black" pitchFamily="18" charset="0"/>
                <a:ea typeface="+mj-ea"/>
                <a:cs typeface="+mj-cs"/>
              </a:rPr>
              <a:t>Republic of South Africa</a:t>
            </a:r>
          </a:p>
        </p:txBody>
      </p:sp>
      <p:sp>
        <p:nvSpPr>
          <p:cNvPr id="16" name="Subtitle 2"/>
          <p:cNvSpPr txBox="1">
            <a:spLocks/>
          </p:cNvSpPr>
          <p:nvPr/>
        </p:nvSpPr>
        <p:spPr>
          <a:xfrm>
            <a:off x="609600" y="914400"/>
            <a:ext cx="8077200" cy="1143000"/>
          </a:xfrm>
          <a:prstGeom prst="rect">
            <a:avLst/>
          </a:prstGeom>
        </p:spPr>
        <p:txBody>
          <a:bodyPr spcFirstLastPara="1">
            <a:prstTxWarp prst="textArchUp">
              <a:avLst>
                <a:gd name="adj" fmla="val 10831559"/>
              </a:avLst>
            </a:prstTxWarp>
            <a:normAutofit/>
          </a:bodyPr>
          <a:lstStyle/>
          <a:p>
            <a:pPr algn="ctr" fontAlgn="auto">
              <a:spcBef>
                <a:spcPct val="20000"/>
              </a:spcBef>
              <a:spcAft>
                <a:spcPts val="0"/>
              </a:spcAft>
              <a:buFont typeface="Arial" pitchFamily="34" charset="0"/>
              <a:buNone/>
              <a:defRPr/>
            </a:pPr>
            <a:r>
              <a:rPr lang="en-US" sz="3200" dirty="0">
                <a:solidFill>
                  <a:schemeClr val="accent6">
                    <a:lumMod val="75000"/>
                  </a:schemeClr>
                </a:solidFill>
                <a:latin typeface="+mn-lt"/>
              </a:rPr>
              <a:t>Bessie Moore Center for Economic Education</a:t>
            </a:r>
          </a:p>
          <a:p>
            <a:pPr algn="ctr" fontAlgn="auto">
              <a:spcBef>
                <a:spcPct val="20000"/>
              </a:spcBef>
              <a:spcAft>
                <a:spcPts val="0"/>
              </a:spcAft>
              <a:buFont typeface="Arial" pitchFamily="34" charset="0"/>
              <a:buNone/>
              <a:defRPr/>
            </a:pPr>
            <a:endParaRPr lang="en-US" sz="1600" b="1" dirty="0">
              <a:solidFill>
                <a:srgbClr val="002060"/>
              </a:solidFill>
              <a:latin typeface="Papyrus" pitchFamily="66" charset="0"/>
            </a:endParaRPr>
          </a:p>
        </p:txBody>
      </p:sp>
      <p:sp>
        <p:nvSpPr>
          <p:cNvPr id="19" name="Rectangle 18"/>
          <p:cNvSpPr>
            <a:spLocks noChangeArrowheads="1"/>
          </p:cNvSpPr>
          <p:nvPr/>
        </p:nvSpPr>
        <p:spPr bwMode="auto">
          <a:xfrm>
            <a:off x="3352800" y="5943600"/>
            <a:ext cx="2235200" cy="584200"/>
          </a:xfrm>
          <a:prstGeom prst="rect">
            <a:avLst/>
          </a:prstGeom>
          <a:noFill/>
          <a:ln w="9525">
            <a:noFill/>
            <a:miter lim="800000"/>
            <a:headEnd/>
            <a:tailEnd/>
          </a:ln>
        </p:spPr>
        <p:txBody>
          <a:bodyPr wrap="none">
            <a:spAutoFit/>
          </a:bodyPr>
          <a:lstStyle/>
          <a:p>
            <a:pPr algn="ctr">
              <a:spcBef>
                <a:spcPct val="20000"/>
              </a:spcBef>
            </a:pPr>
            <a:r>
              <a:rPr lang="en-US" sz="3200" b="1">
                <a:solidFill>
                  <a:srgbClr val="C00000"/>
                </a:solidFill>
                <a:latin typeface="Papyrus" pitchFamily="66" charset="0"/>
              </a:rPr>
              <a:t>Rita Littrell</a:t>
            </a:r>
          </a:p>
        </p:txBody>
      </p:sp>
      <p:pic>
        <p:nvPicPr>
          <p:cNvPr id="2054" name="Picture 11" descr="http://www.access-to-africa.com/images/various.jpg"/>
          <p:cNvPicPr>
            <a:picLocks noChangeAspect="1" noChangeArrowheads="1"/>
          </p:cNvPicPr>
          <p:nvPr/>
        </p:nvPicPr>
        <p:blipFill>
          <a:blip r:embed="rId3" cstate="print"/>
          <a:srcRect/>
          <a:stretch>
            <a:fillRect/>
          </a:stretch>
        </p:blipFill>
        <p:spPr bwMode="auto">
          <a:xfrm>
            <a:off x="2743200" y="3200400"/>
            <a:ext cx="3505200" cy="22780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anim calcmode="lin" valueType="num">
                                      <p:cBhvr>
                                        <p:cTn id="8" dur="400" fill="hold"/>
                                        <p:tgtEl>
                                          <p:spTgt spid="15"/>
                                        </p:tgtEl>
                                        <p:attrNameLst>
                                          <p:attrName>ppt_x</p:attrName>
                                        </p:attrNameLst>
                                      </p:cBhvr>
                                      <p:tavLst>
                                        <p:tav tm="0">
                                          <p:val>
                                            <p:strVal val="#ppt_x"/>
                                          </p:val>
                                        </p:tav>
                                        <p:tav tm="100000">
                                          <p:val>
                                            <p:strVal val="#ppt_x"/>
                                          </p:val>
                                        </p:tav>
                                      </p:tavLst>
                                    </p:anim>
                                    <p:anim calcmode="lin" valueType="num">
                                      <p:cBhvr>
                                        <p:cTn id="9" dur="400" fill="hold"/>
                                        <p:tgtEl>
                                          <p:spTgt spid="1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wheel(4)">
                                      <p:cBhvr>
                                        <p:cTn id="16" dur="20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19"/>
                                        </p:tgtEl>
                                        <p:attrNameLst>
                                          <p:attrName>style.visibility</p:attrName>
                                        </p:attrNameLst>
                                      </p:cBhvr>
                                      <p:to>
                                        <p:strVal val="visible"/>
                                      </p:to>
                                    </p:set>
                                  </p:childTnLst>
                                </p:cTn>
                              </p:par>
                            </p:childTnLst>
                          </p:cTn>
                        </p:par>
                        <p:par>
                          <p:cTn id="21" fill="hold">
                            <p:stCondLst>
                              <p:cond delay="900"/>
                            </p:stCondLst>
                            <p:childTnLst>
                              <p:par>
                                <p:cTn id="22" presetID="1" presetClass="entr" presetSubtype="0" fill="hold" nodeType="afterEffect">
                                  <p:stCondLst>
                                    <p:cond delay="0"/>
                                  </p:stCondLst>
                                  <p:iterate type="lt">
                                    <p:tmAbs val="75"/>
                                  </p:iterate>
                                  <p:childTnLst>
                                    <p:set>
                                      <p:cBhvr>
                                        <p:cTn id="23" dur="1" fill="hold">
                                          <p:stCondLst>
                                            <p:cond delay="74"/>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p:txBody>
          <a:bodyPr/>
          <a:lstStyle/>
          <a:p>
            <a:pPr eaLnBrk="1" hangingPunct="1"/>
            <a:r>
              <a:rPr lang="en-US" smtClean="0">
                <a:latin typeface="Papyrus" pitchFamily="66" charset="0"/>
              </a:rPr>
              <a:t>Administrative Divisions</a:t>
            </a:r>
          </a:p>
        </p:txBody>
      </p:sp>
      <p:sp>
        <p:nvSpPr>
          <p:cNvPr id="12" name="Content Placeholder 2"/>
          <p:cNvSpPr>
            <a:spLocks noGrp="1"/>
          </p:cNvSpPr>
          <p:nvPr>
            <p:ph idx="1"/>
          </p:nvPr>
        </p:nvSpPr>
        <p:spPr>
          <a:xfrm>
            <a:off x="3810000" y="1600200"/>
            <a:ext cx="5105400" cy="4876800"/>
          </a:xfrm>
        </p:spPr>
        <p:txBody>
          <a:bodyPr rtlCol="0">
            <a:normAutofit fontScale="70000" lnSpcReduction="20000"/>
          </a:bodyPr>
          <a:lstStyle/>
          <a:p>
            <a:pPr eaLnBrk="1" fontAlgn="auto" hangingPunct="1">
              <a:spcAft>
                <a:spcPts val="0"/>
              </a:spcAft>
              <a:buFont typeface="Arial" pitchFamily="34" charset="0"/>
              <a:buNone/>
              <a:defRPr/>
            </a:pPr>
            <a:r>
              <a:rPr lang="en-US" sz="4800" b="1" dirty="0">
                <a:latin typeface="Papyrus" pitchFamily="66" charset="0"/>
              </a:rPr>
              <a:t>President</a:t>
            </a:r>
          </a:p>
          <a:p>
            <a:pPr eaLnBrk="1" fontAlgn="auto" hangingPunct="1">
              <a:spcAft>
                <a:spcPts val="0"/>
              </a:spcAft>
              <a:buFont typeface="Arial" pitchFamily="34" charset="0"/>
              <a:buChar char="•"/>
              <a:defRPr/>
            </a:pPr>
            <a:r>
              <a:rPr lang="en-US" dirty="0"/>
              <a:t>President </a:t>
            </a:r>
            <a:r>
              <a:rPr lang="en-US" dirty="0" smtClean="0"/>
              <a:t>Jacob </a:t>
            </a:r>
            <a:r>
              <a:rPr lang="en-US" dirty="0" err="1" smtClean="0"/>
              <a:t>Zuma</a:t>
            </a:r>
            <a:endParaRPr lang="en-US" dirty="0"/>
          </a:p>
          <a:p>
            <a:pPr eaLnBrk="1" fontAlgn="auto" hangingPunct="1">
              <a:spcAft>
                <a:spcPts val="0"/>
              </a:spcAft>
              <a:buFont typeface="Arial" pitchFamily="34" charset="0"/>
              <a:buNone/>
              <a:defRPr/>
            </a:pPr>
            <a:endParaRPr lang="en-US" sz="3800" dirty="0" smtClean="0"/>
          </a:p>
          <a:p>
            <a:pPr eaLnBrk="1" fontAlgn="auto" hangingPunct="1">
              <a:spcAft>
                <a:spcPts val="0"/>
              </a:spcAft>
              <a:buFont typeface="Arial" pitchFamily="34" charset="0"/>
              <a:buNone/>
              <a:defRPr/>
            </a:pPr>
            <a:r>
              <a:rPr lang="en-US" sz="4600" b="1" dirty="0" smtClean="0">
                <a:latin typeface="Papyrus" pitchFamily="66" charset="0"/>
              </a:rPr>
              <a:t>9 provinces</a:t>
            </a:r>
          </a:p>
          <a:p>
            <a:pPr eaLnBrk="1" fontAlgn="auto" hangingPunct="1">
              <a:spcAft>
                <a:spcPts val="0"/>
              </a:spcAft>
              <a:buFont typeface="Arial" pitchFamily="34" charset="0"/>
              <a:buChar char="•"/>
              <a:defRPr/>
            </a:pPr>
            <a:r>
              <a:rPr lang="en-US" dirty="0" smtClean="0"/>
              <a:t>Eastern Cape</a:t>
            </a:r>
          </a:p>
          <a:p>
            <a:pPr eaLnBrk="1" fontAlgn="auto" hangingPunct="1">
              <a:spcAft>
                <a:spcPts val="0"/>
              </a:spcAft>
              <a:buFont typeface="Arial" pitchFamily="34" charset="0"/>
              <a:buChar char="•"/>
              <a:defRPr/>
            </a:pPr>
            <a:r>
              <a:rPr lang="en-US" dirty="0" smtClean="0"/>
              <a:t>Free State</a:t>
            </a:r>
          </a:p>
          <a:p>
            <a:pPr eaLnBrk="1" fontAlgn="auto" hangingPunct="1">
              <a:spcAft>
                <a:spcPts val="0"/>
              </a:spcAft>
              <a:buFont typeface="Arial" pitchFamily="34" charset="0"/>
              <a:buChar char="•"/>
              <a:defRPr/>
            </a:pPr>
            <a:r>
              <a:rPr lang="en-US" dirty="0" smtClean="0"/>
              <a:t>Gauteng </a:t>
            </a:r>
          </a:p>
          <a:p>
            <a:pPr eaLnBrk="1" fontAlgn="auto" hangingPunct="1">
              <a:spcAft>
                <a:spcPts val="0"/>
              </a:spcAft>
              <a:buFont typeface="Arial" pitchFamily="34" charset="0"/>
              <a:buChar char="•"/>
              <a:defRPr/>
            </a:pPr>
            <a:r>
              <a:rPr lang="en-US" dirty="0" smtClean="0"/>
              <a:t>KwaZulu-Natal</a:t>
            </a:r>
          </a:p>
          <a:p>
            <a:pPr eaLnBrk="1" fontAlgn="auto" hangingPunct="1">
              <a:spcAft>
                <a:spcPts val="0"/>
              </a:spcAft>
              <a:buFont typeface="Arial" pitchFamily="34" charset="0"/>
              <a:buChar char="•"/>
              <a:defRPr/>
            </a:pPr>
            <a:r>
              <a:rPr lang="en-US" dirty="0" smtClean="0"/>
              <a:t>Limpopo</a:t>
            </a:r>
          </a:p>
          <a:p>
            <a:pPr eaLnBrk="1" fontAlgn="auto" hangingPunct="1">
              <a:spcAft>
                <a:spcPts val="0"/>
              </a:spcAft>
              <a:buFont typeface="Arial" pitchFamily="34" charset="0"/>
              <a:buChar char="•"/>
              <a:defRPr/>
            </a:pPr>
            <a:r>
              <a:rPr lang="en-US" dirty="0" smtClean="0"/>
              <a:t>Mpumalanga</a:t>
            </a:r>
          </a:p>
          <a:p>
            <a:pPr eaLnBrk="1" fontAlgn="auto" hangingPunct="1">
              <a:spcAft>
                <a:spcPts val="0"/>
              </a:spcAft>
              <a:buFont typeface="Arial" pitchFamily="34" charset="0"/>
              <a:buChar char="•"/>
              <a:defRPr/>
            </a:pPr>
            <a:r>
              <a:rPr lang="en-US" dirty="0" smtClean="0"/>
              <a:t>Northern Cape</a:t>
            </a:r>
          </a:p>
          <a:p>
            <a:pPr eaLnBrk="1" fontAlgn="auto" hangingPunct="1">
              <a:spcAft>
                <a:spcPts val="0"/>
              </a:spcAft>
              <a:buFont typeface="Arial" pitchFamily="34" charset="0"/>
              <a:buChar char="•"/>
              <a:defRPr/>
            </a:pPr>
            <a:r>
              <a:rPr lang="en-US" dirty="0" smtClean="0"/>
              <a:t>North-West </a:t>
            </a:r>
          </a:p>
          <a:p>
            <a:pPr eaLnBrk="1" fontAlgn="auto" hangingPunct="1">
              <a:spcAft>
                <a:spcPts val="0"/>
              </a:spcAft>
              <a:buFont typeface="Arial" pitchFamily="34" charset="0"/>
              <a:buChar char="•"/>
              <a:defRPr/>
            </a:pPr>
            <a:r>
              <a:rPr lang="en-US" dirty="0" smtClean="0"/>
              <a:t>Western Cape</a:t>
            </a:r>
          </a:p>
          <a:p>
            <a:pPr eaLnBrk="1" fontAlgn="auto" hangingPunct="1">
              <a:spcAft>
                <a:spcPts val="0"/>
              </a:spcAft>
              <a:buFont typeface="Arial" pitchFamily="34" charset="0"/>
              <a:buChar char="•"/>
              <a:defRPr/>
            </a:pPr>
            <a:endParaRPr lang="en-US" dirty="0" smtClean="0"/>
          </a:p>
        </p:txBody>
      </p:sp>
      <p:pic>
        <p:nvPicPr>
          <p:cNvPr id="14338" name="Picture 2" descr="Click for full size image">
            <a:hlinkClick r:id="rId2"/>
          </p:cNvPr>
          <p:cNvPicPr>
            <a:picLocks noChangeAspect="1" noChangeArrowheads="1"/>
          </p:cNvPicPr>
          <p:nvPr/>
        </p:nvPicPr>
        <p:blipFill>
          <a:blip r:embed="rId3" cstate="print"/>
          <a:stretch>
            <a:fillRect/>
          </a:stretch>
        </p:blipFill>
        <p:spPr bwMode="auto">
          <a:xfrm>
            <a:off x="0" y="331747"/>
            <a:ext cx="1476375" cy="1955881"/>
          </a:xfrm>
          <a:prstGeom prst="rect">
            <a:avLst/>
          </a:prstGeom>
          <a:ln>
            <a:noFill/>
          </a:ln>
          <a:effectLst>
            <a:softEdge rad="112500"/>
          </a:effectLst>
        </p:spPr>
      </p:pic>
      <p:pic>
        <p:nvPicPr>
          <p:cNvPr id="14342" name="Picture 6" descr="South African President Thabo Mbeki."/>
          <p:cNvPicPr>
            <a:picLocks noChangeAspect="1" noChangeArrowheads="1"/>
          </p:cNvPicPr>
          <p:nvPr/>
        </p:nvPicPr>
        <p:blipFill>
          <a:blip r:embed="rId4" cstate="screen"/>
          <a:stretch>
            <a:fillRect/>
          </a:stretch>
        </p:blipFill>
        <p:spPr bwMode="auto">
          <a:xfrm>
            <a:off x="6096001" y="4698622"/>
            <a:ext cx="3048000" cy="1706879"/>
          </a:xfrm>
          <a:prstGeom prst="rect">
            <a:avLst/>
          </a:prstGeom>
          <a:ln>
            <a:noFill/>
          </a:ln>
          <a:effectLst>
            <a:softEdge rad="112500"/>
          </a:effectLst>
        </p:spPr>
      </p:pic>
      <p:pic>
        <p:nvPicPr>
          <p:cNvPr id="14344" name="Picture 8" descr="http://www.southafrica.to/provinces/RSA_by_provinces.jpg"/>
          <p:cNvPicPr>
            <a:picLocks noChangeAspect="1" noChangeArrowheads="1"/>
          </p:cNvPicPr>
          <p:nvPr/>
        </p:nvPicPr>
        <p:blipFill>
          <a:blip r:embed="rId5" cstate="screen"/>
          <a:srcRect/>
          <a:stretch>
            <a:fillRect/>
          </a:stretch>
        </p:blipFill>
        <p:spPr bwMode="auto">
          <a:xfrm>
            <a:off x="76200" y="3122613"/>
            <a:ext cx="3660775" cy="3278187"/>
          </a:xfrm>
          <a:prstGeom prst="rect">
            <a:avLst/>
          </a:prstGeom>
          <a:noFill/>
          <a:ln w="9525">
            <a:noFill/>
            <a:miter lim="800000"/>
            <a:headEnd/>
            <a:tailEnd/>
          </a:ln>
        </p:spPr>
      </p:pic>
      <p:pic>
        <p:nvPicPr>
          <p:cNvPr id="14" name="Picture 13" descr="jacob Zuma.jpg"/>
          <p:cNvPicPr>
            <a:picLocks noChangeAspect="1"/>
          </p:cNvPicPr>
          <p:nvPr/>
        </p:nvPicPr>
        <p:blipFill>
          <a:blip r:embed="rId6" cstate="print"/>
          <a:stretch>
            <a:fillRect/>
          </a:stretch>
        </p:blipFill>
        <p:spPr>
          <a:xfrm>
            <a:off x="6790182" y="1828800"/>
            <a:ext cx="2192084" cy="2819400"/>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wedge">
                                      <p:cBhvr>
                                        <p:cTn id="20" dur="2000"/>
                                        <p:tgtEl>
                                          <p:spTgt spid="14342"/>
                                        </p:tgtEl>
                                      </p:cBhvr>
                                    </p:animEffect>
                                  </p:childTnLst>
                                </p:cTn>
                              </p:par>
                              <p:par>
                                <p:cTn id="21" presetID="20" presetClass="entr" presetSubtype="0" fill="hold" nodeType="with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wedge">
                                      <p:cBhvr>
                                        <p:cTn id="23" dur="2000"/>
                                        <p:tgtEl>
                                          <p:spTgt spid="1433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8" dur="500"/>
                                        <p:tgtEl>
                                          <p:spTgt spid="12">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1" dur="500"/>
                                        <p:tgtEl>
                                          <p:spTgt spid="12">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4" dur="500"/>
                                        <p:tgtEl>
                                          <p:spTgt spid="12">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7" dur="500"/>
                                        <p:tgtEl>
                                          <p:spTgt spid="12">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40" dur="500"/>
                                        <p:tgtEl>
                                          <p:spTgt spid="12">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Effect transition="in" filter="randombar(horizontal)">
                                      <p:cBhvr>
                                        <p:cTn id="43" dur="500"/>
                                        <p:tgtEl>
                                          <p:spTgt spid="12">
                                            <p:txEl>
                                              <p:pRg st="8" end="8"/>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animEffect transition="in" filter="randombar(horizontal)">
                                      <p:cBhvr>
                                        <p:cTn id="46" dur="500"/>
                                        <p:tgtEl>
                                          <p:spTgt spid="12">
                                            <p:txEl>
                                              <p:pRg st="9" end="9"/>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12">
                                            <p:txEl>
                                              <p:pRg st="10" end="10"/>
                                            </p:txEl>
                                          </p:spTgt>
                                        </p:tgtEl>
                                        <p:attrNameLst>
                                          <p:attrName>style.visibility</p:attrName>
                                        </p:attrNameLst>
                                      </p:cBhvr>
                                      <p:to>
                                        <p:strVal val="visible"/>
                                      </p:to>
                                    </p:set>
                                    <p:animEffect transition="in" filter="randombar(horizontal)">
                                      <p:cBhvr>
                                        <p:cTn id="49" dur="500"/>
                                        <p:tgtEl>
                                          <p:spTgt spid="12">
                                            <p:txEl>
                                              <p:pRg st="10" end="10"/>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12">
                                            <p:txEl>
                                              <p:pRg st="11" end="11"/>
                                            </p:txEl>
                                          </p:spTgt>
                                        </p:tgtEl>
                                        <p:attrNameLst>
                                          <p:attrName>style.visibility</p:attrName>
                                        </p:attrNameLst>
                                      </p:cBhvr>
                                      <p:to>
                                        <p:strVal val="visible"/>
                                      </p:to>
                                    </p:set>
                                    <p:animEffect transition="in" filter="randombar(horizontal)">
                                      <p:cBhvr>
                                        <p:cTn id="52" dur="500"/>
                                        <p:tgtEl>
                                          <p:spTgt spid="12">
                                            <p:txEl>
                                              <p:pRg st="11" end="11"/>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12">
                                            <p:txEl>
                                              <p:pRg st="12" end="12"/>
                                            </p:txEl>
                                          </p:spTgt>
                                        </p:tgtEl>
                                        <p:attrNameLst>
                                          <p:attrName>style.visibility</p:attrName>
                                        </p:attrNameLst>
                                      </p:cBhvr>
                                      <p:to>
                                        <p:strVal val="visible"/>
                                      </p:to>
                                    </p:set>
                                    <p:animEffect transition="in" filter="randombar(horizontal)">
                                      <p:cBhvr>
                                        <p:cTn id="55" dur="500"/>
                                        <p:tgtEl>
                                          <p:spTgt spid="12">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4344"/>
                                        </p:tgtEl>
                                        <p:attrNameLst>
                                          <p:attrName>style.visibility</p:attrName>
                                        </p:attrNameLst>
                                      </p:cBhvr>
                                      <p:to>
                                        <p:strVal val="visible"/>
                                      </p:to>
                                    </p:set>
                                    <p:animEffect transition="in" filter="blinds(horizontal)">
                                      <p:cBhvr>
                                        <p:cTn id="60"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a:xfrm>
            <a:off x="838200" y="274638"/>
            <a:ext cx="7848600" cy="1143000"/>
          </a:xfrm>
        </p:spPr>
        <p:txBody>
          <a:bodyPr/>
          <a:lstStyle/>
          <a:p>
            <a:pPr eaLnBrk="1" hangingPunct="1"/>
            <a:r>
              <a:rPr lang="en-US" smtClean="0">
                <a:latin typeface="Papyrus" pitchFamily="66" charset="0"/>
              </a:rPr>
              <a:t>Ethnicity &amp; Religion</a:t>
            </a:r>
          </a:p>
        </p:txBody>
      </p:sp>
      <p:sp>
        <p:nvSpPr>
          <p:cNvPr id="12" name="Content Placeholder 2"/>
          <p:cNvSpPr>
            <a:spLocks noGrp="1"/>
          </p:cNvSpPr>
          <p:nvPr>
            <p:ph idx="1"/>
          </p:nvPr>
        </p:nvSpPr>
        <p:spPr>
          <a:xfrm>
            <a:off x="2667000" y="1600200"/>
            <a:ext cx="4343400" cy="5105400"/>
          </a:xfrm>
        </p:spPr>
        <p:txBody>
          <a:bodyPr rtlCol="0">
            <a:normAutofit fontScale="62500" lnSpcReduction="20000"/>
          </a:bodyPr>
          <a:lstStyle/>
          <a:p>
            <a:pPr eaLnBrk="1" fontAlgn="auto" hangingPunct="1">
              <a:spcAft>
                <a:spcPts val="0"/>
              </a:spcAft>
              <a:buFont typeface="Arial" pitchFamily="34" charset="0"/>
              <a:buNone/>
              <a:defRPr/>
            </a:pPr>
            <a:r>
              <a:rPr lang="en-US" sz="4000" b="1" dirty="0" smtClean="0">
                <a:latin typeface="Papyrus" pitchFamily="66" charset="0"/>
              </a:rPr>
              <a:t>Ethnic Groups </a:t>
            </a:r>
            <a:r>
              <a:rPr lang="en-US" sz="4000" dirty="0" smtClean="0">
                <a:latin typeface="Papyrus" pitchFamily="66" charset="0"/>
              </a:rPr>
              <a:t>(2001 census)</a:t>
            </a:r>
          </a:p>
          <a:p>
            <a:pPr eaLnBrk="1" fontAlgn="auto" hangingPunct="1">
              <a:spcAft>
                <a:spcPts val="0"/>
              </a:spcAft>
              <a:buFont typeface="Arial" pitchFamily="34" charset="0"/>
              <a:buChar char="•"/>
              <a:defRPr/>
            </a:pPr>
            <a:r>
              <a:rPr lang="en-US" dirty="0" smtClean="0"/>
              <a:t>Black African 79%</a:t>
            </a:r>
          </a:p>
          <a:p>
            <a:pPr eaLnBrk="1" fontAlgn="auto" hangingPunct="1">
              <a:spcAft>
                <a:spcPts val="0"/>
              </a:spcAft>
              <a:buFont typeface="Arial" pitchFamily="34" charset="0"/>
              <a:buChar char="•"/>
              <a:defRPr/>
            </a:pPr>
            <a:r>
              <a:rPr lang="en-US" dirty="0" smtClean="0"/>
              <a:t>White 9.6%</a:t>
            </a:r>
          </a:p>
          <a:p>
            <a:pPr eaLnBrk="1" fontAlgn="auto" hangingPunct="1">
              <a:spcAft>
                <a:spcPts val="0"/>
              </a:spcAft>
              <a:buFont typeface="Arial" pitchFamily="34" charset="0"/>
              <a:buChar char="•"/>
              <a:defRPr/>
            </a:pPr>
            <a:r>
              <a:rPr lang="en-US" dirty="0" smtClean="0"/>
              <a:t>Colored 8.9%</a:t>
            </a:r>
          </a:p>
          <a:p>
            <a:pPr eaLnBrk="1" fontAlgn="auto" hangingPunct="1">
              <a:spcAft>
                <a:spcPts val="0"/>
              </a:spcAft>
              <a:buFont typeface="Arial" pitchFamily="34" charset="0"/>
              <a:buChar char="•"/>
              <a:defRPr/>
            </a:pPr>
            <a:r>
              <a:rPr lang="en-US" dirty="0" smtClean="0"/>
              <a:t>Indian/Asian 2.5%</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4000" b="1" dirty="0" smtClean="0">
                <a:latin typeface="Papyrus" pitchFamily="66" charset="0"/>
              </a:rPr>
              <a:t>Religions</a:t>
            </a:r>
          </a:p>
          <a:p>
            <a:pPr eaLnBrk="1" fontAlgn="auto" hangingPunct="1">
              <a:spcAft>
                <a:spcPts val="0"/>
              </a:spcAft>
              <a:buFont typeface="Arial" pitchFamily="34" charset="0"/>
              <a:buChar char="•"/>
              <a:defRPr/>
            </a:pPr>
            <a:r>
              <a:rPr lang="en-US" dirty="0" smtClean="0"/>
              <a:t>Zion Christian 11.1%</a:t>
            </a:r>
          </a:p>
          <a:p>
            <a:pPr eaLnBrk="1" fontAlgn="auto" hangingPunct="1">
              <a:spcAft>
                <a:spcPts val="0"/>
              </a:spcAft>
              <a:buFont typeface="Arial" pitchFamily="34" charset="0"/>
              <a:buChar char="•"/>
              <a:defRPr/>
            </a:pPr>
            <a:r>
              <a:rPr lang="en-US" dirty="0" smtClean="0"/>
              <a:t>Pentecostal/Charismatic 8.2%</a:t>
            </a:r>
          </a:p>
          <a:p>
            <a:pPr eaLnBrk="1" fontAlgn="auto" hangingPunct="1">
              <a:spcAft>
                <a:spcPts val="0"/>
              </a:spcAft>
              <a:buFont typeface="Arial" pitchFamily="34" charset="0"/>
              <a:buChar char="•"/>
              <a:defRPr/>
            </a:pPr>
            <a:r>
              <a:rPr lang="en-US" dirty="0" smtClean="0"/>
              <a:t>Catholic 7.1%</a:t>
            </a:r>
          </a:p>
          <a:p>
            <a:pPr eaLnBrk="1" fontAlgn="auto" hangingPunct="1">
              <a:spcAft>
                <a:spcPts val="0"/>
              </a:spcAft>
              <a:buFont typeface="Arial" pitchFamily="34" charset="0"/>
              <a:buChar char="•"/>
              <a:defRPr/>
            </a:pPr>
            <a:r>
              <a:rPr lang="en-US" dirty="0" smtClean="0"/>
              <a:t>Methodist 6.8%</a:t>
            </a:r>
          </a:p>
          <a:p>
            <a:pPr eaLnBrk="1" fontAlgn="auto" hangingPunct="1">
              <a:spcAft>
                <a:spcPts val="0"/>
              </a:spcAft>
              <a:buFont typeface="Arial" pitchFamily="34" charset="0"/>
              <a:buChar char="•"/>
              <a:defRPr/>
            </a:pPr>
            <a:r>
              <a:rPr lang="en-US" dirty="0" smtClean="0"/>
              <a:t>Dutch Reformed 6.7%</a:t>
            </a:r>
          </a:p>
          <a:p>
            <a:pPr eaLnBrk="1" fontAlgn="auto" hangingPunct="1">
              <a:spcAft>
                <a:spcPts val="0"/>
              </a:spcAft>
              <a:buFont typeface="Arial" pitchFamily="34" charset="0"/>
              <a:buChar char="•"/>
              <a:defRPr/>
            </a:pPr>
            <a:r>
              <a:rPr lang="en-US" dirty="0" smtClean="0"/>
              <a:t>Anglican 3.8%</a:t>
            </a:r>
          </a:p>
          <a:p>
            <a:pPr eaLnBrk="1" fontAlgn="auto" hangingPunct="1">
              <a:spcAft>
                <a:spcPts val="0"/>
              </a:spcAft>
              <a:buFont typeface="Arial" pitchFamily="34" charset="0"/>
              <a:buChar char="•"/>
              <a:defRPr/>
            </a:pPr>
            <a:r>
              <a:rPr lang="en-US" dirty="0" smtClean="0"/>
              <a:t>Muslim 1.5%</a:t>
            </a:r>
          </a:p>
          <a:p>
            <a:pPr eaLnBrk="1" fontAlgn="auto" hangingPunct="1">
              <a:spcAft>
                <a:spcPts val="0"/>
              </a:spcAft>
              <a:buFont typeface="Arial" pitchFamily="34" charset="0"/>
              <a:buChar char="•"/>
              <a:defRPr/>
            </a:pPr>
            <a:r>
              <a:rPr lang="en-US" dirty="0" smtClean="0"/>
              <a:t>Other Christian 36%</a:t>
            </a:r>
          </a:p>
          <a:p>
            <a:pPr eaLnBrk="1" fontAlgn="auto" hangingPunct="1">
              <a:spcAft>
                <a:spcPts val="0"/>
              </a:spcAft>
              <a:buFont typeface="Arial" pitchFamily="34" charset="0"/>
              <a:buChar char="•"/>
              <a:defRPr/>
            </a:pPr>
            <a:endParaRPr lang="en-US" dirty="0" smtClean="0"/>
          </a:p>
        </p:txBody>
      </p:sp>
      <p:pic>
        <p:nvPicPr>
          <p:cNvPr id="16385" name="Picture 1" descr="C:\Documents and Settings\amoore\Local Settings\Temporary Internet Files\Content.IE5\X11P0737\MPj04359120000[1].jpg"/>
          <p:cNvPicPr>
            <a:picLocks noChangeAspect="1" noChangeArrowheads="1"/>
          </p:cNvPicPr>
          <p:nvPr/>
        </p:nvPicPr>
        <p:blipFill>
          <a:blip r:embed="rId2" cstate="screen"/>
          <a:srcRect/>
          <a:stretch>
            <a:fillRect/>
          </a:stretch>
        </p:blipFill>
        <p:spPr bwMode="auto">
          <a:xfrm>
            <a:off x="6213475" y="4575175"/>
            <a:ext cx="2535238" cy="1901825"/>
          </a:xfrm>
          <a:prstGeom prst="rect">
            <a:avLst/>
          </a:prstGeom>
          <a:noFill/>
          <a:ln w="9525">
            <a:noFill/>
            <a:miter lim="800000"/>
            <a:headEnd/>
            <a:tailEnd/>
          </a:ln>
        </p:spPr>
      </p:pic>
      <p:pic>
        <p:nvPicPr>
          <p:cNvPr id="16388" name="Picture 4" descr="C:\Documents and Settings\amoore\Local Settings\Temporary Internet Files\Content.IE5\5FM2H50V\MPj04329880000[1].jpg"/>
          <p:cNvPicPr>
            <a:picLocks noChangeAspect="1" noChangeArrowheads="1"/>
          </p:cNvPicPr>
          <p:nvPr/>
        </p:nvPicPr>
        <p:blipFill>
          <a:blip r:embed="rId3" cstate="screen"/>
          <a:srcRect/>
          <a:stretch>
            <a:fillRect/>
          </a:stretch>
        </p:blipFill>
        <p:spPr bwMode="auto">
          <a:xfrm rot="475631">
            <a:off x="381000" y="914400"/>
            <a:ext cx="1679575" cy="25146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 calcmode="lin" valueType="num">
                                      <p:cBhvr>
                                        <p:cTn id="15" dur="1000" fill="hold"/>
                                        <p:tgtEl>
                                          <p:spTgt spid="16388"/>
                                        </p:tgtEl>
                                        <p:attrNameLst>
                                          <p:attrName>ppt_w</p:attrName>
                                        </p:attrNameLst>
                                      </p:cBhvr>
                                      <p:tavLst>
                                        <p:tav tm="0">
                                          <p:val>
                                            <p:strVal val="#ppt_w*0.70"/>
                                          </p:val>
                                        </p:tav>
                                        <p:tav tm="100000">
                                          <p:val>
                                            <p:strVal val="#ppt_w"/>
                                          </p:val>
                                        </p:tav>
                                      </p:tavLst>
                                    </p:anim>
                                    <p:anim calcmode="lin" valueType="num">
                                      <p:cBhvr>
                                        <p:cTn id="16" dur="1000" fill="hold"/>
                                        <p:tgtEl>
                                          <p:spTgt spid="16388"/>
                                        </p:tgtEl>
                                        <p:attrNameLst>
                                          <p:attrName>ppt_h</p:attrName>
                                        </p:attrNameLst>
                                      </p:cBhvr>
                                      <p:tavLst>
                                        <p:tav tm="0">
                                          <p:val>
                                            <p:strVal val="#ppt_h"/>
                                          </p:val>
                                        </p:tav>
                                        <p:tav tm="100000">
                                          <p:val>
                                            <p:strVal val="#ppt_h"/>
                                          </p:val>
                                        </p:tav>
                                      </p:tavLst>
                                    </p:anim>
                                    <p:animEffect transition="in" filter="fade">
                                      <p:cBhvr>
                                        <p:cTn id="17" dur="1000"/>
                                        <p:tgtEl>
                                          <p:spTgt spid="16388"/>
                                        </p:tgtEl>
                                      </p:cBhvr>
                                    </p:animEffect>
                                  </p:childTnLst>
                                </p:cTn>
                              </p:par>
                              <p:par>
                                <p:cTn id="18" presetID="55" presetClass="entr" presetSubtype="0" fill="hold" nodeType="withEffect">
                                  <p:stCondLst>
                                    <p:cond delay="0"/>
                                  </p:stCondLst>
                                  <p:childTnLst>
                                    <p:set>
                                      <p:cBhvr>
                                        <p:cTn id="19" dur="1" fill="hold">
                                          <p:stCondLst>
                                            <p:cond delay="0"/>
                                          </p:stCondLst>
                                        </p:cTn>
                                        <p:tgtEl>
                                          <p:spTgt spid="16385"/>
                                        </p:tgtEl>
                                        <p:attrNameLst>
                                          <p:attrName>style.visibility</p:attrName>
                                        </p:attrNameLst>
                                      </p:cBhvr>
                                      <p:to>
                                        <p:strVal val="visible"/>
                                      </p:to>
                                    </p:set>
                                    <p:anim calcmode="lin" valueType="num">
                                      <p:cBhvr>
                                        <p:cTn id="20" dur="1000" fill="hold"/>
                                        <p:tgtEl>
                                          <p:spTgt spid="16385"/>
                                        </p:tgtEl>
                                        <p:attrNameLst>
                                          <p:attrName>ppt_w</p:attrName>
                                        </p:attrNameLst>
                                      </p:cBhvr>
                                      <p:tavLst>
                                        <p:tav tm="0">
                                          <p:val>
                                            <p:strVal val="#ppt_w*0.70"/>
                                          </p:val>
                                        </p:tav>
                                        <p:tav tm="100000">
                                          <p:val>
                                            <p:strVal val="#ppt_w"/>
                                          </p:val>
                                        </p:tav>
                                      </p:tavLst>
                                    </p:anim>
                                    <p:anim calcmode="lin" valueType="num">
                                      <p:cBhvr>
                                        <p:cTn id="21" dur="1000" fill="hold"/>
                                        <p:tgtEl>
                                          <p:spTgt spid="16385"/>
                                        </p:tgtEl>
                                        <p:attrNameLst>
                                          <p:attrName>ppt_h</p:attrName>
                                        </p:attrNameLst>
                                      </p:cBhvr>
                                      <p:tavLst>
                                        <p:tav tm="0">
                                          <p:val>
                                            <p:strVal val="#ppt_h"/>
                                          </p:val>
                                        </p:tav>
                                        <p:tav tm="100000">
                                          <p:val>
                                            <p:strVal val="#ppt_h"/>
                                          </p:val>
                                        </p:tav>
                                      </p:tavLst>
                                    </p:anim>
                                    <p:animEffect transition="in" filter="fade">
                                      <p:cBhvr>
                                        <p:cTn id="22" dur="1000"/>
                                        <p:tgtEl>
                                          <p:spTgt spid="16385"/>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1000"/>
                                        <p:tgtEl>
                                          <p:spTgt spid="12">
                                            <p:txEl>
                                              <p:pRg st="0" end="0"/>
                                            </p:txEl>
                                          </p:spTgt>
                                        </p:tgtEl>
                                      </p:cBhvr>
                                    </p:animEffect>
                                    <p:anim calcmode="lin" valueType="num">
                                      <p:cBhvr>
                                        <p:cTn id="2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37" presetClass="entr" presetSubtype="0" fill="hold" grpId="0" nodeType="after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1000"/>
                                        <p:tgtEl>
                                          <p:spTgt spid="12">
                                            <p:txEl>
                                              <p:pRg st="1" end="1"/>
                                            </p:txEl>
                                          </p:spTgt>
                                        </p:tgtEl>
                                      </p:cBhvr>
                                    </p:animEffect>
                                    <p:anim calcmode="lin" valueType="num">
                                      <p:cBhvr>
                                        <p:cTn id="3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2">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xEl>
                                              <p:pRg st="1" end="1"/>
                                            </p:txEl>
                                          </p:spTgt>
                                        </p:tgtEl>
                                        <p:attrNameLst>
                                          <p:attrName>ppt_y</p:attrName>
                                        </p:attrNameLst>
                                      </p:cBhvr>
                                      <p:tavLst>
                                        <p:tav tm="0">
                                          <p:val>
                                            <p:strVal val="#ppt_y-.03"/>
                                          </p:val>
                                        </p:tav>
                                        <p:tav tm="100000">
                                          <p:val>
                                            <p:strVal val="#ppt_y"/>
                                          </p:val>
                                        </p:tav>
                                      </p:tavLst>
                                    </p:anim>
                                  </p:childTnLst>
                                </p:cTn>
                              </p:par>
                            </p:childTnLst>
                          </p:cTn>
                        </p:par>
                        <p:par>
                          <p:cTn id="38" fill="hold">
                            <p:stCondLst>
                              <p:cond delay="2000"/>
                            </p:stCondLst>
                            <p:childTnLst>
                              <p:par>
                                <p:cTn id="39" presetID="37" presetClass="entr" presetSubtype="0" fill="hold" grpId="0" nodeType="after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1000"/>
                                        <p:tgtEl>
                                          <p:spTgt spid="12">
                                            <p:txEl>
                                              <p:pRg st="2" end="2"/>
                                            </p:txEl>
                                          </p:spTgt>
                                        </p:tgtEl>
                                      </p:cBhvr>
                                    </p:animEffect>
                                    <p:anim calcmode="lin" valueType="num">
                                      <p:cBhvr>
                                        <p:cTn id="4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2">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xEl>
                                              <p:pRg st="2" end="2"/>
                                            </p:txEl>
                                          </p:spTgt>
                                        </p:tgtEl>
                                        <p:attrNameLst>
                                          <p:attrName>ppt_y</p:attrName>
                                        </p:attrNameLst>
                                      </p:cBhvr>
                                      <p:tavLst>
                                        <p:tav tm="0">
                                          <p:val>
                                            <p:strVal val="#ppt_y-.03"/>
                                          </p:val>
                                        </p:tav>
                                        <p:tav tm="100000">
                                          <p:val>
                                            <p:strVal val="#ppt_y"/>
                                          </p:val>
                                        </p:tav>
                                      </p:tavLst>
                                    </p:anim>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12">
                                            <p:txEl>
                                              <p:pRg st="3" end="3"/>
                                            </p:txEl>
                                          </p:spTgt>
                                        </p:tgtEl>
                                        <p:attrNameLst>
                                          <p:attrName>style.visibility</p:attrName>
                                        </p:attrNameLst>
                                      </p:cBhvr>
                                      <p:to>
                                        <p:strVal val="visible"/>
                                      </p:to>
                                    </p:set>
                                    <p:animEffect transition="in" filter="fade">
                                      <p:cBhvr>
                                        <p:cTn id="48" dur="1000"/>
                                        <p:tgtEl>
                                          <p:spTgt spid="12">
                                            <p:txEl>
                                              <p:pRg st="3" end="3"/>
                                            </p:txEl>
                                          </p:spTgt>
                                        </p:tgtEl>
                                      </p:cBhvr>
                                    </p:animEffect>
                                    <p:anim calcmode="lin" valueType="num">
                                      <p:cBhvr>
                                        <p:cTn id="4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12">
                                            <p:txEl>
                                              <p:pRg st="3" end="3"/>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xEl>
                                              <p:pRg st="3" end="3"/>
                                            </p:txEl>
                                          </p:spTgt>
                                        </p:tgtEl>
                                        <p:attrNameLst>
                                          <p:attrName>ppt_y</p:attrName>
                                        </p:attrNameLst>
                                      </p:cBhvr>
                                      <p:tavLst>
                                        <p:tav tm="0">
                                          <p:val>
                                            <p:strVal val="#ppt_y-.03"/>
                                          </p:val>
                                        </p:tav>
                                        <p:tav tm="100000">
                                          <p:val>
                                            <p:strVal val="#ppt_y"/>
                                          </p:val>
                                        </p:tav>
                                      </p:tavLst>
                                    </p:anim>
                                  </p:childTnLst>
                                </p:cTn>
                              </p:par>
                            </p:childTnLst>
                          </p:cTn>
                        </p:par>
                        <p:par>
                          <p:cTn id="52" fill="hold">
                            <p:stCondLst>
                              <p:cond delay="4000"/>
                            </p:stCondLst>
                            <p:childTnLst>
                              <p:par>
                                <p:cTn id="53" presetID="37" presetClass="entr" presetSubtype="0" fill="hold" grpId="0" nodeType="after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animEffect transition="in" filter="fade">
                                      <p:cBhvr>
                                        <p:cTn id="55" dur="1000"/>
                                        <p:tgtEl>
                                          <p:spTgt spid="12">
                                            <p:txEl>
                                              <p:pRg st="4" end="4"/>
                                            </p:txEl>
                                          </p:spTgt>
                                        </p:tgtEl>
                                      </p:cBhvr>
                                    </p:animEffect>
                                    <p:anim calcmode="lin" valueType="num">
                                      <p:cBhvr>
                                        <p:cTn id="5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2">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2">
                                            <p:txEl>
                                              <p:pRg st="6" end="6"/>
                                            </p:txEl>
                                          </p:spTgt>
                                        </p:tgtEl>
                                        <p:attrNameLst>
                                          <p:attrName>style.visibility</p:attrName>
                                        </p:attrNameLst>
                                      </p:cBhvr>
                                      <p:to>
                                        <p:strVal val="visible"/>
                                      </p:to>
                                    </p:set>
                                    <p:animEffect transition="in" filter="fade">
                                      <p:cBhvr>
                                        <p:cTn id="63" dur="1000"/>
                                        <p:tgtEl>
                                          <p:spTgt spid="12">
                                            <p:txEl>
                                              <p:pRg st="6" end="6"/>
                                            </p:txEl>
                                          </p:spTgt>
                                        </p:tgtEl>
                                      </p:cBhvr>
                                    </p:animEffect>
                                    <p:anim calcmode="lin" valueType="num">
                                      <p:cBhvr>
                                        <p:cTn id="64"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2">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xEl>
                                              <p:pRg st="6" end="6"/>
                                            </p:tx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37" presetClass="entr" presetSubtype="0" fill="hold" grpId="0" nodeType="afterEffect">
                                  <p:stCondLst>
                                    <p:cond delay="0"/>
                                  </p:stCondLst>
                                  <p:childTnLst>
                                    <p:set>
                                      <p:cBhvr>
                                        <p:cTn id="69" dur="1" fill="hold">
                                          <p:stCondLst>
                                            <p:cond delay="0"/>
                                          </p:stCondLst>
                                        </p:cTn>
                                        <p:tgtEl>
                                          <p:spTgt spid="12">
                                            <p:txEl>
                                              <p:pRg st="7" end="7"/>
                                            </p:txEl>
                                          </p:spTgt>
                                        </p:tgtEl>
                                        <p:attrNameLst>
                                          <p:attrName>style.visibility</p:attrName>
                                        </p:attrNameLst>
                                      </p:cBhvr>
                                      <p:to>
                                        <p:strVal val="visible"/>
                                      </p:to>
                                    </p:set>
                                    <p:animEffect transition="in" filter="fade">
                                      <p:cBhvr>
                                        <p:cTn id="70" dur="1000"/>
                                        <p:tgtEl>
                                          <p:spTgt spid="12">
                                            <p:txEl>
                                              <p:pRg st="7" end="7"/>
                                            </p:txEl>
                                          </p:spTgt>
                                        </p:tgtEl>
                                      </p:cBhvr>
                                    </p:animEffect>
                                    <p:anim calcmode="lin" valueType="num">
                                      <p:cBhvr>
                                        <p:cTn id="71"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12">
                                            <p:txEl>
                                              <p:pRg st="7" end="7"/>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2">
                                            <p:txEl>
                                              <p:pRg st="7" end="7"/>
                                            </p:txEl>
                                          </p:spTgt>
                                        </p:tgtEl>
                                        <p:attrNameLst>
                                          <p:attrName>ppt_y</p:attrName>
                                        </p:attrNameLst>
                                      </p:cBhvr>
                                      <p:tavLst>
                                        <p:tav tm="0">
                                          <p:val>
                                            <p:strVal val="#ppt_y-.03"/>
                                          </p:val>
                                        </p:tav>
                                        <p:tav tm="100000">
                                          <p:val>
                                            <p:strVal val="#ppt_y"/>
                                          </p:val>
                                        </p:tav>
                                      </p:tavLst>
                                    </p:anim>
                                  </p:childTnLst>
                                </p:cTn>
                              </p:par>
                            </p:childTnLst>
                          </p:cTn>
                        </p:par>
                        <p:par>
                          <p:cTn id="74" fill="hold">
                            <p:stCondLst>
                              <p:cond delay="2000"/>
                            </p:stCondLst>
                            <p:childTnLst>
                              <p:par>
                                <p:cTn id="75" presetID="37" presetClass="entr" presetSubtype="0" fill="hold" grpId="0" nodeType="after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animEffect transition="in" filter="fade">
                                      <p:cBhvr>
                                        <p:cTn id="77" dur="1000"/>
                                        <p:tgtEl>
                                          <p:spTgt spid="12">
                                            <p:txEl>
                                              <p:pRg st="8" end="8"/>
                                            </p:txEl>
                                          </p:spTgt>
                                        </p:tgtEl>
                                      </p:cBhvr>
                                    </p:animEffect>
                                    <p:anim calcmode="lin" valueType="num">
                                      <p:cBhvr>
                                        <p:cTn id="78"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2">
                                            <p:txEl>
                                              <p:pRg st="8" end="8"/>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2">
                                            <p:txEl>
                                              <p:pRg st="8" end="8"/>
                                            </p:txEl>
                                          </p:spTgt>
                                        </p:tgtEl>
                                        <p:attrNameLst>
                                          <p:attrName>ppt_y</p:attrName>
                                        </p:attrNameLst>
                                      </p:cBhvr>
                                      <p:tavLst>
                                        <p:tav tm="0">
                                          <p:val>
                                            <p:strVal val="#ppt_y-.03"/>
                                          </p:val>
                                        </p:tav>
                                        <p:tav tm="100000">
                                          <p:val>
                                            <p:strVal val="#ppt_y"/>
                                          </p:val>
                                        </p:tav>
                                      </p:tavLst>
                                    </p:anim>
                                  </p:childTnLst>
                                </p:cTn>
                              </p:par>
                            </p:childTnLst>
                          </p:cTn>
                        </p:par>
                        <p:par>
                          <p:cTn id="81" fill="hold">
                            <p:stCondLst>
                              <p:cond delay="3000"/>
                            </p:stCondLst>
                            <p:childTnLst>
                              <p:par>
                                <p:cTn id="82" presetID="37" presetClass="entr" presetSubtype="0" fill="hold" grpId="0" nodeType="afterEffect">
                                  <p:stCondLst>
                                    <p:cond delay="0"/>
                                  </p:stCondLst>
                                  <p:childTnLst>
                                    <p:set>
                                      <p:cBhvr>
                                        <p:cTn id="83" dur="1" fill="hold">
                                          <p:stCondLst>
                                            <p:cond delay="0"/>
                                          </p:stCondLst>
                                        </p:cTn>
                                        <p:tgtEl>
                                          <p:spTgt spid="12">
                                            <p:txEl>
                                              <p:pRg st="9" end="9"/>
                                            </p:txEl>
                                          </p:spTgt>
                                        </p:tgtEl>
                                        <p:attrNameLst>
                                          <p:attrName>style.visibility</p:attrName>
                                        </p:attrNameLst>
                                      </p:cBhvr>
                                      <p:to>
                                        <p:strVal val="visible"/>
                                      </p:to>
                                    </p:set>
                                    <p:animEffect transition="in" filter="fade">
                                      <p:cBhvr>
                                        <p:cTn id="84" dur="1000"/>
                                        <p:tgtEl>
                                          <p:spTgt spid="12">
                                            <p:txEl>
                                              <p:pRg st="9" end="9"/>
                                            </p:txEl>
                                          </p:spTgt>
                                        </p:tgtEl>
                                      </p:cBhvr>
                                    </p:animEffect>
                                    <p:anim calcmode="lin" valueType="num">
                                      <p:cBhvr>
                                        <p:cTn id="85"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12">
                                            <p:txEl>
                                              <p:pRg st="9" end="9"/>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2">
                                            <p:txEl>
                                              <p:pRg st="9" end="9"/>
                                            </p:txEl>
                                          </p:spTgt>
                                        </p:tgtEl>
                                        <p:attrNameLst>
                                          <p:attrName>ppt_y</p:attrName>
                                        </p:attrNameLst>
                                      </p:cBhvr>
                                      <p:tavLst>
                                        <p:tav tm="0">
                                          <p:val>
                                            <p:strVal val="#ppt_y-.03"/>
                                          </p:val>
                                        </p:tav>
                                        <p:tav tm="100000">
                                          <p:val>
                                            <p:strVal val="#ppt_y"/>
                                          </p:val>
                                        </p:tav>
                                      </p:tavLst>
                                    </p:anim>
                                  </p:childTnLst>
                                </p:cTn>
                              </p:par>
                            </p:childTnLst>
                          </p:cTn>
                        </p:par>
                        <p:par>
                          <p:cTn id="88" fill="hold">
                            <p:stCondLst>
                              <p:cond delay="4000"/>
                            </p:stCondLst>
                            <p:childTnLst>
                              <p:par>
                                <p:cTn id="89" presetID="37" presetClass="entr" presetSubtype="0" fill="hold" grpId="0" nodeType="afterEffect">
                                  <p:stCondLst>
                                    <p:cond delay="0"/>
                                  </p:stCondLst>
                                  <p:childTnLst>
                                    <p:set>
                                      <p:cBhvr>
                                        <p:cTn id="90" dur="1" fill="hold">
                                          <p:stCondLst>
                                            <p:cond delay="0"/>
                                          </p:stCondLst>
                                        </p:cTn>
                                        <p:tgtEl>
                                          <p:spTgt spid="12">
                                            <p:txEl>
                                              <p:pRg st="10" end="10"/>
                                            </p:txEl>
                                          </p:spTgt>
                                        </p:tgtEl>
                                        <p:attrNameLst>
                                          <p:attrName>style.visibility</p:attrName>
                                        </p:attrNameLst>
                                      </p:cBhvr>
                                      <p:to>
                                        <p:strVal val="visible"/>
                                      </p:to>
                                    </p:set>
                                    <p:animEffect transition="in" filter="fade">
                                      <p:cBhvr>
                                        <p:cTn id="91" dur="1000"/>
                                        <p:tgtEl>
                                          <p:spTgt spid="12">
                                            <p:txEl>
                                              <p:pRg st="10" end="10"/>
                                            </p:txEl>
                                          </p:spTgt>
                                        </p:tgtEl>
                                      </p:cBhvr>
                                    </p:animEffect>
                                    <p:anim calcmode="lin" valueType="num">
                                      <p:cBhvr>
                                        <p:cTn id="92"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2">
                                            <p:txEl>
                                              <p:pRg st="10" end="10"/>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2">
                                            <p:txEl>
                                              <p:pRg st="10" end="10"/>
                                            </p:txEl>
                                          </p:spTgt>
                                        </p:tgtEl>
                                        <p:attrNameLst>
                                          <p:attrName>ppt_y</p:attrName>
                                        </p:attrNameLst>
                                      </p:cBhvr>
                                      <p:tavLst>
                                        <p:tav tm="0">
                                          <p:val>
                                            <p:strVal val="#ppt_y-.03"/>
                                          </p:val>
                                        </p:tav>
                                        <p:tav tm="100000">
                                          <p:val>
                                            <p:strVal val="#ppt_y"/>
                                          </p:val>
                                        </p:tav>
                                      </p:tavLst>
                                    </p:anim>
                                  </p:childTnLst>
                                </p:cTn>
                              </p:par>
                            </p:childTnLst>
                          </p:cTn>
                        </p:par>
                        <p:par>
                          <p:cTn id="95" fill="hold">
                            <p:stCondLst>
                              <p:cond delay="5000"/>
                            </p:stCondLst>
                            <p:childTnLst>
                              <p:par>
                                <p:cTn id="96" presetID="37" presetClass="entr" presetSubtype="0" fill="hold" grpId="0" nodeType="afterEffect">
                                  <p:stCondLst>
                                    <p:cond delay="0"/>
                                  </p:stCondLst>
                                  <p:childTnLst>
                                    <p:set>
                                      <p:cBhvr>
                                        <p:cTn id="97" dur="1" fill="hold">
                                          <p:stCondLst>
                                            <p:cond delay="0"/>
                                          </p:stCondLst>
                                        </p:cTn>
                                        <p:tgtEl>
                                          <p:spTgt spid="12">
                                            <p:txEl>
                                              <p:pRg st="11" end="11"/>
                                            </p:txEl>
                                          </p:spTgt>
                                        </p:tgtEl>
                                        <p:attrNameLst>
                                          <p:attrName>style.visibility</p:attrName>
                                        </p:attrNameLst>
                                      </p:cBhvr>
                                      <p:to>
                                        <p:strVal val="visible"/>
                                      </p:to>
                                    </p:set>
                                    <p:animEffect transition="in" filter="fade">
                                      <p:cBhvr>
                                        <p:cTn id="98" dur="1000"/>
                                        <p:tgtEl>
                                          <p:spTgt spid="12">
                                            <p:txEl>
                                              <p:pRg st="11" end="11"/>
                                            </p:txEl>
                                          </p:spTgt>
                                        </p:tgtEl>
                                      </p:cBhvr>
                                    </p:animEffect>
                                    <p:anim calcmode="lin" valueType="num">
                                      <p:cBhvr>
                                        <p:cTn id="99"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100" dur="900" decel="100000" fill="hold"/>
                                        <p:tgtEl>
                                          <p:spTgt spid="12">
                                            <p:txEl>
                                              <p:pRg st="11" end="11"/>
                                            </p:tx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2">
                                            <p:txEl>
                                              <p:pRg st="11" end="11"/>
                                            </p:txEl>
                                          </p:spTgt>
                                        </p:tgtEl>
                                        <p:attrNameLst>
                                          <p:attrName>ppt_y</p:attrName>
                                        </p:attrNameLst>
                                      </p:cBhvr>
                                      <p:tavLst>
                                        <p:tav tm="0">
                                          <p:val>
                                            <p:strVal val="#ppt_y-.03"/>
                                          </p:val>
                                        </p:tav>
                                        <p:tav tm="100000">
                                          <p:val>
                                            <p:strVal val="#ppt_y"/>
                                          </p:val>
                                        </p:tav>
                                      </p:tavLst>
                                    </p:anim>
                                  </p:childTnLst>
                                </p:cTn>
                              </p:par>
                            </p:childTnLst>
                          </p:cTn>
                        </p:par>
                        <p:par>
                          <p:cTn id="102" fill="hold">
                            <p:stCondLst>
                              <p:cond delay="6000"/>
                            </p:stCondLst>
                            <p:childTnLst>
                              <p:par>
                                <p:cTn id="103" presetID="37" presetClass="entr" presetSubtype="0" fill="hold" grpId="0" nodeType="afterEffect">
                                  <p:stCondLst>
                                    <p:cond delay="0"/>
                                  </p:stCondLst>
                                  <p:childTnLst>
                                    <p:set>
                                      <p:cBhvr>
                                        <p:cTn id="104" dur="1" fill="hold">
                                          <p:stCondLst>
                                            <p:cond delay="0"/>
                                          </p:stCondLst>
                                        </p:cTn>
                                        <p:tgtEl>
                                          <p:spTgt spid="12">
                                            <p:txEl>
                                              <p:pRg st="12" end="12"/>
                                            </p:txEl>
                                          </p:spTgt>
                                        </p:tgtEl>
                                        <p:attrNameLst>
                                          <p:attrName>style.visibility</p:attrName>
                                        </p:attrNameLst>
                                      </p:cBhvr>
                                      <p:to>
                                        <p:strVal val="visible"/>
                                      </p:to>
                                    </p:set>
                                    <p:animEffect transition="in" filter="fade">
                                      <p:cBhvr>
                                        <p:cTn id="105" dur="1000"/>
                                        <p:tgtEl>
                                          <p:spTgt spid="12">
                                            <p:txEl>
                                              <p:pRg st="12" end="12"/>
                                            </p:txEl>
                                          </p:spTgt>
                                        </p:tgtEl>
                                      </p:cBhvr>
                                    </p:animEffect>
                                    <p:anim calcmode="lin" valueType="num">
                                      <p:cBhvr>
                                        <p:cTn id="106" dur="10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12">
                                            <p:txEl>
                                              <p:pRg st="12" end="12"/>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2">
                                            <p:txEl>
                                              <p:pRg st="12" end="12"/>
                                            </p:txEl>
                                          </p:spTgt>
                                        </p:tgtEl>
                                        <p:attrNameLst>
                                          <p:attrName>ppt_y</p:attrName>
                                        </p:attrNameLst>
                                      </p:cBhvr>
                                      <p:tavLst>
                                        <p:tav tm="0">
                                          <p:val>
                                            <p:strVal val="#ppt_y-.03"/>
                                          </p:val>
                                        </p:tav>
                                        <p:tav tm="100000">
                                          <p:val>
                                            <p:strVal val="#ppt_y"/>
                                          </p:val>
                                        </p:tav>
                                      </p:tavLst>
                                    </p:anim>
                                  </p:childTnLst>
                                </p:cTn>
                              </p:par>
                            </p:childTnLst>
                          </p:cTn>
                        </p:par>
                        <p:par>
                          <p:cTn id="109" fill="hold">
                            <p:stCondLst>
                              <p:cond delay="7000"/>
                            </p:stCondLst>
                            <p:childTnLst>
                              <p:par>
                                <p:cTn id="110" presetID="37" presetClass="entr" presetSubtype="0" fill="hold" grpId="0" nodeType="afterEffect">
                                  <p:stCondLst>
                                    <p:cond delay="0"/>
                                  </p:stCondLst>
                                  <p:childTnLst>
                                    <p:set>
                                      <p:cBhvr>
                                        <p:cTn id="111" dur="1" fill="hold">
                                          <p:stCondLst>
                                            <p:cond delay="0"/>
                                          </p:stCondLst>
                                        </p:cTn>
                                        <p:tgtEl>
                                          <p:spTgt spid="12">
                                            <p:txEl>
                                              <p:pRg st="13" end="13"/>
                                            </p:txEl>
                                          </p:spTgt>
                                        </p:tgtEl>
                                        <p:attrNameLst>
                                          <p:attrName>style.visibility</p:attrName>
                                        </p:attrNameLst>
                                      </p:cBhvr>
                                      <p:to>
                                        <p:strVal val="visible"/>
                                      </p:to>
                                    </p:set>
                                    <p:animEffect transition="in" filter="fade">
                                      <p:cBhvr>
                                        <p:cTn id="112" dur="1000"/>
                                        <p:tgtEl>
                                          <p:spTgt spid="12">
                                            <p:txEl>
                                              <p:pRg st="13" end="13"/>
                                            </p:txEl>
                                          </p:spTgt>
                                        </p:tgtEl>
                                      </p:cBhvr>
                                    </p:animEffect>
                                    <p:anim calcmode="lin" valueType="num">
                                      <p:cBhvr>
                                        <p:cTn id="113" dur="1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114" dur="900" decel="100000" fill="hold"/>
                                        <p:tgtEl>
                                          <p:spTgt spid="12">
                                            <p:txEl>
                                              <p:pRg st="13" end="13"/>
                                            </p:tx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12">
                                            <p:txEl>
                                              <p:pRg st="13" end="13"/>
                                            </p:txEl>
                                          </p:spTgt>
                                        </p:tgtEl>
                                        <p:attrNameLst>
                                          <p:attrName>ppt_y</p:attrName>
                                        </p:attrNameLst>
                                      </p:cBhvr>
                                      <p:tavLst>
                                        <p:tav tm="0">
                                          <p:val>
                                            <p:strVal val="#ppt_y-.03"/>
                                          </p:val>
                                        </p:tav>
                                        <p:tav tm="100000">
                                          <p:val>
                                            <p:strVal val="#ppt_y"/>
                                          </p:val>
                                        </p:tav>
                                      </p:tavLst>
                                    </p:anim>
                                  </p:childTnLst>
                                </p:cTn>
                              </p:par>
                            </p:childTnLst>
                          </p:cTn>
                        </p:par>
                        <p:par>
                          <p:cTn id="116" fill="hold">
                            <p:stCondLst>
                              <p:cond delay="8000"/>
                            </p:stCondLst>
                            <p:childTnLst>
                              <p:par>
                                <p:cTn id="117" presetID="37" presetClass="entr" presetSubtype="0" fill="hold" grpId="0" nodeType="afterEffect">
                                  <p:stCondLst>
                                    <p:cond delay="0"/>
                                  </p:stCondLst>
                                  <p:childTnLst>
                                    <p:set>
                                      <p:cBhvr>
                                        <p:cTn id="118" dur="1" fill="hold">
                                          <p:stCondLst>
                                            <p:cond delay="0"/>
                                          </p:stCondLst>
                                        </p:cTn>
                                        <p:tgtEl>
                                          <p:spTgt spid="12">
                                            <p:txEl>
                                              <p:pRg st="14" end="14"/>
                                            </p:txEl>
                                          </p:spTgt>
                                        </p:tgtEl>
                                        <p:attrNameLst>
                                          <p:attrName>style.visibility</p:attrName>
                                        </p:attrNameLst>
                                      </p:cBhvr>
                                      <p:to>
                                        <p:strVal val="visible"/>
                                      </p:to>
                                    </p:set>
                                    <p:animEffect transition="in" filter="fade">
                                      <p:cBhvr>
                                        <p:cTn id="119" dur="1000"/>
                                        <p:tgtEl>
                                          <p:spTgt spid="12">
                                            <p:txEl>
                                              <p:pRg st="14" end="14"/>
                                            </p:txEl>
                                          </p:spTgt>
                                        </p:tgtEl>
                                      </p:cBhvr>
                                    </p:animEffect>
                                    <p:anim calcmode="lin" valueType="num">
                                      <p:cBhvr>
                                        <p:cTn id="120" dur="1000" fill="hold"/>
                                        <p:tgtEl>
                                          <p:spTgt spid="12">
                                            <p:txEl>
                                              <p:pRg st="14" end="14"/>
                                            </p:txEl>
                                          </p:spTgt>
                                        </p:tgtEl>
                                        <p:attrNameLst>
                                          <p:attrName>ppt_x</p:attrName>
                                        </p:attrNameLst>
                                      </p:cBhvr>
                                      <p:tavLst>
                                        <p:tav tm="0">
                                          <p:val>
                                            <p:strVal val="#ppt_x"/>
                                          </p:val>
                                        </p:tav>
                                        <p:tav tm="100000">
                                          <p:val>
                                            <p:strVal val="#ppt_x"/>
                                          </p:val>
                                        </p:tav>
                                      </p:tavLst>
                                    </p:anim>
                                    <p:anim calcmode="lin" valueType="num">
                                      <p:cBhvr>
                                        <p:cTn id="121" dur="900" decel="100000" fill="hold"/>
                                        <p:tgtEl>
                                          <p:spTgt spid="12">
                                            <p:txEl>
                                              <p:pRg st="14" end="14"/>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Content Placeholder 2"/>
          <p:cNvSpPr>
            <a:spLocks noGrp="1"/>
          </p:cNvSpPr>
          <p:nvPr>
            <p:ph idx="1"/>
          </p:nvPr>
        </p:nvSpPr>
        <p:spPr>
          <a:xfrm>
            <a:off x="228600" y="533400"/>
            <a:ext cx="7543800" cy="6324600"/>
          </a:xfrm>
        </p:spPr>
        <p:txBody>
          <a:bodyPr rtlCol="0">
            <a:normAutofit fontScale="92500" lnSpcReduction="20000"/>
          </a:bodyPr>
          <a:lstStyle/>
          <a:p>
            <a:pPr eaLnBrk="1" fontAlgn="auto" hangingPunct="1">
              <a:spcAft>
                <a:spcPts val="0"/>
              </a:spcAft>
              <a:buFont typeface="Arial" pitchFamily="34" charset="0"/>
              <a:buNone/>
              <a:defRPr/>
            </a:pPr>
            <a:r>
              <a:rPr lang="en-US" sz="3900" b="1" dirty="0" smtClean="0">
                <a:latin typeface="Papyrus" pitchFamily="66" charset="0"/>
              </a:rPr>
              <a:t>Median Age</a:t>
            </a:r>
          </a:p>
          <a:p>
            <a:pPr eaLnBrk="1" fontAlgn="auto" hangingPunct="1">
              <a:spcAft>
                <a:spcPts val="0"/>
              </a:spcAft>
              <a:buFont typeface="Arial" pitchFamily="34" charset="0"/>
              <a:buChar char="•"/>
              <a:defRPr/>
            </a:pPr>
            <a:r>
              <a:rPr lang="en-US" dirty="0" smtClean="0"/>
              <a:t>24.3 years</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None/>
              <a:defRPr/>
            </a:pPr>
            <a:r>
              <a:rPr lang="en-US" sz="3900" b="1" dirty="0" smtClean="0">
                <a:latin typeface="Papyrus" pitchFamily="66" charset="0"/>
              </a:rPr>
              <a:t>Population</a:t>
            </a:r>
            <a:r>
              <a:rPr lang="en-US" sz="3900" dirty="0" smtClean="0">
                <a:latin typeface="Papyrus" pitchFamily="66" charset="0"/>
              </a:rPr>
              <a:t> </a:t>
            </a:r>
            <a:br>
              <a:rPr lang="en-US" sz="3900" dirty="0" smtClean="0">
                <a:latin typeface="Papyrus" pitchFamily="66" charset="0"/>
              </a:rPr>
            </a:br>
            <a:r>
              <a:rPr lang="en-US" sz="3900" dirty="0" smtClean="0">
                <a:latin typeface="Papyrus" pitchFamily="66" charset="0"/>
              </a:rPr>
              <a:t>Growth Rate</a:t>
            </a:r>
          </a:p>
          <a:p>
            <a:pPr eaLnBrk="1" fontAlgn="auto" hangingPunct="1">
              <a:spcAft>
                <a:spcPts val="0"/>
              </a:spcAft>
              <a:buFont typeface="Arial" pitchFamily="34" charset="0"/>
              <a:buChar char="•"/>
              <a:defRPr/>
            </a:pPr>
            <a:r>
              <a:rPr lang="en-US" dirty="0" smtClean="0"/>
              <a:t>0.46%</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None/>
              <a:defRPr/>
            </a:pPr>
            <a:r>
              <a:rPr lang="en-US" sz="3900" b="1" dirty="0" smtClean="0">
                <a:latin typeface="Papyrus" pitchFamily="66" charset="0"/>
              </a:rPr>
              <a:t>Life expectancy at birth</a:t>
            </a:r>
          </a:p>
          <a:p>
            <a:pPr eaLnBrk="1" fontAlgn="auto" hangingPunct="1">
              <a:spcAft>
                <a:spcPts val="0"/>
              </a:spcAft>
              <a:buFont typeface="Arial" pitchFamily="34" charset="0"/>
              <a:buChar char="•"/>
              <a:defRPr/>
            </a:pPr>
            <a:r>
              <a:rPr lang="en-US" dirty="0" smtClean="0"/>
              <a:t>42.45 years</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None/>
              <a:defRPr/>
            </a:pPr>
            <a:r>
              <a:rPr lang="en-US" sz="3500" b="1" dirty="0" smtClean="0">
                <a:latin typeface="Papyrus" pitchFamily="66" charset="0"/>
              </a:rPr>
              <a:t>HIV/AIDS</a:t>
            </a:r>
            <a:r>
              <a:rPr lang="en-US" sz="3500" dirty="0" smtClean="0">
                <a:latin typeface="Papyrus" pitchFamily="66" charset="0"/>
              </a:rPr>
              <a:t> </a:t>
            </a:r>
            <a:r>
              <a:rPr lang="en-US" sz="3800" dirty="0" smtClean="0">
                <a:latin typeface="Papyrus" pitchFamily="66" charset="0"/>
              </a:rPr>
              <a:t>– Adult </a:t>
            </a:r>
            <a:br>
              <a:rPr lang="en-US" sz="3800" dirty="0" smtClean="0">
                <a:latin typeface="Papyrus" pitchFamily="66" charset="0"/>
              </a:rPr>
            </a:br>
            <a:r>
              <a:rPr lang="en-US" sz="3800" dirty="0" smtClean="0">
                <a:latin typeface="Papyrus" pitchFamily="66" charset="0"/>
              </a:rPr>
              <a:t>Prevalence Rate</a:t>
            </a:r>
          </a:p>
          <a:p>
            <a:pPr eaLnBrk="1" fontAlgn="auto" hangingPunct="1">
              <a:spcAft>
                <a:spcPts val="0"/>
              </a:spcAft>
              <a:buFont typeface="Arial" pitchFamily="34" charset="0"/>
              <a:buChar char="•"/>
              <a:defRPr/>
            </a:pPr>
            <a:r>
              <a:rPr lang="en-US" dirty="0" smtClean="0"/>
              <a:t>21.5%</a:t>
            </a:r>
          </a:p>
        </p:txBody>
      </p:sp>
      <p:pic>
        <p:nvPicPr>
          <p:cNvPr id="17410" name="Picture 2" descr="http://www.sanparks.org/people/images/augrabies%20community/IMG_1899.jpg"/>
          <p:cNvPicPr>
            <a:picLocks noChangeAspect="1" noChangeArrowheads="1"/>
          </p:cNvPicPr>
          <p:nvPr/>
        </p:nvPicPr>
        <p:blipFill>
          <a:blip r:embed="rId2" cstate="screen"/>
          <a:srcRect/>
          <a:stretch>
            <a:fillRect/>
          </a:stretch>
        </p:blipFill>
        <p:spPr bwMode="auto">
          <a:xfrm>
            <a:off x="6049963" y="228600"/>
            <a:ext cx="3094037" cy="2320925"/>
          </a:xfrm>
          <a:prstGeom prst="rect">
            <a:avLst/>
          </a:prstGeom>
          <a:noFill/>
          <a:ln w="9525">
            <a:noFill/>
            <a:miter lim="800000"/>
            <a:headEnd/>
            <a:tailEnd/>
          </a:ln>
        </p:spPr>
      </p:pic>
      <p:pic>
        <p:nvPicPr>
          <p:cNvPr id="17412" name="Picture 4" descr="http://www.geog.psu.edu/images/southafrica1.jpg"/>
          <p:cNvPicPr>
            <a:picLocks noChangeAspect="1" noChangeArrowheads="1"/>
          </p:cNvPicPr>
          <p:nvPr/>
        </p:nvPicPr>
        <p:blipFill>
          <a:blip r:embed="rId3" cstate="print"/>
          <a:srcRect/>
          <a:stretch>
            <a:fillRect/>
          </a:stretch>
        </p:blipFill>
        <p:spPr bwMode="auto">
          <a:xfrm>
            <a:off x="5181600" y="2667000"/>
            <a:ext cx="3657600" cy="3887788"/>
          </a:xfrm>
          <a:prstGeom prst="rect">
            <a:avLst/>
          </a:prstGeom>
          <a:noFill/>
          <a:ln w="9525">
            <a:noFill/>
            <a:miter lim="800000"/>
            <a:headEnd/>
            <a:tailEnd/>
          </a:ln>
        </p:spPr>
      </p:pic>
      <p:pic>
        <p:nvPicPr>
          <p:cNvPr id="17414" name="Picture 6" descr="Help South African farm workers defend themselves against unfair dismissal and evictions">
            <a:hlinkClick r:id="rId4"/>
          </p:cNvPr>
          <p:cNvPicPr>
            <a:picLocks noChangeAspect="1" noChangeArrowheads="1"/>
          </p:cNvPicPr>
          <p:nvPr/>
        </p:nvPicPr>
        <p:blipFill>
          <a:blip r:embed="rId5" cstate="screen"/>
          <a:srcRect/>
          <a:stretch>
            <a:fillRect/>
          </a:stretch>
        </p:blipFill>
        <p:spPr bwMode="auto">
          <a:xfrm rot="755130">
            <a:off x="3656013" y="303213"/>
            <a:ext cx="1639887" cy="2268537"/>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p:cTn id="15"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18" dur="1000" fill="hold"/>
                                        <p:tgtEl>
                                          <p:spTgt spid="1741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74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heel(4)">
                                      <p:cBhvr>
                                        <p:cTn id="27" dur="2000"/>
                                        <p:tgtEl>
                                          <p:spTgt spid="11">
                                            <p:txEl>
                                              <p:pRg st="3" end="3"/>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heel(4)">
                                      <p:cBhvr>
                                        <p:cTn id="30" dur="20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p:cTn id="35" dur="1000" fill="hold"/>
                                        <p:tgtEl>
                                          <p:spTgt spid="11">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1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xEl>
                                              <p:pRg st="6" end="6"/>
                                            </p:txEl>
                                          </p:spTgt>
                                        </p:tgtEl>
                                      </p:cBhvr>
                                    </p:animEffect>
                                  </p:childTnLst>
                                </p:cTn>
                              </p:par>
                              <p:par>
                                <p:cTn id="38" presetID="29" presetClass="entr" presetSubtype="0" fill="hold"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 calcmode="lin" valueType="num">
                                      <p:cBhvr>
                                        <p:cTn id="40" dur="1000" fill="hold"/>
                                        <p:tgtEl>
                                          <p:spTgt spid="11">
                                            <p:txEl>
                                              <p:pRg st="7" end="7"/>
                                            </p:txEl>
                                          </p:spTgt>
                                        </p:tgtEl>
                                        <p:attrNameLst>
                                          <p:attrName>ppt_x</p:attrName>
                                        </p:attrNameLst>
                                      </p:cBhvr>
                                      <p:tavLst>
                                        <p:tav tm="0">
                                          <p:val>
                                            <p:strVal val="#ppt_x-.2"/>
                                          </p:val>
                                        </p:tav>
                                        <p:tav tm="100000">
                                          <p:val>
                                            <p:strVal val="#ppt_x"/>
                                          </p:val>
                                        </p:tav>
                                      </p:tavLst>
                                    </p:anim>
                                    <p:anim calcmode="lin" valueType="num">
                                      <p:cBhvr>
                                        <p:cTn id="41" dur="1000" fill="hold"/>
                                        <p:tgtEl>
                                          <p:spTgt spid="1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412"/>
                                        </p:tgtEl>
                                        <p:attrNameLst>
                                          <p:attrName>style.visibility</p:attrName>
                                        </p:attrNameLst>
                                      </p:cBhvr>
                                      <p:to>
                                        <p:strVal val="visible"/>
                                      </p:to>
                                    </p:set>
                                    <p:animEffect transition="in" filter="circle(in)">
                                      <p:cBhvr>
                                        <p:cTn id="47" dur="2000"/>
                                        <p:tgtEl>
                                          <p:spTgt spid="17412"/>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p:cTn id="52" dur="10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53" dur="1000" fill="hold"/>
                                        <p:tgtEl>
                                          <p:spTgt spid="11">
                                            <p:txEl>
                                              <p:pRg st="9" end="9"/>
                                            </p:txEl>
                                          </p:spTgt>
                                        </p:tgtEl>
                                        <p:attrNameLst>
                                          <p:attrName>ppt_h</p:attrName>
                                        </p:attrNameLst>
                                      </p:cBhvr>
                                      <p:tavLst>
                                        <p:tav tm="0">
                                          <p:val>
                                            <p:fltVal val="0"/>
                                          </p:val>
                                        </p:tav>
                                        <p:tav tm="100000">
                                          <p:val>
                                            <p:strVal val="#ppt_h"/>
                                          </p:val>
                                        </p:tav>
                                      </p:tavLst>
                                    </p:anim>
                                    <p:anim calcmode="lin" valueType="num">
                                      <p:cBhvr>
                                        <p:cTn id="54" dur="1000" fill="hold"/>
                                        <p:tgtEl>
                                          <p:spTgt spid="1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1">
                                            <p:txEl>
                                              <p:pRg st="9" end="9"/>
                                            </p:txEl>
                                          </p:spTgt>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nodeType="with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 calcmode="lin" valueType="num">
                                      <p:cBhvr>
                                        <p:cTn id="58" dur="10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59" dur="1000" fill="hold"/>
                                        <p:tgtEl>
                                          <p:spTgt spid="11">
                                            <p:txEl>
                                              <p:pRg st="10" end="10"/>
                                            </p:txEl>
                                          </p:spTgt>
                                        </p:tgtEl>
                                        <p:attrNameLst>
                                          <p:attrName>ppt_h</p:attrName>
                                        </p:attrNameLst>
                                      </p:cBhvr>
                                      <p:tavLst>
                                        <p:tav tm="0">
                                          <p:val>
                                            <p:fltVal val="0"/>
                                          </p:val>
                                        </p:tav>
                                        <p:tav tm="100000">
                                          <p:val>
                                            <p:strVal val="#ppt_h"/>
                                          </p:val>
                                        </p:tav>
                                      </p:tavLst>
                                    </p:anim>
                                    <p:anim calcmode="lin" valueType="num">
                                      <p:cBhvr>
                                        <p:cTn id="60" dur="1000" fill="hold"/>
                                        <p:tgtEl>
                                          <p:spTgt spid="1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7414"/>
                                        </p:tgtEl>
                                        <p:attrNameLst>
                                          <p:attrName>style.visibility</p:attrName>
                                        </p:attrNameLst>
                                      </p:cBhvr>
                                      <p:to>
                                        <p:strVal val="visible"/>
                                      </p:to>
                                    </p:set>
                                    <p:animEffect transition="in" filter="wipe(down)">
                                      <p:cBhvr>
                                        <p:cTn id="66" dur="580">
                                          <p:stCondLst>
                                            <p:cond delay="0"/>
                                          </p:stCondLst>
                                        </p:cTn>
                                        <p:tgtEl>
                                          <p:spTgt spid="17414"/>
                                        </p:tgtEl>
                                      </p:cBhvr>
                                    </p:animEffect>
                                    <p:anim calcmode="lin" valueType="num">
                                      <p:cBhvr>
                                        <p:cTn id="67" dur="1822" tmFilter="0,0; 0.14,0.36; 0.43,0.73; 0.71,0.91; 1.0,1.0">
                                          <p:stCondLst>
                                            <p:cond delay="0"/>
                                          </p:stCondLst>
                                        </p:cTn>
                                        <p:tgtEl>
                                          <p:spTgt spid="17414"/>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414"/>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414"/>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414"/>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414"/>
                                        </p:tgtEl>
                                        <p:attrNameLst>
                                          <p:attrName>ppt_y</p:attrName>
                                        </p:attrNameLst>
                                      </p:cBhvr>
                                      <p:tavLst>
                                        <p:tav tm="0" fmla="#ppt_y-sin(pi*$)/81">
                                          <p:val>
                                            <p:fltVal val="0"/>
                                          </p:val>
                                        </p:tav>
                                        <p:tav tm="100000">
                                          <p:val>
                                            <p:fltVal val="1"/>
                                          </p:val>
                                        </p:tav>
                                      </p:tavLst>
                                    </p:anim>
                                    <p:animScale>
                                      <p:cBhvr>
                                        <p:cTn id="72" dur="26">
                                          <p:stCondLst>
                                            <p:cond delay="650"/>
                                          </p:stCondLst>
                                        </p:cTn>
                                        <p:tgtEl>
                                          <p:spTgt spid="17414"/>
                                        </p:tgtEl>
                                      </p:cBhvr>
                                      <p:to x="100000" y="60000"/>
                                    </p:animScale>
                                    <p:animScale>
                                      <p:cBhvr>
                                        <p:cTn id="73" dur="166" decel="50000">
                                          <p:stCondLst>
                                            <p:cond delay="676"/>
                                          </p:stCondLst>
                                        </p:cTn>
                                        <p:tgtEl>
                                          <p:spTgt spid="17414"/>
                                        </p:tgtEl>
                                      </p:cBhvr>
                                      <p:to x="100000" y="100000"/>
                                    </p:animScale>
                                    <p:animScale>
                                      <p:cBhvr>
                                        <p:cTn id="74" dur="26">
                                          <p:stCondLst>
                                            <p:cond delay="1312"/>
                                          </p:stCondLst>
                                        </p:cTn>
                                        <p:tgtEl>
                                          <p:spTgt spid="17414"/>
                                        </p:tgtEl>
                                      </p:cBhvr>
                                      <p:to x="100000" y="80000"/>
                                    </p:animScale>
                                    <p:animScale>
                                      <p:cBhvr>
                                        <p:cTn id="75" dur="166" decel="50000">
                                          <p:stCondLst>
                                            <p:cond delay="1338"/>
                                          </p:stCondLst>
                                        </p:cTn>
                                        <p:tgtEl>
                                          <p:spTgt spid="17414"/>
                                        </p:tgtEl>
                                      </p:cBhvr>
                                      <p:to x="100000" y="100000"/>
                                    </p:animScale>
                                    <p:animScale>
                                      <p:cBhvr>
                                        <p:cTn id="76" dur="26">
                                          <p:stCondLst>
                                            <p:cond delay="1642"/>
                                          </p:stCondLst>
                                        </p:cTn>
                                        <p:tgtEl>
                                          <p:spTgt spid="17414"/>
                                        </p:tgtEl>
                                      </p:cBhvr>
                                      <p:to x="100000" y="90000"/>
                                    </p:animScale>
                                    <p:animScale>
                                      <p:cBhvr>
                                        <p:cTn id="77" dur="166" decel="50000">
                                          <p:stCondLst>
                                            <p:cond delay="1668"/>
                                          </p:stCondLst>
                                        </p:cTn>
                                        <p:tgtEl>
                                          <p:spTgt spid="17414"/>
                                        </p:tgtEl>
                                      </p:cBhvr>
                                      <p:to x="100000" y="100000"/>
                                    </p:animScale>
                                    <p:animScale>
                                      <p:cBhvr>
                                        <p:cTn id="78" dur="26">
                                          <p:stCondLst>
                                            <p:cond delay="1808"/>
                                          </p:stCondLst>
                                        </p:cTn>
                                        <p:tgtEl>
                                          <p:spTgt spid="17414"/>
                                        </p:tgtEl>
                                      </p:cBhvr>
                                      <p:to x="100000" y="95000"/>
                                    </p:animScale>
                                    <p:animScale>
                                      <p:cBhvr>
                                        <p:cTn id="79" dur="166" decel="50000">
                                          <p:stCondLst>
                                            <p:cond delay="1834"/>
                                          </p:stCondLst>
                                        </p:cTn>
                                        <p:tgtEl>
                                          <p:spTgt spid="174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grpSp>
        <p:nvGrpSpPr>
          <p:cNvPr id="13315" name="Group 3"/>
          <p:cNvGrpSpPr>
            <a:grpSpLocks/>
          </p:cNvGrpSpPr>
          <p:nvPr/>
        </p:nvGrpSpPr>
        <p:grpSpPr bwMode="auto">
          <a:xfrm>
            <a:off x="-76200" y="-228600"/>
            <a:ext cx="9220200" cy="6935788"/>
            <a:chOff x="-76199" y="-228600"/>
            <a:chExt cx="9220199" cy="6935788"/>
          </a:xfrm>
        </p:grpSpPr>
        <p:grpSp>
          <p:nvGrpSpPr>
            <p:cNvPr id="3" name="Group 7"/>
            <p:cNvGrpSpPr/>
            <p:nvPr/>
          </p:nvGrpSpPr>
          <p:grpSpPr>
            <a:xfrm>
              <a:off x="-76199" y="-228600"/>
              <a:ext cx="9220199" cy="2667000"/>
              <a:chOff x="-76199" y="-228600"/>
              <a:chExt cx="9220199"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76199"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1" y="6553200"/>
              <a:ext cx="9143999"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 y="6705600"/>
              <a:ext cx="9143999"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txBox="1">
            <a:spLocks/>
          </p:cNvSpPr>
          <p:nvPr/>
        </p:nvSpPr>
        <p:spPr>
          <a:xfrm>
            <a:off x="609600" y="152400"/>
            <a:ext cx="7848600" cy="1270000"/>
          </a:xfrm>
          <a:prstGeom prst="rect">
            <a:avLst/>
          </a:prstGeom>
        </p:spPr>
        <p:txBody>
          <a:bodyPr anchor="ctr">
            <a:normAutofit/>
          </a:bodyPr>
          <a:lstStyle/>
          <a:p>
            <a:pPr algn="ctr" fontAlgn="auto">
              <a:spcAft>
                <a:spcPts val="0"/>
              </a:spcAft>
              <a:defRPr/>
            </a:pPr>
            <a:r>
              <a:rPr lang="en-US" sz="4400" dirty="0">
                <a:latin typeface="Papyrus" pitchFamily="66" charset="0"/>
                <a:ea typeface="+mj-ea"/>
                <a:cs typeface="+mj-cs"/>
              </a:rPr>
              <a:t>Population</a:t>
            </a:r>
          </a:p>
        </p:txBody>
      </p:sp>
      <p:sp>
        <p:nvSpPr>
          <p:cNvPr id="12" name="Content Placeholder 2"/>
          <p:cNvSpPr>
            <a:spLocks noGrp="1"/>
          </p:cNvSpPr>
          <p:nvPr>
            <p:ph idx="1"/>
          </p:nvPr>
        </p:nvSpPr>
        <p:spPr>
          <a:xfrm>
            <a:off x="685800" y="3276600"/>
            <a:ext cx="7848600" cy="3048000"/>
          </a:xfrm>
        </p:spPr>
        <p:txBody>
          <a:bodyPr/>
          <a:lstStyle/>
          <a:p>
            <a:pPr eaLnBrk="1" hangingPunct="1"/>
            <a:r>
              <a:rPr lang="en-US" sz="3600" smtClean="0"/>
              <a:t>48,687,000</a:t>
            </a:r>
          </a:p>
          <a:p>
            <a:pPr eaLnBrk="1" hangingPunct="1"/>
            <a:r>
              <a:rPr lang="en-US" sz="3600" smtClean="0"/>
              <a:t>Lower life expectancy</a:t>
            </a:r>
          </a:p>
          <a:p>
            <a:pPr eaLnBrk="1" hangingPunct="1"/>
            <a:r>
              <a:rPr lang="en-US" sz="3600" smtClean="0"/>
              <a:t>Lower population and growth rates</a:t>
            </a:r>
          </a:p>
          <a:p>
            <a:pPr eaLnBrk="1" hangingPunct="1"/>
            <a:r>
              <a:rPr lang="en-US" sz="3600" smtClean="0"/>
              <a:t>High infant mortality and death rates</a:t>
            </a:r>
          </a:p>
          <a:p>
            <a:pPr eaLnBrk="1" hangingPunct="1"/>
            <a:r>
              <a:rPr lang="en-US" sz="3600" smtClean="0"/>
              <a:t>Excess mortality due to HIV/Aids</a:t>
            </a:r>
          </a:p>
          <a:p>
            <a:pPr eaLnBrk="1" hangingPunct="1">
              <a:buFont typeface="Arial" charset="0"/>
              <a:buNone/>
            </a:pPr>
            <a:endParaRPr lang="en-US" sz="3600" smtClean="0"/>
          </a:p>
        </p:txBody>
      </p:sp>
      <p:pic>
        <p:nvPicPr>
          <p:cNvPr id="13" name="Picture 2" descr="http://blogs.cisco.com/news/Cisco%20South%20Africa%202007.jpg"/>
          <p:cNvPicPr>
            <a:picLocks noChangeAspect="1" noChangeArrowheads="1"/>
          </p:cNvPicPr>
          <p:nvPr/>
        </p:nvPicPr>
        <p:blipFill>
          <a:blip r:embed="rId2" cstate="print"/>
          <a:srcRect/>
          <a:stretch>
            <a:fillRect/>
          </a:stretch>
        </p:blipFill>
        <p:spPr bwMode="auto">
          <a:xfrm rot="547253">
            <a:off x="6486436" y="306786"/>
            <a:ext cx="2201434" cy="3178872"/>
          </a:xfrm>
          <a:prstGeom prst="rect">
            <a:avLst/>
          </a:prstGeom>
          <a:ln w="228600" cap="sq" cmpd="thickThin">
            <a:solidFill>
              <a:srgbClr val="000000"/>
            </a:solidFill>
            <a:prstDash val="solid"/>
            <a:miter lim="800000"/>
          </a:ln>
          <a:effectLst>
            <a:innerShdw blurRad="76200">
              <a:srgbClr val="000000"/>
            </a:innerShdw>
          </a:effectLst>
        </p:spPr>
      </p:pic>
      <p:pic>
        <p:nvPicPr>
          <p:cNvPr id="18434" name="Picture 2" descr="http://images.dreamticket.com/dynamic/itinerary/SA-823-ndebele-woman_45812b108ccba.jpg"/>
          <p:cNvPicPr>
            <a:picLocks noChangeAspect="1" noChangeArrowheads="1"/>
          </p:cNvPicPr>
          <p:nvPr/>
        </p:nvPicPr>
        <p:blipFill>
          <a:blip r:embed="rId3" cstate="print"/>
          <a:srcRect/>
          <a:stretch>
            <a:fillRect/>
          </a:stretch>
        </p:blipFill>
        <p:spPr bwMode="auto">
          <a:xfrm rot="-853523">
            <a:off x="298450" y="187325"/>
            <a:ext cx="2239963" cy="27146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
                                            <p:txEl>
                                              <p:pRg st="0" end="0"/>
                                            </p:txEl>
                                          </p:spTgt>
                                        </p:tgtEl>
                                        <p:attrNameLst>
                                          <p:attrName>ppt_w</p:attrName>
                                        </p:attrNameLst>
                                      </p:cBhvr>
                                    </p:anim>
                                    <p:anim by="(#ppt_w*0.50)" calcmode="lin" valueType="num">
                                      <p:cBhvr>
                                        <p:cTn id="8" dur="500" decel="50000" autoRev="1" fill="hold">
                                          <p:stCondLst>
                                            <p:cond delay="0"/>
                                          </p:stCondLst>
                                        </p:cTn>
                                        <p:tgtEl>
                                          <p:spTgt spid="11">
                                            <p:txEl>
                                              <p:pRg st="0" end="0"/>
                                            </p:txEl>
                                          </p:spTgt>
                                        </p:tgtEl>
                                        <p:attrNameLst>
                                          <p:attrName>ppt_x</p:attrName>
                                        </p:attrNameLst>
                                      </p:cBhvr>
                                    </p:anim>
                                    <p:anim from="(-#ppt_h/2)" to="(#ppt_y)" calcmode="lin" valueType="num">
                                      <p:cBhvr>
                                        <p:cTn id="9" dur="1000" fill="hold">
                                          <p:stCondLst>
                                            <p:cond delay="0"/>
                                          </p:stCondLst>
                                        </p:cTn>
                                        <p:tgtEl>
                                          <p:spTgt spid="11">
                                            <p:txEl>
                                              <p:pRg st="0" end="0"/>
                                            </p:txEl>
                                          </p:spTgt>
                                        </p:tgtEl>
                                        <p:attrNameLst>
                                          <p:attrName>ppt_y</p:attrName>
                                        </p:attrNameLst>
                                      </p:cBhvr>
                                    </p:anim>
                                    <p:animRot by="21600000">
                                      <p:cBhvr>
                                        <p:cTn id="10" dur="1000" fill="hold">
                                          <p:stCondLst>
                                            <p:cond delay="0"/>
                                          </p:stCondLst>
                                        </p:cTn>
                                        <p:tgtEl>
                                          <p:spTgt spid="1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from="(-#ppt_w/2)" to="(#ppt_x)" calcmode="lin" valueType="num">
                                      <p:cBhvr>
                                        <p:cTn id="15" dur="600" fill="hold">
                                          <p:stCondLst>
                                            <p:cond delay="0"/>
                                          </p:stCondLst>
                                        </p:cTn>
                                        <p:tgtEl>
                                          <p:spTgt spid="13"/>
                                        </p:tgtEl>
                                        <p:attrNameLst>
                                          <p:attrName>ppt_x</p:attrName>
                                        </p:attrNameLst>
                                      </p:cBhvr>
                                    </p:anim>
                                    <p:anim from="0" to="-1.0" calcmode="lin" valueType="num">
                                      <p:cBhvr>
                                        <p:cTn id="16" dur="200" decel="50000" autoRev="1" fill="hold">
                                          <p:stCondLst>
                                            <p:cond delay="600"/>
                                          </p:stCondLst>
                                        </p:cTn>
                                        <p:tgtEl>
                                          <p:spTgt spid="13"/>
                                        </p:tgtEl>
                                        <p:attrNameLst>
                                          <p:attrName>xshear</p:attrName>
                                        </p:attrNameLst>
                                      </p:cBhvr>
                                    </p:anim>
                                    <p:animScale>
                                      <p:cBhvr>
                                        <p:cTn id="17" dur="200" decel="100000" autoRev="1" fill="hold">
                                          <p:stCondLst>
                                            <p:cond delay="600"/>
                                          </p:stCondLst>
                                        </p:cTn>
                                        <p:tgtEl>
                                          <p:spTgt spid="13"/>
                                        </p:tgtEl>
                                      </p:cBhvr>
                                      <p:from x="100000" y="100000"/>
                                      <p:to x="80000" y="100000"/>
                                    </p:animScale>
                                    <p:anim by="(#ppt_h/3+#ppt_w*0.1)" calcmode="lin" valueType="num">
                                      <p:cBhvr additive="sum">
                                        <p:cTn id="18" dur="200" decel="100000" autoRev="1" fill="hold">
                                          <p:stCondLst>
                                            <p:cond delay="600"/>
                                          </p:stCondLst>
                                        </p:cTn>
                                        <p:tgtEl>
                                          <p:spTgt spid="13"/>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8434"/>
                                        </p:tgtEl>
                                        <p:attrNameLst>
                                          <p:attrName>style.visibility</p:attrName>
                                        </p:attrNameLst>
                                      </p:cBhvr>
                                      <p:to>
                                        <p:strVal val="visible"/>
                                      </p:to>
                                    </p:set>
                                    <p:anim from="(-#ppt_w/2)" to="(#ppt_x)" calcmode="lin" valueType="num">
                                      <p:cBhvr>
                                        <p:cTn id="21" dur="600" fill="hold">
                                          <p:stCondLst>
                                            <p:cond delay="0"/>
                                          </p:stCondLst>
                                        </p:cTn>
                                        <p:tgtEl>
                                          <p:spTgt spid="18434"/>
                                        </p:tgtEl>
                                        <p:attrNameLst>
                                          <p:attrName>ppt_x</p:attrName>
                                        </p:attrNameLst>
                                      </p:cBhvr>
                                    </p:anim>
                                    <p:anim from="0" to="-1.0" calcmode="lin" valueType="num">
                                      <p:cBhvr>
                                        <p:cTn id="22" dur="200" decel="50000" autoRev="1" fill="hold">
                                          <p:stCondLst>
                                            <p:cond delay="600"/>
                                          </p:stCondLst>
                                        </p:cTn>
                                        <p:tgtEl>
                                          <p:spTgt spid="18434"/>
                                        </p:tgtEl>
                                        <p:attrNameLst>
                                          <p:attrName>xshear</p:attrName>
                                        </p:attrNameLst>
                                      </p:cBhvr>
                                    </p:anim>
                                    <p:animScale>
                                      <p:cBhvr>
                                        <p:cTn id="23" dur="200" decel="100000" autoRev="1" fill="hold">
                                          <p:stCondLst>
                                            <p:cond delay="600"/>
                                          </p:stCondLst>
                                        </p:cTn>
                                        <p:tgtEl>
                                          <p:spTgt spid="18434"/>
                                        </p:tgtEl>
                                      </p:cBhvr>
                                      <p:from x="100000" y="100000"/>
                                      <p:to x="80000" y="100000"/>
                                    </p:animScale>
                                    <p:anim by="(#ppt_h/3+#ppt_w*0.1)" calcmode="lin" valueType="num">
                                      <p:cBhvr additive="sum">
                                        <p:cTn id="24" dur="200" decel="100000" autoRev="1" fill="hold">
                                          <p:stCondLst>
                                            <p:cond delay="600"/>
                                          </p:stCondLst>
                                        </p:cTn>
                                        <p:tgtEl>
                                          <p:spTgt spid="18434"/>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slide(fromBottom)">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slide(fromBottom)">
                                      <p:cBhvr>
                                        <p:cTn id="34" dur="500"/>
                                        <p:tgtEl>
                                          <p:spTgt spid="1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slide(fromBottom)">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slide(fromBottom)">
                                      <p:cBhvr>
                                        <p:cTn id="44" dur="5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slide(fromBottom)">
                                      <p:cBhvr>
                                        <p:cTn id="4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4" name="Picture 3" descr="buffalo.jpg"/>
          <p:cNvPicPr>
            <a:picLocks noChangeAspect="1"/>
          </p:cNvPicPr>
          <p:nvPr/>
        </p:nvPicPr>
        <p:blipFill>
          <a:blip r:embed="rId2" cstate="print"/>
          <a:stretch>
            <a:fillRect/>
          </a:stretch>
        </p:blipFill>
        <p:spPr>
          <a:xfrm>
            <a:off x="-152400" y="0"/>
            <a:ext cx="92964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52400" y="-228600"/>
            <a:ext cx="9296400" cy="6935788"/>
            <a:chOff x="-152400" y="-228600"/>
            <a:chExt cx="9296400" cy="6935788"/>
          </a:xfrm>
        </p:grpSpPr>
        <p:grpSp>
          <p:nvGrpSpPr>
            <p:cNvPr id="4"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2"/>
          <p:cNvSpPr>
            <a:spLocks noGrp="1"/>
          </p:cNvSpPr>
          <p:nvPr>
            <p:ph type="title"/>
          </p:nvPr>
        </p:nvSpPr>
        <p:spPr/>
        <p:txBody>
          <a:bodyPr/>
          <a:lstStyle/>
          <a:p>
            <a:pPr eaLnBrk="1" hangingPunct="1"/>
            <a:r>
              <a:rPr lang="en-US" b="1" smtClean="0">
                <a:latin typeface="Papyrus" pitchFamily="66" charset="0"/>
              </a:rPr>
              <a:t>Wildlife</a:t>
            </a:r>
          </a:p>
        </p:txBody>
      </p:sp>
      <p:sp>
        <p:nvSpPr>
          <p:cNvPr id="12" name="Content Placeholder 2"/>
          <p:cNvSpPr>
            <a:spLocks noGrp="1"/>
          </p:cNvSpPr>
          <p:nvPr>
            <p:ph idx="1"/>
          </p:nvPr>
        </p:nvSpPr>
        <p:spPr>
          <a:xfrm>
            <a:off x="228600" y="2057400"/>
            <a:ext cx="8915400" cy="4419600"/>
          </a:xfrm>
        </p:spPr>
        <p:txBody>
          <a:bodyPr/>
          <a:lstStyle/>
          <a:p>
            <a:pPr marL="0" indent="0" eaLnBrk="1" hangingPunct="1"/>
            <a:r>
              <a:rPr lang="en-US" sz="2800" smtClean="0"/>
              <a:t>The Big Five</a:t>
            </a:r>
          </a:p>
          <a:p>
            <a:pPr marL="0" indent="0" eaLnBrk="1" hangingPunct="1"/>
            <a:r>
              <a:rPr lang="en-US" sz="2800" smtClean="0"/>
              <a:t>Blue wildebeest, kudus, impalas, hyenas, hippopotamus, and giraffes.  </a:t>
            </a:r>
          </a:p>
          <a:p>
            <a:pPr marL="0" indent="0" eaLnBrk="1" hangingPunct="1"/>
            <a:r>
              <a:rPr lang="en-US" sz="2800" smtClean="0"/>
              <a:t>Kruger National Park </a:t>
            </a:r>
          </a:p>
          <a:p>
            <a:pPr marL="0" indent="0" eaLnBrk="1" hangingPunct="1"/>
            <a:r>
              <a:rPr lang="en-US" sz="2800" smtClean="0"/>
              <a:t>Mala Mala Reserve as well as in the far north in the Waterberg Biosphere.</a:t>
            </a:r>
          </a:p>
        </p:txBody>
      </p:sp>
      <p:grpSp>
        <p:nvGrpSpPr>
          <p:cNvPr id="13" name="Group 8"/>
          <p:cNvGrpSpPr>
            <a:grpSpLocks/>
          </p:cNvGrpSpPr>
          <p:nvPr/>
        </p:nvGrpSpPr>
        <p:grpSpPr bwMode="auto">
          <a:xfrm>
            <a:off x="0" y="4953000"/>
            <a:ext cx="3352800" cy="1905000"/>
            <a:chOff x="4648200" y="2971800"/>
            <a:chExt cx="3505200" cy="2122171"/>
          </a:xfrm>
        </p:grpSpPr>
        <p:pic>
          <p:nvPicPr>
            <p:cNvPr id="15371" name="Picture 4" descr="http://www.southafrica.info/cm_pics/ess_info/690-0-0-0_196073.jpg"/>
            <p:cNvPicPr>
              <a:picLocks noChangeAspect="1" noChangeArrowheads="1"/>
            </p:cNvPicPr>
            <p:nvPr/>
          </p:nvPicPr>
          <p:blipFill>
            <a:blip r:embed="rId2" cstate="print"/>
            <a:srcRect/>
            <a:stretch>
              <a:fillRect/>
            </a:stretch>
          </p:blipFill>
          <p:spPr bwMode="auto">
            <a:xfrm>
              <a:off x="4648200" y="2971800"/>
              <a:ext cx="3203275" cy="2122171"/>
            </a:xfrm>
            <a:prstGeom prst="rect">
              <a:avLst/>
            </a:prstGeom>
            <a:noFill/>
            <a:ln w="9525">
              <a:noFill/>
              <a:miter lim="800000"/>
              <a:headEnd/>
              <a:tailEnd/>
            </a:ln>
          </p:spPr>
        </p:pic>
        <p:sp>
          <p:nvSpPr>
            <p:cNvPr id="15372" name="TextBox 7"/>
            <p:cNvSpPr txBox="1">
              <a:spLocks noChangeArrowheads="1"/>
            </p:cNvSpPr>
            <p:nvPr/>
          </p:nvSpPr>
          <p:spPr bwMode="auto">
            <a:xfrm>
              <a:off x="4648200" y="2971800"/>
              <a:ext cx="35052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Addo Elephant National Park</a:t>
              </a:r>
            </a:p>
          </p:txBody>
        </p:sp>
      </p:grpSp>
      <p:pic>
        <p:nvPicPr>
          <p:cNvPr id="5" name="Picture 2" descr="http://african-safari-and-travel-advisor.com/images/young-african-wildlife-safari-2-young-giraffe-w-michael-poliza-b.jpg"/>
          <p:cNvPicPr>
            <a:picLocks noChangeAspect="1" noChangeArrowheads="1"/>
          </p:cNvPicPr>
          <p:nvPr/>
        </p:nvPicPr>
        <p:blipFill>
          <a:blip r:embed="rId3" cstate="print"/>
          <a:srcRect/>
          <a:stretch>
            <a:fillRect/>
          </a:stretch>
        </p:blipFill>
        <p:spPr bwMode="auto">
          <a:xfrm>
            <a:off x="6172200" y="-76200"/>
            <a:ext cx="2971800" cy="1989839"/>
          </a:xfrm>
          <a:prstGeom prst="ellipse">
            <a:avLst/>
          </a:prstGeom>
          <a:ln>
            <a:noFill/>
          </a:ln>
          <a:effectLst>
            <a:softEdge rad="112500"/>
          </a:effectLst>
        </p:spPr>
      </p:pic>
      <p:pic>
        <p:nvPicPr>
          <p:cNvPr id="12292" name="Picture 4" descr="http://www.travelwithachallenge.com/Images/Travel_Article_Library/South-Africa/Cheetah.jpg"/>
          <p:cNvPicPr>
            <a:picLocks noChangeAspect="1" noChangeArrowheads="1"/>
          </p:cNvPicPr>
          <p:nvPr/>
        </p:nvPicPr>
        <p:blipFill>
          <a:blip r:embed="rId4" cstate="print"/>
          <a:srcRect/>
          <a:stretch>
            <a:fillRect/>
          </a:stretch>
        </p:blipFill>
        <p:spPr bwMode="auto">
          <a:xfrm>
            <a:off x="7280275" y="4953000"/>
            <a:ext cx="1863725" cy="1905000"/>
          </a:xfrm>
          <a:prstGeom prst="rect">
            <a:avLst/>
          </a:prstGeom>
          <a:noFill/>
          <a:ln w="9525">
            <a:noFill/>
            <a:miter lim="800000"/>
            <a:headEnd/>
            <a:tailEnd/>
          </a:ln>
        </p:spPr>
      </p:pic>
      <p:pic>
        <p:nvPicPr>
          <p:cNvPr id="12294" name="Picture 6" descr="http://tbn0.google.com/images?q=tbn:KFnfTQnBwFI_hM:http://www.safarinow.com/files/images/travel-guide/Game%2520and%2520Birding/300%2520wide/KZN-White-rhino-%26-calf.jpg">
            <a:hlinkClick r:id="rId5"/>
          </p:cNvPr>
          <p:cNvPicPr>
            <a:picLocks noChangeAspect="1" noChangeArrowheads="1"/>
          </p:cNvPicPr>
          <p:nvPr/>
        </p:nvPicPr>
        <p:blipFill>
          <a:blip r:embed="rId6" cstate="print"/>
          <a:srcRect/>
          <a:stretch>
            <a:fillRect/>
          </a:stretch>
        </p:blipFill>
        <p:spPr bwMode="auto">
          <a:xfrm>
            <a:off x="3048000" y="4953000"/>
            <a:ext cx="2286000" cy="1905000"/>
          </a:xfrm>
          <a:prstGeom prst="rect">
            <a:avLst/>
          </a:prstGeom>
          <a:noFill/>
          <a:ln w="9525">
            <a:noFill/>
            <a:miter lim="800000"/>
            <a:headEnd/>
            <a:tailEnd/>
          </a:ln>
        </p:spPr>
      </p:pic>
      <p:pic>
        <p:nvPicPr>
          <p:cNvPr id="12298" name="Picture 10" descr="http://www.sunsafaris.com/images/sa-3.jpg"/>
          <p:cNvPicPr>
            <a:picLocks noChangeAspect="1" noChangeArrowheads="1"/>
          </p:cNvPicPr>
          <p:nvPr/>
        </p:nvPicPr>
        <p:blipFill>
          <a:blip r:embed="rId7" cstate="print"/>
          <a:srcRect/>
          <a:stretch>
            <a:fillRect/>
          </a:stretch>
        </p:blipFill>
        <p:spPr bwMode="auto">
          <a:xfrm>
            <a:off x="5334000" y="4953000"/>
            <a:ext cx="1974850" cy="1905000"/>
          </a:xfrm>
          <a:prstGeom prst="rect">
            <a:avLst/>
          </a:prstGeom>
          <a:noFill/>
          <a:ln w="9525">
            <a:noFill/>
            <a:miter lim="800000"/>
            <a:headEnd/>
            <a:tailEnd/>
          </a:ln>
        </p:spPr>
      </p:pic>
      <p:pic>
        <p:nvPicPr>
          <p:cNvPr id="20" name="Picture 3" descr="buffalo.jpg"/>
          <p:cNvPicPr>
            <a:picLocks noChangeAspect="1"/>
          </p:cNvPicPr>
          <p:nvPr/>
        </p:nvPicPr>
        <p:blipFill>
          <a:blip r:embed="rId8" cstate="print"/>
          <a:srcRect/>
          <a:stretch>
            <a:fillRect/>
          </a:stretch>
        </p:blipFill>
        <p:spPr bwMode="auto">
          <a:xfrm>
            <a:off x="0" y="0"/>
            <a:ext cx="2667000" cy="2000250"/>
          </a:xfrm>
          <a:prstGeom prst="ellipse">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plus(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plus(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plus(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plus(in)">
                                      <p:cBhvr>
                                        <p:cTn id="27" dur="20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par>
                                <p:cTn id="33" presetID="8"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amond(in)">
                                      <p:cBhvr>
                                        <p:cTn id="35" dur="2000"/>
                                        <p:tgtEl>
                                          <p:spTgt spid="5"/>
                                        </p:tgtEl>
                                      </p:cBhvr>
                                    </p:animEffect>
                                  </p:childTnLst>
                                </p:cTn>
                              </p:par>
                              <p:par>
                                <p:cTn id="36" presetID="8" presetClass="entr" presetSubtype="16" fill="hold" nodeType="withEffect">
                                  <p:stCondLst>
                                    <p:cond delay="0"/>
                                  </p:stCondLst>
                                  <p:childTnLst>
                                    <p:set>
                                      <p:cBhvr>
                                        <p:cTn id="37" dur="1" fill="hold">
                                          <p:stCondLst>
                                            <p:cond delay="0"/>
                                          </p:stCondLst>
                                        </p:cTn>
                                        <p:tgtEl>
                                          <p:spTgt spid="12294"/>
                                        </p:tgtEl>
                                        <p:attrNameLst>
                                          <p:attrName>style.visibility</p:attrName>
                                        </p:attrNameLst>
                                      </p:cBhvr>
                                      <p:to>
                                        <p:strVal val="visible"/>
                                      </p:to>
                                    </p:set>
                                    <p:animEffect transition="in" filter="diamond(in)">
                                      <p:cBhvr>
                                        <p:cTn id="38" dur="2000"/>
                                        <p:tgtEl>
                                          <p:spTgt spid="1229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wheel(4)">
                                      <p:cBhvr>
                                        <p:cTn id="43" dur="2000"/>
                                        <p:tgtEl>
                                          <p:spTgt spid="12292"/>
                                        </p:tgtEl>
                                      </p:cBhvr>
                                    </p:animEffect>
                                  </p:childTnLst>
                                </p:cTn>
                              </p:par>
                              <p:par>
                                <p:cTn id="44" presetID="21" presetClass="entr" presetSubtype="4" fill="hold" nodeType="withEffect">
                                  <p:stCondLst>
                                    <p:cond delay="0"/>
                                  </p:stCondLst>
                                  <p:childTnLst>
                                    <p:set>
                                      <p:cBhvr>
                                        <p:cTn id="45" dur="1" fill="hold">
                                          <p:stCondLst>
                                            <p:cond delay="0"/>
                                          </p:stCondLst>
                                        </p:cTn>
                                        <p:tgtEl>
                                          <p:spTgt spid="12298"/>
                                        </p:tgtEl>
                                        <p:attrNameLst>
                                          <p:attrName>style.visibility</p:attrName>
                                        </p:attrNameLst>
                                      </p:cBhvr>
                                      <p:to>
                                        <p:strVal val="visible"/>
                                      </p:to>
                                    </p:set>
                                    <p:animEffect transition="in" filter="wheel(4)">
                                      <p:cBhvr>
                                        <p:cTn id="46" dur="20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grpSp>
        <p:nvGrpSpPr>
          <p:cNvPr id="16387"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400" b="1" dirty="0">
                <a:latin typeface="Papyrus" pitchFamily="66" charset="0"/>
                <a:ea typeface="+mj-ea"/>
                <a:cs typeface="+mj-cs"/>
              </a:rPr>
              <a:t>Environment</a:t>
            </a:r>
            <a:r>
              <a:rPr lang="en-US" sz="4400" dirty="0">
                <a:latin typeface="Papyrus" pitchFamily="66" charset="0"/>
                <a:ea typeface="+mj-ea"/>
                <a:cs typeface="+mj-cs"/>
              </a:rPr>
              <a:t> – current issues</a:t>
            </a:r>
          </a:p>
        </p:txBody>
      </p:sp>
      <p:sp>
        <p:nvSpPr>
          <p:cNvPr id="12" name="Content Placeholder 2"/>
          <p:cNvSpPr txBox="1">
            <a:spLocks/>
          </p:cNvSpPr>
          <p:nvPr/>
        </p:nvSpPr>
        <p:spPr bwMode="auto">
          <a:xfrm>
            <a:off x="304800" y="1600200"/>
            <a:ext cx="8077200" cy="52578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Calibri" pitchFamily="34" charset="0"/>
              </a:rPr>
              <a:t>Lack of important arterial rivers or lakes requires extensive water conservation and control measures</a:t>
            </a:r>
          </a:p>
          <a:p>
            <a:pPr marL="342900" indent="-342900">
              <a:spcBef>
                <a:spcPct val="20000"/>
              </a:spcBef>
              <a:buFont typeface="Arial" charset="0"/>
              <a:buChar char="•"/>
            </a:pPr>
            <a:r>
              <a:rPr lang="en-US" sz="3200">
                <a:latin typeface="Calibri" pitchFamily="34" charset="0"/>
              </a:rPr>
              <a:t>Growth in water usage outpacing supply</a:t>
            </a:r>
          </a:p>
          <a:p>
            <a:pPr marL="342900" indent="-342900">
              <a:spcBef>
                <a:spcPct val="20000"/>
              </a:spcBef>
              <a:buFont typeface="Arial" charset="0"/>
              <a:buChar char="•"/>
            </a:pPr>
            <a:r>
              <a:rPr lang="en-US" sz="3200">
                <a:latin typeface="Calibri" pitchFamily="34" charset="0"/>
              </a:rPr>
              <a:t>Pollution of rivers from agricultural runoff and urban discharge </a:t>
            </a:r>
          </a:p>
          <a:p>
            <a:pPr marL="342900" indent="-342900">
              <a:spcBef>
                <a:spcPct val="20000"/>
              </a:spcBef>
              <a:buFont typeface="Arial" charset="0"/>
              <a:buChar char="•"/>
            </a:pPr>
            <a:r>
              <a:rPr lang="en-US" sz="3200">
                <a:latin typeface="Calibri" pitchFamily="34" charset="0"/>
              </a:rPr>
              <a:t>Air pollution resulting in acid rain</a:t>
            </a:r>
          </a:p>
          <a:p>
            <a:pPr marL="342900" indent="-342900">
              <a:spcBef>
                <a:spcPct val="20000"/>
              </a:spcBef>
              <a:buFont typeface="Arial" charset="0"/>
              <a:buChar char="•"/>
            </a:pPr>
            <a:r>
              <a:rPr lang="en-US" sz="3200">
                <a:latin typeface="Calibri" pitchFamily="34" charset="0"/>
              </a:rPr>
              <a:t>Soil erosion</a:t>
            </a:r>
          </a:p>
          <a:p>
            <a:pPr marL="342900" indent="-342900">
              <a:spcBef>
                <a:spcPct val="20000"/>
              </a:spcBef>
              <a:buFont typeface="Arial" charset="0"/>
              <a:buChar char="•"/>
            </a:pPr>
            <a:r>
              <a:rPr lang="en-US" sz="3200">
                <a:latin typeface="Calibri" pitchFamily="34" charset="0"/>
              </a:rPr>
              <a:t>Desertification </a:t>
            </a:r>
          </a:p>
        </p:txBody>
      </p:sp>
      <p:pic>
        <p:nvPicPr>
          <p:cNvPr id="13316" name="Picture 4" descr="http://www.south-africa-tours-and-travel.com/images/Diamond-mining.jpg"/>
          <p:cNvPicPr>
            <a:picLocks noChangeAspect="1" noChangeArrowheads="1"/>
          </p:cNvPicPr>
          <p:nvPr/>
        </p:nvPicPr>
        <p:blipFill>
          <a:blip r:embed="rId2" cstate="screen"/>
          <a:srcRect/>
          <a:stretch>
            <a:fillRect/>
          </a:stretch>
        </p:blipFill>
        <p:spPr bwMode="auto">
          <a:xfrm>
            <a:off x="6248400" y="4741862"/>
            <a:ext cx="2895600" cy="2116138"/>
          </a:xfrm>
          <a:prstGeom prst="ellipse">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dissolve">
                                      <p:cBhvr>
                                        <p:cTn id="1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2"/>
          <p:cNvSpPr>
            <a:spLocks noGrp="1"/>
          </p:cNvSpPr>
          <p:nvPr>
            <p:ph type="title"/>
          </p:nvPr>
        </p:nvSpPr>
        <p:spPr/>
        <p:txBody>
          <a:bodyPr/>
          <a:lstStyle/>
          <a:p>
            <a:pPr eaLnBrk="1" hangingPunct="1"/>
            <a:r>
              <a:rPr lang="en-US" b="1" smtClean="0">
                <a:latin typeface="Papyrus" pitchFamily="66" charset="0"/>
              </a:rPr>
              <a:t>South African Economy</a:t>
            </a:r>
          </a:p>
        </p:txBody>
      </p:sp>
      <p:sp>
        <p:nvSpPr>
          <p:cNvPr id="12" name="Content Placeholder 2"/>
          <p:cNvSpPr>
            <a:spLocks noGrp="1"/>
          </p:cNvSpPr>
          <p:nvPr>
            <p:ph idx="1"/>
          </p:nvPr>
        </p:nvSpPr>
        <p:spPr>
          <a:xfrm>
            <a:off x="304800" y="3810000"/>
            <a:ext cx="8610600" cy="2773363"/>
          </a:xfrm>
        </p:spPr>
        <p:txBody>
          <a:bodyPr/>
          <a:lstStyle/>
          <a:p>
            <a:pPr eaLnBrk="1" hangingPunct="1"/>
            <a:r>
              <a:rPr lang="en-US" smtClean="0"/>
              <a:t>Largest in Africa</a:t>
            </a:r>
          </a:p>
          <a:p>
            <a:pPr eaLnBrk="1" hangingPunct="1"/>
            <a:r>
              <a:rPr lang="en-US" smtClean="0"/>
              <a:t>24</a:t>
            </a:r>
            <a:r>
              <a:rPr lang="en-US" baseline="30000" smtClean="0"/>
              <a:t>th</a:t>
            </a:r>
            <a:r>
              <a:rPr lang="en-US" smtClean="0"/>
              <a:t> largest in the world</a:t>
            </a:r>
          </a:p>
          <a:p>
            <a:pPr eaLnBrk="1" hangingPunct="1"/>
            <a:r>
              <a:rPr lang="en-US" smtClean="0"/>
              <a:t>One of the most socially, economically and infrastructurally developed country on the continent.  </a:t>
            </a:r>
          </a:p>
          <a:p>
            <a:pPr eaLnBrk="1" hangingPunct="1">
              <a:buFont typeface="Arial" charset="0"/>
              <a:buNone/>
            </a:pPr>
            <a:endParaRPr lang="en-US" smtClean="0"/>
          </a:p>
          <a:p>
            <a:pPr eaLnBrk="1" hangingPunct="1">
              <a:buFont typeface="Arial" charset="0"/>
              <a:buNone/>
            </a:pPr>
            <a:endParaRPr lang="en-US" smtClean="0"/>
          </a:p>
        </p:txBody>
      </p:sp>
      <p:pic>
        <p:nvPicPr>
          <p:cNvPr id="11267" name="Picture 3" descr="http://tbn0.google.com/images?q=tbn:7LZdbBJQyatrIM:http://www.seasonsinstyle.com/locationimages/location_31_48.jpg">
            <a:hlinkClick r:id="rId2"/>
          </p:cNvPr>
          <p:cNvPicPr>
            <a:picLocks noChangeAspect="1" noChangeArrowheads="1"/>
          </p:cNvPicPr>
          <p:nvPr/>
        </p:nvPicPr>
        <p:blipFill>
          <a:blip r:embed="rId3" cstate="print"/>
          <a:srcRect/>
          <a:stretch>
            <a:fillRect/>
          </a:stretch>
        </p:blipFill>
        <p:spPr bwMode="auto">
          <a:xfrm>
            <a:off x="228600" y="1295400"/>
            <a:ext cx="1457325" cy="1400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9" name="Picture 5" descr="http://www.cricket.org/db/PICTURES/CMS/79400/79444.jpg"/>
          <p:cNvPicPr>
            <a:picLocks noChangeAspect="1" noChangeArrowheads="1"/>
          </p:cNvPicPr>
          <p:nvPr/>
        </p:nvPicPr>
        <p:blipFill>
          <a:blip r:embed="rId4" cstate="screen"/>
          <a:srcRect/>
          <a:stretch>
            <a:fillRect/>
          </a:stretch>
        </p:blipFill>
        <p:spPr bwMode="auto">
          <a:xfrm>
            <a:off x="2362200" y="1600200"/>
            <a:ext cx="2438400" cy="2053133"/>
          </a:xfrm>
          <a:prstGeom prst="rect">
            <a:avLst/>
          </a:prstGeom>
          <a:ln>
            <a:noFill/>
          </a:ln>
          <a:effectLst>
            <a:softEdge rad="112500"/>
          </a:effectLst>
        </p:spPr>
      </p:pic>
      <p:pic>
        <p:nvPicPr>
          <p:cNvPr id="11271" name="Picture 7" descr="http://www.taiwanembassy.org/public/MMO/Photo/South%20Africa4.JPG"/>
          <p:cNvPicPr>
            <a:picLocks noChangeAspect="1" noChangeArrowheads="1"/>
          </p:cNvPicPr>
          <p:nvPr/>
        </p:nvPicPr>
        <p:blipFill>
          <a:blip r:embed="rId5" cstate="print"/>
          <a:srcRect/>
          <a:stretch>
            <a:fillRect/>
          </a:stretch>
        </p:blipFill>
        <p:spPr bwMode="auto">
          <a:xfrm>
            <a:off x="5486400" y="1447800"/>
            <a:ext cx="343408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12">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500" fill="hold"/>
                                        <p:tgtEl>
                                          <p:spTgt spid="12">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12">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p:cTn id="32" dur="500" fill="hold"/>
                                        <p:tgtEl>
                                          <p:spTgt spid="12">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12">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1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1267"/>
                                        </p:tgtEl>
                                        <p:attrNameLst>
                                          <p:attrName>style.visibility</p:attrName>
                                        </p:attrNameLst>
                                      </p:cBhvr>
                                      <p:to>
                                        <p:strVal val="visible"/>
                                      </p:to>
                                    </p:set>
                                    <p:animEffect transition="in" filter="fade">
                                      <p:cBhvr>
                                        <p:cTn id="41" dur="1000"/>
                                        <p:tgtEl>
                                          <p:spTgt spid="11267"/>
                                        </p:tgtEl>
                                      </p:cBhvr>
                                    </p:animEffect>
                                    <p:anim calcmode="lin" valueType="num">
                                      <p:cBhvr>
                                        <p:cTn id="42" dur="1000" fill="hold"/>
                                        <p:tgtEl>
                                          <p:spTgt spid="11267"/>
                                        </p:tgtEl>
                                        <p:attrNameLst>
                                          <p:attrName>ppt_x</p:attrName>
                                        </p:attrNameLst>
                                      </p:cBhvr>
                                      <p:tavLst>
                                        <p:tav tm="0">
                                          <p:val>
                                            <p:strVal val="#ppt_x"/>
                                          </p:val>
                                        </p:tav>
                                        <p:tav tm="100000">
                                          <p:val>
                                            <p:strVal val="#ppt_x"/>
                                          </p:val>
                                        </p:tav>
                                      </p:tavLst>
                                    </p:anim>
                                    <p:anim calcmode="lin" valueType="num">
                                      <p:cBhvr>
                                        <p:cTn id="43" dur="900" decel="100000" fill="hold"/>
                                        <p:tgtEl>
                                          <p:spTgt spid="1126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267"/>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37" presetClass="entr" presetSubtype="0" fill="hold" nodeType="afterEffect">
                                  <p:stCondLst>
                                    <p:cond delay="0"/>
                                  </p:stCondLst>
                                  <p:childTnLst>
                                    <p:set>
                                      <p:cBhvr>
                                        <p:cTn id="47" dur="1" fill="hold">
                                          <p:stCondLst>
                                            <p:cond delay="0"/>
                                          </p:stCondLst>
                                        </p:cTn>
                                        <p:tgtEl>
                                          <p:spTgt spid="11269"/>
                                        </p:tgtEl>
                                        <p:attrNameLst>
                                          <p:attrName>style.visibility</p:attrName>
                                        </p:attrNameLst>
                                      </p:cBhvr>
                                      <p:to>
                                        <p:strVal val="visible"/>
                                      </p:to>
                                    </p:set>
                                    <p:animEffect transition="in" filter="fade">
                                      <p:cBhvr>
                                        <p:cTn id="48" dur="1000"/>
                                        <p:tgtEl>
                                          <p:spTgt spid="11269"/>
                                        </p:tgtEl>
                                      </p:cBhvr>
                                    </p:animEffect>
                                    <p:anim calcmode="lin" valueType="num">
                                      <p:cBhvr>
                                        <p:cTn id="49" dur="1000" fill="hold"/>
                                        <p:tgtEl>
                                          <p:spTgt spid="11269"/>
                                        </p:tgtEl>
                                        <p:attrNameLst>
                                          <p:attrName>ppt_x</p:attrName>
                                        </p:attrNameLst>
                                      </p:cBhvr>
                                      <p:tavLst>
                                        <p:tav tm="0">
                                          <p:val>
                                            <p:strVal val="#ppt_x"/>
                                          </p:val>
                                        </p:tav>
                                        <p:tav tm="100000">
                                          <p:val>
                                            <p:strVal val="#ppt_x"/>
                                          </p:val>
                                        </p:tav>
                                      </p:tavLst>
                                    </p:anim>
                                    <p:anim calcmode="lin" valueType="num">
                                      <p:cBhvr>
                                        <p:cTn id="50" dur="900" decel="100000" fill="hold"/>
                                        <p:tgtEl>
                                          <p:spTgt spid="1126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1269"/>
                                        </p:tgtEl>
                                        <p:attrNameLst>
                                          <p:attrName>ppt_y</p:attrName>
                                        </p:attrNameLst>
                                      </p:cBhvr>
                                      <p:tavLst>
                                        <p:tav tm="0">
                                          <p:val>
                                            <p:strVal val="#ppt_y-.03"/>
                                          </p:val>
                                        </p:tav>
                                        <p:tav tm="100000">
                                          <p:val>
                                            <p:strVal val="#ppt_y"/>
                                          </p:val>
                                        </p:tav>
                                      </p:tavLst>
                                    </p:anim>
                                  </p:childTnLst>
                                </p:cTn>
                              </p:par>
                            </p:childTnLst>
                          </p:cTn>
                        </p:par>
                        <p:par>
                          <p:cTn id="52" fill="hold">
                            <p:stCondLst>
                              <p:cond delay="2000"/>
                            </p:stCondLst>
                            <p:childTnLst>
                              <p:par>
                                <p:cTn id="53" presetID="37" presetClass="entr" presetSubtype="0" fill="hold" nodeType="afterEffect">
                                  <p:stCondLst>
                                    <p:cond delay="0"/>
                                  </p:stCondLst>
                                  <p:childTnLst>
                                    <p:set>
                                      <p:cBhvr>
                                        <p:cTn id="54" dur="1" fill="hold">
                                          <p:stCondLst>
                                            <p:cond delay="0"/>
                                          </p:stCondLst>
                                        </p:cTn>
                                        <p:tgtEl>
                                          <p:spTgt spid="11271"/>
                                        </p:tgtEl>
                                        <p:attrNameLst>
                                          <p:attrName>style.visibility</p:attrName>
                                        </p:attrNameLst>
                                      </p:cBhvr>
                                      <p:to>
                                        <p:strVal val="visible"/>
                                      </p:to>
                                    </p:set>
                                    <p:animEffect transition="in" filter="fade">
                                      <p:cBhvr>
                                        <p:cTn id="55" dur="1000"/>
                                        <p:tgtEl>
                                          <p:spTgt spid="11271"/>
                                        </p:tgtEl>
                                      </p:cBhvr>
                                    </p:animEffect>
                                    <p:anim calcmode="lin" valueType="num">
                                      <p:cBhvr>
                                        <p:cTn id="56" dur="1000" fill="hold"/>
                                        <p:tgtEl>
                                          <p:spTgt spid="11271"/>
                                        </p:tgtEl>
                                        <p:attrNameLst>
                                          <p:attrName>ppt_x</p:attrName>
                                        </p:attrNameLst>
                                      </p:cBhvr>
                                      <p:tavLst>
                                        <p:tav tm="0">
                                          <p:val>
                                            <p:strVal val="#ppt_x"/>
                                          </p:val>
                                        </p:tav>
                                        <p:tav tm="100000">
                                          <p:val>
                                            <p:strVal val="#ppt_x"/>
                                          </p:val>
                                        </p:tav>
                                      </p:tavLst>
                                    </p:anim>
                                    <p:anim calcmode="lin" valueType="num">
                                      <p:cBhvr>
                                        <p:cTn id="57" dur="900" decel="100000" fill="hold"/>
                                        <p:tgtEl>
                                          <p:spTgt spid="1127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2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p:txBody>
          <a:bodyPr/>
          <a:lstStyle/>
          <a:p>
            <a:pPr eaLnBrk="1" hangingPunct="1"/>
            <a:r>
              <a:rPr lang="en-US" b="1" smtClean="0">
                <a:latin typeface="Papyrus" pitchFamily="66" charset="0"/>
              </a:rPr>
              <a:t>Economy</a:t>
            </a:r>
          </a:p>
        </p:txBody>
      </p:sp>
      <p:sp>
        <p:nvSpPr>
          <p:cNvPr id="12" name="Content Placeholder 2"/>
          <p:cNvSpPr>
            <a:spLocks noGrp="1"/>
          </p:cNvSpPr>
          <p:nvPr>
            <p:ph idx="1"/>
          </p:nvPr>
        </p:nvSpPr>
        <p:spPr>
          <a:xfrm>
            <a:off x="457200" y="2209800"/>
            <a:ext cx="8458200" cy="4419600"/>
          </a:xfrm>
        </p:spPr>
        <p:txBody>
          <a:bodyPr rtlCol="0">
            <a:normAutofit fontScale="92500" lnSpcReduction="10000"/>
          </a:bodyPr>
          <a:lstStyle/>
          <a:p>
            <a:pPr eaLnBrk="1" fontAlgn="auto" hangingPunct="1">
              <a:spcAft>
                <a:spcPts val="0"/>
              </a:spcAft>
              <a:buFont typeface="Arial" pitchFamily="34" charset="0"/>
              <a:buChar char="•"/>
              <a:defRPr/>
            </a:pPr>
            <a:r>
              <a:rPr lang="en-US" sz="3600" dirty="0" smtClean="0"/>
              <a:t>S</a:t>
            </a:r>
            <a:r>
              <a:rPr lang="en-US" dirty="0" smtClean="0"/>
              <a:t>outh Africa is a middle-income, emerging market</a:t>
            </a:r>
          </a:p>
          <a:p>
            <a:pPr eaLnBrk="1" fontAlgn="auto" hangingPunct="1">
              <a:spcAft>
                <a:spcPts val="0"/>
              </a:spcAft>
              <a:buFont typeface="Arial" pitchFamily="34" charset="0"/>
              <a:buChar char="•"/>
              <a:defRPr/>
            </a:pPr>
            <a:r>
              <a:rPr lang="en-US" dirty="0" smtClean="0"/>
              <a:t>Abundant supply of natural resources</a:t>
            </a:r>
          </a:p>
          <a:p>
            <a:pPr eaLnBrk="1" fontAlgn="auto" hangingPunct="1">
              <a:spcAft>
                <a:spcPts val="0"/>
              </a:spcAft>
              <a:buFont typeface="Arial" pitchFamily="34" charset="0"/>
              <a:buChar char="•"/>
              <a:defRPr/>
            </a:pPr>
            <a:r>
              <a:rPr lang="en-US" dirty="0" smtClean="0"/>
              <a:t>Developed financial, legal, communications, energy, and transport sectors</a:t>
            </a:r>
          </a:p>
          <a:p>
            <a:pPr eaLnBrk="1" fontAlgn="auto" hangingPunct="1">
              <a:spcAft>
                <a:spcPts val="0"/>
              </a:spcAft>
              <a:buFont typeface="Arial" pitchFamily="34" charset="0"/>
              <a:buChar char="•"/>
              <a:defRPr/>
            </a:pPr>
            <a:r>
              <a:rPr lang="en-US" dirty="0" smtClean="0"/>
              <a:t>A securities/stock exchange that is 17</a:t>
            </a:r>
            <a:r>
              <a:rPr lang="en-US" baseline="30000" dirty="0" smtClean="0"/>
              <a:t>th</a:t>
            </a:r>
            <a:r>
              <a:rPr lang="en-US" dirty="0" smtClean="0"/>
              <a:t> largest in the world</a:t>
            </a:r>
          </a:p>
          <a:p>
            <a:pPr eaLnBrk="1" fontAlgn="auto" hangingPunct="1">
              <a:spcAft>
                <a:spcPts val="0"/>
              </a:spcAft>
              <a:buFont typeface="Arial" pitchFamily="34" charset="0"/>
              <a:buChar char="•"/>
              <a:defRPr/>
            </a:pPr>
            <a:r>
              <a:rPr lang="en-US" dirty="0" smtClean="0"/>
              <a:t>Modern infrastructure supporting an efficient distribution of goods to major urban centers throughout the region</a:t>
            </a:r>
          </a:p>
        </p:txBody>
      </p:sp>
      <p:grpSp>
        <p:nvGrpSpPr>
          <p:cNvPr id="4" name="Group 11"/>
          <p:cNvGrpSpPr>
            <a:grpSpLocks/>
          </p:cNvGrpSpPr>
          <p:nvPr/>
        </p:nvGrpSpPr>
        <p:grpSpPr bwMode="auto">
          <a:xfrm>
            <a:off x="228600" y="104775"/>
            <a:ext cx="2743200" cy="2105025"/>
            <a:chOff x="762000" y="3810000"/>
            <a:chExt cx="4114800" cy="2562226"/>
          </a:xfrm>
        </p:grpSpPr>
        <p:pic>
          <p:nvPicPr>
            <p:cNvPr id="18439" name="Picture 6" descr="http://www.southafrica.info/cm_pics/ess_info/690-0-0-0_195934.jpg"/>
            <p:cNvPicPr>
              <a:picLocks noChangeAspect="1" noChangeArrowheads="1"/>
            </p:cNvPicPr>
            <p:nvPr/>
          </p:nvPicPr>
          <p:blipFill>
            <a:blip r:embed="rId2" cstate="print"/>
            <a:srcRect/>
            <a:stretch>
              <a:fillRect/>
            </a:stretch>
          </p:blipFill>
          <p:spPr bwMode="auto">
            <a:xfrm>
              <a:off x="762000" y="3810000"/>
              <a:ext cx="3810000" cy="2562226"/>
            </a:xfrm>
            <a:prstGeom prst="rect">
              <a:avLst/>
            </a:prstGeom>
            <a:noFill/>
            <a:ln w="9525">
              <a:noFill/>
              <a:miter lim="800000"/>
              <a:headEnd/>
              <a:tailEnd/>
            </a:ln>
          </p:spPr>
        </p:pic>
        <p:sp>
          <p:nvSpPr>
            <p:cNvPr id="18440" name="TextBox 10"/>
            <p:cNvSpPr txBox="1">
              <a:spLocks noChangeArrowheads="1"/>
            </p:cNvSpPr>
            <p:nvPr/>
          </p:nvSpPr>
          <p:spPr bwMode="auto">
            <a:xfrm>
              <a:off x="762000" y="3810000"/>
              <a:ext cx="4114800" cy="369332"/>
            </a:xfrm>
            <a:prstGeom prst="rect">
              <a:avLst/>
            </a:prstGeom>
            <a:noFill/>
            <a:ln w="9525">
              <a:noFill/>
              <a:miter lim="800000"/>
              <a:headEnd/>
              <a:tailEnd/>
            </a:ln>
          </p:spPr>
          <p:txBody>
            <a:bodyPr>
              <a:spAutoFit/>
            </a:bodyPr>
            <a:lstStyle/>
            <a:p>
              <a:r>
                <a:rPr lang="en-US">
                  <a:solidFill>
                    <a:srgbClr val="7030A0"/>
                  </a:solidFill>
                  <a:latin typeface="Calibri" pitchFamily="34" charset="0"/>
                </a:rPr>
                <a:t>Golden Gate Highlands National Park</a:t>
              </a:r>
            </a:p>
          </p:txBody>
        </p:sp>
      </p:grpSp>
      <p:pic>
        <p:nvPicPr>
          <p:cNvPr id="17" name="Picture 2" descr="C:\Documents and Settings\amoore\Local Settings\Temporary Internet Files\Content.IE5\REBCFXHV\MCFL00090_0000[1].wmf"/>
          <p:cNvPicPr>
            <a:picLocks noChangeAspect="1" noChangeArrowheads="1"/>
          </p:cNvPicPr>
          <p:nvPr/>
        </p:nvPicPr>
        <p:blipFill>
          <a:blip r:embed="rId3" cstate="print"/>
          <a:srcRect/>
          <a:stretch>
            <a:fillRect/>
          </a:stretch>
        </p:blipFill>
        <p:spPr bwMode="auto">
          <a:xfrm>
            <a:off x="6400800" y="381000"/>
            <a:ext cx="2176463" cy="17526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800" decel="100000"/>
                                        <p:tgtEl>
                                          <p:spTgt spid="17"/>
                                        </p:tgtEl>
                                      </p:cBhvr>
                                    </p:animEffect>
                                    <p:anim calcmode="lin" valueType="num">
                                      <p:cBhvr>
                                        <p:cTn id="16" dur="800" decel="100000" fill="hold"/>
                                        <p:tgtEl>
                                          <p:spTgt spid="17"/>
                                        </p:tgtEl>
                                        <p:attrNameLst>
                                          <p:attrName>style.rotation</p:attrName>
                                        </p:attrNameLst>
                                      </p:cBhvr>
                                      <p:tavLst>
                                        <p:tav tm="0">
                                          <p:val>
                                            <p:fltVal val="-90"/>
                                          </p:val>
                                        </p:tav>
                                        <p:tav tm="100000">
                                          <p:val>
                                            <p:fltVal val="0"/>
                                          </p:val>
                                        </p:tav>
                                      </p:tavLst>
                                    </p:anim>
                                    <p:anim calcmode="lin" valueType="num">
                                      <p:cBhvr>
                                        <p:cTn id="17" dur="800" decel="100000" fill="hold"/>
                                        <p:tgtEl>
                                          <p:spTgt spid="17"/>
                                        </p:tgtEl>
                                        <p:attrNameLst>
                                          <p:attrName>ppt_x</p:attrName>
                                        </p:attrNameLst>
                                      </p:cBhvr>
                                      <p:tavLst>
                                        <p:tav tm="0">
                                          <p:val>
                                            <p:strVal val="#ppt_x+0.4"/>
                                          </p:val>
                                        </p:tav>
                                        <p:tav tm="100000">
                                          <p:val>
                                            <p:strVal val="#ppt_x-0.05"/>
                                          </p:val>
                                        </p:tav>
                                      </p:tavLst>
                                    </p:anim>
                                    <p:anim calcmode="lin" valueType="num">
                                      <p:cBhvr>
                                        <p:cTn id="18" dur="800" decel="100000" fill="hold"/>
                                        <p:tgtEl>
                                          <p:spTgt spid="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5"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2">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2">
                                            <p:txEl>
                                              <p:pRg st="1" end="1"/>
                                            </p:txEl>
                                          </p:spTgt>
                                        </p:tgtEl>
                                        <p:attrNameLst>
                                          <p:attrName>style.visibility</p:attrName>
                                        </p:attrNameLst>
                                      </p:cBhvr>
                                      <p:to>
                                        <p:strVal val="visible"/>
                                      </p:to>
                                    </p:set>
                                    <p:anim calcmode="discrete" valueType="clr">
                                      <p:cBhvr override="childStyle">
                                        <p:cTn id="32" dur="80"/>
                                        <p:tgtEl>
                                          <p:spTgt spid="1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xEl>
                                              <p:pRg st="1" end="1"/>
                                            </p:txEl>
                                          </p:spTgt>
                                        </p:tgtEl>
                                        <p:attrNameLst>
                                          <p:attrName>fillcolor</p:attrName>
                                        </p:attrNameLst>
                                      </p:cBhvr>
                                      <p:tavLst>
                                        <p:tav tm="0">
                                          <p:val>
                                            <p:clrVal>
                                              <a:schemeClr val="accent2"/>
                                            </p:clrVal>
                                          </p:val>
                                        </p:tav>
                                        <p:tav tm="50000">
                                          <p:val>
                                            <p:clrVal>
                                              <a:schemeClr val="hlink"/>
                                            </p:clrVal>
                                          </p:val>
                                        </p:tav>
                                      </p:tavLst>
                                    </p:anim>
                                    <p:set>
                                      <p:cBhvr>
                                        <p:cTn id="34" dur="80"/>
                                        <p:tgtEl>
                                          <p:spTgt spid="12">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2">
                                            <p:txEl>
                                              <p:pRg st="2" end="2"/>
                                            </p:txEl>
                                          </p:spTgt>
                                        </p:tgtEl>
                                        <p:attrNameLst>
                                          <p:attrName>style.visibility</p:attrName>
                                        </p:attrNameLst>
                                      </p:cBhvr>
                                      <p:to>
                                        <p:strVal val="visible"/>
                                      </p:to>
                                    </p:set>
                                    <p:anim calcmode="discrete" valueType="clr">
                                      <p:cBhvr override="childStyle">
                                        <p:cTn id="39" dur="80"/>
                                        <p:tgtEl>
                                          <p:spTgt spid="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
                                            <p:txEl>
                                              <p:pRg st="2" end="2"/>
                                            </p:txEl>
                                          </p:spTgt>
                                        </p:tgtEl>
                                        <p:attrNameLst>
                                          <p:attrName>fillcolor</p:attrName>
                                        </p:attrNameLst>
                                      </p:cBhvr>
                                      <p:tavLst>
                                        <p:tav tm="0">
                                          <p:val>
                                            <p:clrVal>
                                              <a:schemeClr val="accent2"/>
                                            </p:clrVal>
                                          </p:val>
                                        </p:tav>
                                        <p:tav tm="50000">
                                          <p:val>
                                            <p:clrVal>
                                              <a:schemeClr val="hlink"/>
                                            </p:clrVal>
                                          </p:val>
                                        </p:tav>
                                      </p:tavLst>
                                    </p:anim>
                                    <p:set>
                                      <p:cBhvr>
                                        <p:cTn id="41" dur="80"/>
                                        <p:tgtEl>
                                          <p:spTgt spid="12">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2">
                                            <p:txEl>
                                              <p:pRg st="3" end="3"/>
                                            </p:txEl>
                                          </p:spTgt>
                                        </p:tgtEl>
                                        <p:attrNameLst>
                                          <p:attrName>style.visibility</p:attrName>
                                        </p:attrNameLst>
                                      </p:cBhvr>
                                      <p:to>
                                        <p:strVal val="visible"/>
                                      </p:to>
                                    </p:set>
                                    <p:anim calcmode="discrete" valueType="clr">
                                      <p:cBhvr override="childStyle">
                                        <p:cTn id="46" dur="80"/>
                                        <p:tgtEl>
                                          <p:spTgt spid="1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2">
                                            <p:txEl>
                                              <p:pRg st="3" end="3"/>
                                            </p:txEl>
                                          </p:spTgt>
                                        </p:tgtEl>
                                        <p:attrNameLst>
                                          <p:attrName>fillcolor</p:attrName>
                                        </p:attrNameLst>
                                      </p:cBhvr>
                                      <p:tavLst>
                                        <p:tav tm="0">
                                          <p:val>
                                            <p:clrVal>
                                              <a:schemeClr val="accent2"/>
                                            </p:clrVal>
                                          </p:val>
                                        </p:tav>
                                        <p:tav tm="50000">
                                          <p:val>
                                            <p:clrVal>
                                              <a:schemeClr val="hlink"/>
                                            </p:clrVal>
                                          </p:val>
                                        </p:tav>
                                      </p:tavLst>
                                    </p:anim>
                                    <p:set>
                                      <p:cBhvr>
                                        <p:cTn id="48" dur="80"/>
                                        <p:tgtEl>
                                          <p:spTgt spid="12">
                                            <p:txEl>
                                              <p:pRg st="3" end="3"/>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2">
                                            <p:txEl>
                                              <p:pRg st="4" end="4"/>
                                            </p:txEl>
                                          </p:spTgt>
                                        </p:tgtEl>
                                        <p:attrNameLst>
                                          <p:attrName>style.visibility</p:attrName>
                                        </p:attrNameLst>
                                      </p:cBhvr>
                                      <p:to>
                                        <p:strVal val="visible"/>
                                      </p:to>
                                    </p:set>
                                    <p:anim calcmode="discrete" valueType="clr">
                                      <p:cBhvr override="childStyle">
                                        <p:cTn id="53" dur="80"/>
                                        <p:tgtEl>
                                          <p:spTgt spid="1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
                                            <p:txEl>
                                              <p:pRg st="4" end="4"/>
                                            </p:txEl>
                                          </p:spTgt>
                                        </p:tgtEl>
                                        <p:attrNameLst>
                                          <p:attrName>fillcolor</p:attrName>
                                        </p:attrNameLst>
                                      </p:cBhvr>
                                      <p:tavLst>
                                        <p:tav tm="0">
                                          <p:val>
                                            <p:clrVal>
                                              <a:schemeClr val="accent2"/>
                                            </p:clrVal>
                                          </p:val>
                                        </p:tav>
                                        <p:tav tm="50000">
                                          <p:val>
                                            <p:clrVal>
                                              <a:schemeClr val="hlink"/>
                                            </p:clrVal>
                                          </p:val>
                                        </p:tav>
                                      </p:tavLst>
                                    </p:anim>
                                    <p:set>
                                      <p:cBhvr>
                                        <p:cTn id="55" dur="80"/>
                                        <p:tgtEl>
                                          <p:spTgt spid="12">
                                            <p:txEl>
                                              <p:pRg st="4" end="4"/>
                                            </p:txEl>
                                          </p:spTgt>
                                        </p:tgtEl>
                                        <p:attrNameLst>
                                          <p:attrName>fill.type</p:attrName>
                                        </p:attrNameLst>
                                      </p:cBhvr>
                                      <p:to>
                                        <p:strVal val="solid"/>
                                      </p:to>
                                    </p:set>
                                  </p:childTnLst>
                                </p:cTn>
                              </p:par>
                            </p:childTnLst>
                          </p:cTn>
                        </p:par>
                        <p:par>
                          <p:cTn id="56" fill="hold">
                            <p:stCondLst>
                              <p:cond delay="3960"/>
                            </p:stCondLst>
                            <p:childTnLst>
                              <p:par>
                                <p:cTn id="57" presetID="47"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Content Placeholder 2"/>
          <p:cNvSpPr>
            <a:spLocks noGrp="1"/>
          </p:cNvSpPr>
          <p:nvPr>
            <p:ph idx="1"/>
          </p:nvPr>
        </p:nvSpPr>
        <p:spPr>
          <a:xfrm>
            <a:off x="304800" y="304800"/>
            <a:ext cx="8686800" cy="6400800"/>
          </a:xfrm>
        </p:spPr>
        <p:txBody>
          <a:bodyPr/>
          <a:lstStyle/>
          <a:p>
            <a:pPr eaLnBrk="1" hangingPunct="1">
              <a:buFont typeface="Arial" charset="0"/>
              <a:buNone/>
            </a:pPr>
            <a:r>
              <a:rPr lang="en-US" sz="4300" b="1" smtClean="0">
                <a:latin typeface="Papyrus" pitchFamily="66" charset="0"/>
              </a:rPr>
              <a:t>Economy cont.</a:t>
            </a:r>
          </a:p>
          <a:p>
            <a:pPr eaLnBrk="1" hangingPunct="1">
              <a:buFont typeface="Arial" charset="0"/>
              <a:buNone/>
            </a:pPr>
            <a:endParaRPr lang="en-US" sz="1000" smtClean="0">
              <a:latin typeface="Papyrus" pitchFamily="66" charset="0"/>
            </a:endParaRPr>
          </a:p>
          <a:p>
            <a:pPr eaLnBrk="1" hangingPunct="1"/>
            <a:r>
              <a:rPr lang="en-US" smtClean="0"/>
              <a:t>Growth has been robust </a:t>
            </a:r>
            <a:br>
              <a:rPr lang="en-US" smtClean="0"/>
            </a:br>
            <a:r>
              <a:rPr lang="en-US" smtClean="0"/>
              <a:t>since 2004</a:t>
            </a:r>
          </a:p>
          <a:p>
            <a:pPr eaLnBrk="1" hangingPunct="1"/>
            <a:r>
              <a:rPr lang="en-US" smtClean="0"/>
              <a:t>South Africa has reaped </a:t>
            </a:r>
            <a:br>
              <a:rPr lang="en-US" smtClean="0"/>
            </a:br>
            <a:r>
              <a:rPr lang="en-US" smtClean="0"/>
              <a:t>the benefits of </a:t>
            </a:r>
            <a:br>
              <a:rPr lang="en-US" smtClean="0"/>
            </a:br>
            <a:r>
              <a:rPr lang="en-US" smtClean="0"/>
              <a:t>macroeconomic stability</a:t>
            </a:r>
          </a:p>
          <a:p>
            <a:pPr eaLnBrk="1" hangingPunct="1"/>
            <a:r>
              <a:rPr lang="en-US" smtClean="0"/>
              <a:t>Global commodities boom</a:t>
            </a:r>
          </a:p>
          <a:p>
            <a:pPr eaLnBrk="1" hangingPunct="1"/>
            <a:r>
              <a:rPr lang="en-US" smtClean="0"/>
              <a:t>Unemployment remains high</a:t>
            </a:r>
          </a:p>
          <a:p>
            <a:pPr eaLnBrk="1" hangingPunct="1"/>
            <a:r>
              <a:rPr lang="en-US" smtClean="0"/>
              <a:t>Outdated infrastructure has constrained growth </a:t>
            </a:r>
          </a:p>
          <a:p>
            <a:pPr eaLnBrk="1" hangingPunct="1"/>
            <a:r>
              <a:rPr lang="en-US" smtClean="0"/>
              <a:t>2007 electricity crisis</a:t>
            </a:r>
          </a:p>
        </p:txBody>
      </p:sp>
      <p:pic>
        <p:nvPicPr>
          <p:cNvPr id="19460" name="Picture 11" descr="south-africas-economic-power.jpg"/>
          <p:cNvPicPr>
            <a:picLocks noChangeAspect="1"/>
          </p:cNvPicPr>
          <p:nvPr/>
        </p:nvPicPr>
        <p:blipFill>
          <a:blip r:embed="rId2" cstate="print"/>
          <a:srcRect/>
          <a:stretch>
            <a:fillRect/>
          </a:stretch>
        </p:blipFill>
        <p:spPr bwMode="auto">
          <a:xfrm>
            <a:off x="4975225" y="152400"/>
            <a:ext cx="3962400" cy="3048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p:cTn id="13"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p:cTn id="19"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p:cTn id="25"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p:cTn id="31"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p:cTn id="37"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p:cTn id="43"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1">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4" name="Moon 3"/>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Isosceles Triangle 5"/>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10" name="Straight Connector 9"/>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5" name="Title 1"/>
          <p:cNvSpPr txBox="1">
            <a:spLocks/>
          </p:cNvSpPr>
          <p:nvPr/>
        </p:nvSpPr>
        <p:spPr>
          <a:xfrm>
            <a:off x="838200" y="1828800"/>
            <a:ext cx="7772400" cy="1470025"/>
          </a:xfrm>
          <a:prstGeom prst="rect">
            <a:avLst/>
          </a:prstGeom>
        </p:spPr>
        <p:txBody>
          <a:bodyPr anchor="ctr">
            <a:normAutofit/>
          </a:bodyPr>
          <a:lstStyle/>
          <a:p>
            <a:pPr algn="ctr" fontAlgn="auto">
              <a:spcAft>
                <a:spcPts val="0"/>
              </a:spcAft>
              <a:defRPr/>
            </a:pPr>
            <a:r>
              <a:rPr lang="en-US" sz="4400" dirty="0" smtClean="0">
                <a:solidFill>
                  <a:srgbClr val="C00000"/>
                </a:solidFill>
                <a:effectLst>
                  <a:glow rad="228600">
                    <a:schemeClr val="accent2">
                      <a:satMod val="175000"/>
                      <a:alpha val="40000"/>
                    </a:schemeClr>
                  </a:glow>
                </a:effectLst>
                <a:latin typeface="Cooper Black" pitchFamily="18" charset="0"/>
                <a:ea typeface="+mj-ea"/>
                <a:cs typeface="+mj-cs"/>
              </a:rPr>
              <a:t>Welcome to Our Guests</a:t>
            </a:r>
            <a:endParaRPr lang="en-US" sz="4400" dirty="0">
              <a:solidFill>
                <a:srgbClr val="C00000"/>
              </a:solidFill>
              <a:effectLst>
                <a:glow rad="228600">
                  <a:schemeClr val="accent2">
                    <a:satMod val="175000"/>
                    <a:alpha val="40000"/>
                  </a:schemeClr>
                </a:glow>
              </a:effectLst>
              <a:latin typeface="Cooper Black" pitchFamily="18" charset="0"/>
              <a:ea typeface="+mj-ea"/>
              <a:cs typeface="+mj-cs"/>
            </a:endParaRPr>
          </a:p>
        </p:txBody>
      </p:sp>
      <p:sp>
        <p:nvSpPr>
          <p:cNvPr id="16" name="Subtitle 2"/>
          <p:cNvSpPr txBox="1">
            <a:spLocks/>
          </p:cNvSpPr>
          <p:nvPr/>
        </p:nvSpPr>
        <p:spPr>
          <a:xfrm>
            <a:off x="609600" y="914400"/>
            <a:ext cx="8077200" cy="1143000"/>
          </a:xfrm>
          <a:prstGeom prst="rect">
            <a:avLst/>
          </a:prstGeom>
        </p:spPr>
        <p:txBody>
          <a:bodyPr spcFirstLastPara="1">
            <a:prstTxWarp prst="textArchUp">
              <a:avLst>
                <a:gd name="adj" fmla="val 10831559"/>
              </a:avLst>
            </a:prstTxWarp>
            <a:normAutofit/>
          </a:bodyPr>
          <a:lstStyle/>
          <a:p>
            <a:pPr algn="ctr" fontAlgn="auto">
              <a:spcBef>
                <a:spcPct val="20000"/>
              </a:spcBef>
              <a:spcAft>
                <a:spcPts val="0"/>
              </a:spcAft>
              <a:buFont typeface="Arial" pitchFamily="34" charset="0"/>
              <a:buNone/>
              <a:defRPr/>
            </a:pPr>
            <a:r>
              <a:rPr lang="en-US" sz="3200" dirty="0">
                <a:solidFill>
                  <a:schemeClr val="accent6">
                    <a:lumMod val="75000"/>
                  </a:schemeClr>
                </a:solidFill>
                <a:latin typeface="+mn-lt"/>
              </a:rPr>
              <a:t>Bessie Moore Center for Economic Education</a:t>
            </a:r>
          </a:p>
          <a:p>
            <a:pPr algn="ctr" fontAlgn="auto">
              <a:spcBef>
                <a:spcPct val="20000"/>
              </a:spcBef>
              <a:spcAft>
                <a:spcPts val="0"/>
              </a:spcAft>
              <a:buFont typeface="Arial" pitchFamily="34" charset="0"/>
              <a:buNone/>
              <a:defRPr/>
            </a:pPr>
            <a:endParaRPr lang="en-US" sz="1600" b="1" dirty="0">
              <a:solidFill>
                <a:srgbClr val="002060"/>
              </a:solidFill>
              <a:latin typeface="Papyrus" pitchFamily="66" charset="0"/>
            </a:endParaRPr>
          </a:p>
        </p:txBody>
      </p:sp>
      <p:sp>
        <p:nvSpPr>
          <p:cNvPr id="19" name="Rectangle 18"/>
          <p:cNvSpPr>
            <a:spLocks noChangeArrowheads="1"/>
          </p:cNvSpPr>
          <p:nvPr/>
        </p:nvSpPr>
        <p:spPr bwMode="auto">
          <a:xfrm>
            <a:off x="1981200" y="3352800"/>
            <a:ext cx="5638800" cy="2640723"/>
          </a:xfrm>
          <a:prstGeom prst="rect">
            <a:avLst/>
          </a:prstGeom>
          <a:noFill/>
          <a:ln w="9525">
            <a:noFill/>
            <a:miter lim="800000"/>
            <a:headEnd/>
            <a:tailEnd/>
          </a:ln>
        </p:spPr>
        <p:txBody>
          <a:bodyPr wrap="square">
            <a:spAutoFit/>
          </a:bodyPr>
          <a:lstStyle/>
          <a:p>
            <a:pPr algn="ctr">
              <a:spcBef>
                <a:spcPct val="20000"/>
              </a:spcBef>
            </a:pPr>
            <a:r>
              <a:rPr lang="en-US" sz="3600" b="1" dirty="0" smtClean="0">
                <a:solidFill>
                  <a:srgbClr val="C00000"/>
                </a:solidFill>
                <a:latin typeface="Papyrus" pitchFamily="66" charset="0"/>
              </a:rPr>
              <a:t>Karen Dos Reis</a:t>
            </a:r>
          </a:p>
          <a:p>
            <a:pPr algn="ctr">
              <a:spcBef>
                <a:spcPct val="20000"/>
              </a:spcBef>
            </a:pPr>
            <a:r>
              <a:rPr lang="en-US" sz="3600" b="1" dirty="0" smtClean="0">
                <a:solidFill>
                  <a:srgbClr val="C00000"/>
                </a:solidFill>
                <a:latin typeface="Papyrus" pitchFamily="66" charset="0"/>
              </a:rPr>
              <a:t>Alex </a:t>
            </a:r>
            <a:r>
              <a:rPr lang="en-US" sz="3600" b="1" dirty="0" err="1" smtClean="0">
                <a:solidFill>
                  <a:srgbClr val="C00000"/>
                </a:solidFill>
                <a:latin typeface="Papyrus" pitchFamily="66" charset="0"/>
              </a:rPr>
              <a:t>Pinnock</a:t>
            </a:r>
            <a:endParaRPr lang="en-US" sz="3600" b="1" dirty="0" smtClean="0">
              <a:solidFill>
                <a:srgbClr val="C00000"/>
              </a:solidFill>
              <a:latin typeface="Papyrus" pitchFamily="66" charset="0"/>
            </a:endParaRPr>
          </a:p>
          <a:p>
            <a:pPr algn="ctr">
              <a:spcBef>
                <a:spcPct val="20000"/>
              </a:spcBef>
            </a:pPr>
            <a:r>
              <a:rPr lang="en-US" sz="3600" b="1" dirty="0" smtClean="0">
                <a:solidFill>
                  <a:srgbClr val="C00000"/>
                </a:solidFill>
                <a:latin typeface="Papyrus" pitchFamily="66" charset="0"/>
              </a:rPr>
              <a:t>Seymour </a:t>
            </a:r>
            <a:r>
              <a:rPr lang="en-US" sz="3600" b="1" dirty="0" err="1" smtClean="0">
                <a:solidFill>
                  <a:srgbClr val="C00000"/>
                </a:solidFill>
                <a:latin typeface="Papyrus" pitchFamily="66" charset="0"/>
              </a:rPr>
              <a:t>Bothman</a:t>
            </a:r>
            <a:endParaRPr lang="en-US" sz="3600" b="1" dirty="0" smtClean="0">
              <a:solidFill>
                <a:srgbClr val="C00000"/>
              </a:solidFill>
              <a:latin typeface="Papyrus" pitchFamily="66" charset="0"/>
            </a:endParaRPr>
          </a:p>
          <a:p>
            <a:pPr algn="ctr">
              <a:spcBef>
                <a:spcPct val="20000"/>
              </a:spcBef>
            </a:pPr>
            <a:r>
              <a:rPr lang="en-US" sz="3600" b="1" dirty="0" smtClean="0">
                <a:solidFill>
                  <a:srgbClr val="C00000"/>
                </a:solidFill>
                <a:latin typeface="Papyrus" pitchFamily="66" charset="0"/>
              </a:rPr>
              <a:t>Rudolph </a:t>
            </a:r>
            <a:r>
              <a:rPr lang="en-US" sz="3600" b="1" dirty="0" err="1" smtClean="0">
                <a:solidFill>
                  <a:srgbClr val="C00000"/>
                </a:solidFill>
                <a:latin typeface="Papyrus" pitchFamily="66" charset="0"/>
              </a:rPr>
              <a:t>Cornelissen</a:t>
            </a:r>
            <a:endParaRPr lang="en-US" sz="3600" b="1" dirty="0">
              <a:solidFill>
                <a:srgbClr val="C00000"/>
              </a:solidFill>
              <a:latin typeface="Papyrus"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anim calcmode="lin" valueType="num">
                                      <p:cBhvr>
                                        <p:cTn id="8" dur="400" fill="hold"/>
                                        <p:tgtEl>
                                          <p:spTgt spid="15"/>
                                        </p:tgtEl>
                                        <p:attrNameLst>
                                          <p:attrName>ppt_x</p:attrName>
                                        </p:attrNameLst>
                                      </p:cBhvr>
                                      <p:tavLst>
                                        <p:tav tm="0">
                                          <p:val>
                                            <p:strVal val="#ppt_x"/>
                                          </p:val>
                                        </p:tav>
                                        <p:tav tm="100000">
                                          <p:val>
                                            <p:strVal val="#ppt_x"/>
                                          </p:val>
                                        </p:tav>
                                      </p:tavLst>
                                    </p:anim>
                                    <p:anim calcmode="lin" valueType="num">
                                      <p:cBhvr>
                                        <p:cTn id="9" dur="400" fill="hold"/>
                                        <p:tgtEl>
                                          <p:spTgt spid="1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19"/>
                                        </p:tgtEl>
                                        <p:attrNameLst>
                                          <p:attrName>style.visibility</p:attrName>
                                        </p:attrNameLst>
                                      </p:cBhvr>
                                      <p:to>
                                        <p:strVal val="visible"/>
                                      </p:to>
                                    </p:set>
                                  </p:childTnLst>
                                </p:cTn>
                              </p:par>
                            </p:childTnLst>
                          </p:cTn>
                        </p:par>
                        <p:par>
                          <p:cTn id="16" fill="hold">
                            <p:stCondLst>
                              <p:cond delay="4125"/>
                            </p:stCondLst>
                            <p:childTnLst>
                              <p:par>
                                <p:cTn id="17" presetID="1" presetClass="entr" presetSubtype="0" fill="hold" nodeType="afterEffect">
                                  <p:stCondLst>
                                    <p:cond delay="0"/>
                                  </p:stCondLst>
                                  <p:iterate type="lt">
                                    <p:tmAbs val="75"/>
                                  </p:iterate>
                                  <p:childTnLst>
                                    <p:set>
                                      <p:cBhvr>
                                        <p:cTn id="18" dur="1" fill="hold">
                                          <p:stCondLst>
                                            <p:cond delay="74"/>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p:txBody>
          <a:bodyPr/>
          <a:lstStyle/>
          <a:p>
            <a:pPr eaLnBrk="1" hangingPunct="1"/>
            <a:r>
              <a:rPr lang="en-US" b="1" smtClean="0">
                <a:latin typeface="Papyrus" pitchFamily="66" charset="0"/>
              </a:rPr>
              <a:t>Gross Domestic Product</a:t>
            </a:r>
          </a:p>
        </p:txBody>
      </p:sp>
      <p:sp>
        <p:nvSpPr>
          <p:cNvPr id="12" name="Content Placeholder 2"/>
          <p:cNvSpPr>
            <a:spLocks noGrp="1"/>
          </p:cNvSpPr>
          <p:nvPr>
            <p:ph idx="1"/>
          </p:nvPr>
        </p:nvSpPr>
        <p:spPr>
          <a:xfrm>
            <a:off x="3505200" y="1752600"/>
            <a:ext cx="4724400" cy="4525963"/>
          </a:xfrm>
        </p:spPr>
        <p:txBody>
          <a:bodyPr rtlCol="0">
            <a:normAutofit fontScale="62500" lnSpcReduction="20000"/>
          </a:bodyPr>
          <a:lstStyle/>
          <a:p>
            <a:pPr eaLnBrk="1" fontAlgn="auto" hangingPunct="1">
              <a:spcAft>
                <a:spcPts val="0"/>
              </a:spcAft>
              <a:buFont typeface="Arial" pitchFamily="34" charset="0"/>
              <a:buNone/>
              <a:defRPr/>
            </a:pPr>
            <a:r>
              <a:rPr lang="en-US" dirty="0" smtClean="0"/>
              <a:t>GDP – per capita</a:t>
            </a:r>
          </a:p>
          <a:p>
            <a:pPr eaLnBrk="1" fontAlgn="auto" hangingPunct="1">
              <a:spcAft>
                <a:spcPts val="0"/>
              </a:spcAft>
              <a:buFont typeface="Arial" pitchFamily="34" charset="0"/>
              <a:buChar char="•"/>
              <a:defRPr/>
            </a:pPr>
            <a:r>
              <a:rPr lang="en-US" dirty="0" smtClean="0"/>
              <a:t>$5 684 (2009) nominal</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GDP – composition by sector</a:t>
            </a:r>
          </a:p>
          <a:p>
            <a:pPr eaLnBrk="1" fontAlgn="auto" hangingPunct="1">
              <a:spcAft>
                <a:spcPts val="0"/>
              </a:spcAft>
              <a:buFont typeface="Arial" pitchFamily="34" charset="0"/>
              <a:buChar char="•"/>
              <a:defRPr/>
            </a:pPr>
            <a:r>
              <a:rPr lang="en-US" dirty="0" smtClean="0"/>
              <a:t>Agriculture 0.9%</a:t>
            </a:r>
          </a:p>
          <a:p>
            <a:pPr eaLnBrk="1" fontAlgn="auto" hangingPunct="1">
              <a:spcAft>
                <a:spcPts val="0"/>
              </a:spcAft>
              <a:buFont typeface="Arial" pitchFamily="34" charset="0"/>
              <a:buChar char="•"/>
              <a:defRPr/>
            </a:pPr>
            <a:r>
              <a:rPr lang="en-US" dirty="0" smtClean="0"/>
              <a:t>Industry 20.6%</a:t>
            </a:r>
          </a:p>
          <a:p>
            <a:pPr eaLnBrk="1" fontAlgn="auto" hangingPunct="1">
              <a:spcAft>
                <a:spcPts val="0"/>
              </a:spcAft>
              <a:buFont typeface="Arial" pitchFamily="34" charset="0"/>
              <a:buChar char="•"/>
              <a:defRPr/>
            </a:pPr>
            <a:r>
              <a:rPr lang="en-US" dirty="0" smtClean="0"/>
              <a:t>Services 78.5%</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Unemployment rate</a:t>
            </a:r>
          </a:p>
          <a:p>
            <a:pPr eaLnBrk="1" fontAlgn="auto" hangingPunct="1">
              <a:spcAft>
                <a:spcPts val="0"/>
              </a:spcAft>
              <a:buFont typeface="Arial" pitchFamily="34" charset="0"/>
              <a:buChar char="•"/>
              <a:defRPr/>
            </a:pPr>
            <a:r>
              <a:rPr lang="en-US" dirty="0" smtClean="0"/>
              <a:t>24.2% (2009 est.)</a:t>
            </a:r>
          </a:p>
          <a:p>
            <a:pPr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None/>
              <a:defRPr/>
            </a:pPr>
            <a:r>
              <a:rPr lang="en-US" dirty="0" smtClean="0"/>
              <a:t>Budget</a:t>
            </a:r>
          </a:p>
          <a:p>
            <a:pPr eaLnBrk="1" fontAlgn="auto" hangingPunct="1">
              <a:spcAft>
                <a:spcPts val="0"/>
              </a:spcAft>
              <a:buFont typeface="Arial" pitchFamily="34" charset="0"/>
              <a:buChar char="•"/>
              <a:defRPr/>
            </a:pPr>
            <a:r>
              <a:rPr lang="en-US" dirty="0" smtClean="0"/>
              <a:t>Revenues: $74.92 billion</a:t>
            </a:r>
          </a:p>
          <a:p>
            <a:pPr eaLnBrk="1" fontAlgn="auto" hangingPunct="1">
              <a:spcAft>
                <a:spcPts val="0"/>
              </a:spcAft>
              <a:buFont typeface="Arial" pitchFamily="34" charset="0"/>
              <a:buChar char="•"/>
              <a:defRPr/>
            </a:pPr>
            <a:r>
              <a:rPr lang="en-US" dirty="0" smtClean="0"/>
              <a:t>Expenditures: $86.26 billion (2009 est.)</a:t>
            </a:r>
          </a:p>
        </p:txBody>
      </p:sp>
      <p:pic>
        <p:nvPicPr>
          <p:cNvPr id="6148" name="Picture 4" descr="South Africa Safaris">
            <a:hlinkClick r:id="rId2" tooltip="South Africa Safaris"/>
          </p:cNvPr>
          <p:cNvPicPr>
            <a:picLocks noChangeAspect="1" noChangeArrowheads="1"/>
          </p:cNvPicPr>
          <p:nvPr/>
        </p:nvPicPr>
        <p:blipFill>
          <a:blip r:embed="rId3" cstate="screen"/>
          <a:srcRect/>
          <a:stretch>
            <a:fillRect/>
          </a:stretch>
        </p:blipFill>
        <p:spPr bwMode="auto">
          <a:xfrm>
            <a:off x="5943600" y="3200400"/>
            <a:ext cx="2743200" cy="1810512"/>
          </a:xfrm>
          <a:prstGeom prst="ellipse">
            <a:avLst/>
          </a:prstGeom>
          <a:ln>
            <a:noFill/>
          </a:ln>
          <a:effectLst>
            <a:softEdge rad="112500"/>
          </a:effectLst>
        </p:spPr>
      </p:pic>
      <p:pic>
        <p:nvPicPr>
          <p:cNvPr id="6151" name="Picture 7" descr="http://images.dreamticket.com/dynamic/itinerary/thonga-beach-aerial_WW45a655a3948c8.jpg"/>
          <p:cNvPicPr>
            <a:picLocks noChangeAspect="1" noChangeArrowheads="1"/>
          </p:cNvPicPr>
          <p:nvPr/>
        </p:nvPicPr>
        <p:blipFill>
          <a:blip r:embed="rId4" cstate="print"/>
          <a:srcRect/>
          <a:stretch>
            <a:fillRect/>
          </a:stretch>
        </p:blipFill>
        <p:spPr bwMode="auto">
          <a:xfrm>
            <a:off x="0" y="1447800"/>
            <a:ext cx="3352800" cy="2239670"/>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checkerboard(across)">
                                      <p:cBhvr>
                                        <p:cTn id="10" dur="500"/>
                                        <p:tgtEl>
                                          <p:spTgt spid="6148"/>
                                        </p:tgtEl>
                                      </p:cBhvr>
                                    </p:animEffect>
                                  </p:childTnLst>
                                </p:cTn>
                              </p:par>
                              <p:par>
                                <p:cTn id="11" presetID="5" presetClass="entr" presetSubtype="10"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checkerboard(across)">
                                      <p:cBhvr>
                                        <p:cTn id="13" dur="500"/>
                                        <p:tgtEl>
                                          <p:spTgt spid="615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strips(downLeft)">
                                      <p:cBhvr>
                                        <p:cTn id="18" dur="500"/>
                                        <p:tgtEl>
                                          <p:spTgt spid="12">
                                            <p:txEl>
                                              <p:pRg st="0" end="0"/>
                                            </p:txEl>
                                          </p:spTgt>
                                        </p:tgtEl>
                                      </p:cBhvr>
                                    </p:animEffect>
                                  </p:childTnLst>
                                </p:cTn>
                              </p:par>
                            </p:childTnLst>
                          </p:cTn>
                        </p:par>
                        <p:par>
                          <p:cTn id="19" fill="hold">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strips(down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strips(downLeft)">
                                      <p:cBhvr>
                                        <p:cTn id="27" dur="500"/>
                                        <p:tgtEl>
                                          <p:spTgt spid="12">
                                            <p:txEl>
                                              <p:pRg st="3" end="3"/>
                                            </p:txEl>
                                          </p:spTgt>
                                        </p:tgtEl>
                                      </p:cBhvr>
                                    </p:animEffect>
                                  </p:childTnLst>
                                </p:cTn>
                              </p:par>
                            </p:childTnLst>
                          </p:cTn>
                        </p:par>
                        <p:par>
                          <p:cTn id="28" fill="hold">
                            <p:stCondLst>
                              <p:cond delay="500"/>
                            </p:stCondLst>
                            <p:childTnLst>
                              <p:par>
                                <p:cTn id="29" presetID="18" presetClass="entr" presetSubtype="12" fill="hold" grpId="0" nodeType="after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strips(downLeft)">
                                      <p:cBhvr>
                                        <p:cTn id="31" dur="500"/>
                                        <p:tgtEl>
                                          <p:spTgt spid="12">
                                            <p:txEl>
                                              <p:pRg st="4" end="4"/>
                                            </p:txEl>
                                          </p:spTgt>
                                        </p:tgtEl>
                                      </p:cBhvr>
                                    </p:animEffect>
                                  </p:childTnLst>
                                </p:cTn>
                              </p:par>
                            </p:childTnLst>
                          </p:cTn>
                        </p:par>
                        <p:par>
                          <p:cTn id="32" fill="hold">
                            <p:stCondLst>
                              <p:cond delay="1000"/>
                            </p:stCondLst>
                            <p:childTnLst>
                              <p:par>
                                <p:cTn id="33" presetID="18" presetClass="entr" presetSubtype="12" fill="hold" grpId="0" nodeType="after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strips(downLeft)">
                                      <p:cBhvr>
                                        <p:cTn id="35" dur="500"/>
                                        <p:tgtEl>
                                          <p:spTgt spid="12">
                                            <p:txEl>
                                              <p:pRg st="5" end="5"/>
                                            </p:txEl>
                                          </p:spTgt>
                                        </p:tgtEl>
                                      </p:cBhvr>
                                    </p:animEffect>
                                  </p:childTnLst>
                                </p:cTn>
                              </p:par>
                            </p:childTnLst>
                          </p:cTn>
                        </p:par>
                        <p:par>
                          <p:cTn id="36" fill="hold">
                            <p:stCondLst>
                              <p:cond delay="1500"/>
                            </p:stCondLst>
                            <p:childTnLst>
                              <p:par>
                                <p:cTn id="37" presetID="18" presetClass="entr" presetSubtype="12" fill="hold" grpId="0" nodeType="after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strips(downLeft)">
                                      <p:cBhvr>
                                        <p:cTn id="39" dur="500"/>
                                        <p:tgtEl>
                                          <p:spTgt spid="1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2">
                                            <p:txEl>
                                              <p:pRg st="8" end="8"/>
                                            </p:txEl>
                                          </p:spTgt>
                                        </p:tgtEl>
                                        <p:attrNameLst>
                                          <p:attrName>style.visibility</p:attrName>
                                        </p:attrNameLst>
                                      </p:cBhvr>
                                      <p:to>
                                        <p:strVal val="visible"/>
                                      </p:to>
                                    </p:set>
                                    <p:animEffect transition="in" filter="strips(downLeft)">
                                      <p:cBhvr>
                                        <p:cTn id="44" dur="500"/>
                                        <p:tgtEl>
                                          <p:spTgt spid="12">
                                            <p:txEl>
                                              <p:pRg st="8" end="8"/>
                                            </p:txEl>
                                          </p:spTgt>
                                        </p:tgtEl>
                                      </p:cBhvr>
                                    </p:animEffect>
                                  </p:childTnLst>
                                </p:cTn>
                              </p:par>
                            </p:childTnLst>
                          </p:cTn>
                        </p:par>
                        <p:par>
                          <p:cTn id="45" fill="hold">
                            <p:stCondLst>
                              <p:cond delay="500"/>
                            </p:stCondLst>
                            <p:childTnLst>
                              <p:par>
                                <p:cTn id="46" presetID="18" presetClass="entr" presetSubtype="12" fill="hold" grpId="0" nodeType="afterEffect">
                                  <p:stCondLst>
                                    <p:cond delay="0"/>
                                  </p:stCondLst>
                                  <p:childTnLst>
                                    <p:set>
                                      <p:cBhvr>
                                        <p:cTn id="47" dur="1" fill="hold">
                                          <p:stCondLst>
                                            <p:cond delay="0"/>
                                          </p:stCondLst>
                                        </p:cTn>
                                        <p:tgtEl>
                                          <p:spTgt spid="12">
                                            <p:txEl>
                                              <p:pRg st="9" end="9"/>
                                            </p:txEl>
                                          </p:spTgt>
                                        </p:tgtEl>
                                        <p:attrNameLst>
                                          <p:attrName>style.visibility</p:attrName>
                                        </p:attrNameLst>
                                      </p:cBhvr>
                                      <p:to>
                                        <p:strVal val="visible"/>
                                      </p:to>
                                    </p:set>
                                    <p:animEffect transition="in" filter="strips(downLeft)">
                                      <p:cBhvr>
                                        <p:cTn id="48" dur="500"/>
                                        <p:tgtEl>
                                          <p:spTgt spid="1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2">
                                            <p:txEl>
                                              <p:pRg st="11" end="11"/>
                                            </p:txEl>
                                          </p:spTgt>
                                        </p:tgtEl>
                                        <p:attrNameLst>
                                          <p:attrName>style.visibility</p:attrName>
                                        </p:attrNameLst>
                                      </p:cBhvr>
                                      <p:to>
                                        <p:strVal val="visible"/>
                                      </p:to>
                                    </p:set>
                                    <p:animEffect transition="in" filter="strips(downLeft)">
                                      <p:cBhvr>
                                        <p:cTn id="53" dur="500"/>
                                        <p:tgtEl>
                                          <p:spTgt spid="12">
                                            <p:txEl>
                                              <p:pRg st="11" end="11"/>
                                            </p:txEl>
                                          </p:spTgt>
                                        </p:tgtEl>
                                      </p:cBhvr>
                                    </p:animEffect>
                                  </p:childTnLst>
                                </p:cTn>
                              </p:par>
                            </p:childTnLst>
                          </p:cTn>
                        </p:par>
                        <p:par>
                          <p:cTn id="54" fill="hold">
                            <p:stCondLst>
                              <p:cond delay="500"/>
                            </p:stCondLst>
                            <p:childTnLst>
                              <p:par>
                                <p:cTn id="55" presetID="18" presetClass="entr" presetSubtype="12" fill="hold" grpId="0" nodeType="afterEffect">
                                  <p:stCondLst>
                                    <p:cond delay="0"/>
                                  </p:stCondLst>
                                  <p:childTnLst>
                                    <p:set>
                                      <p:cBhvr>
                                        <p:cTn id="56" dur="1" fill="hold">
                                          <p:stCondLst>
                                            <p:cond delay="0"/>
                                          </p:stCondLst>
                                        </p:cTn>
                                        <p:tgtEl>
                                          <p:spTgt spid="12">
                                            <p:txEl>
                                              <p:pRg st="12" end="12"/>
                                            </p:txEl>
                                          </p:spTgt>
                                        </p:tgtEl>
                                        <p:attrNameLst>
                                          <p:attrName>style.visibility</p:attrName>
                                        </p:attrNameLst>
                                      </p:cBhvr>
                                      <p:to>
                                        <p:strVal val="visible"/>
                                      </p:to>
                                    </p:set>
                                    <p:animEffect transition="in" filter="strips(downLeft)">
                                      <p:cBhvr>
                                        <p:cTn id="57" dur="500"/>
                                        <p:tgtEl>
                                          <p:spTgt spid="12">
                                            <p:txEl>
                                              <p:pRg st="12" end="12"/>
                                            </p:txEl>
                                          </p:spTgt>
                                        </p:tgtEl>
                                      </p:cBhvr>
                                    </p:animEffect>
                                  </p:childTnLst>
                                </p:cTn>
                              </p:par>
                            </p:childTnLst>
                          </p:cTn>
                        </p:par>
                        <p:par>
                          <p:cTn id="58" fill="hold">
                            <p:stCondLst>
                              <p:cond delay="1000"/>
                            </p:stCondLst>
                            <p:childTnLst>
                              <p:par>
                                <p:cTn id="59" presetID="18" presetClass="entr" presetSubtype="12" fill="hold" grpId="0" nodeType="afterEffect">
                                  <p:stCondLst>
                                    <p:cond delay="0"/>
                                  </p:stCondLst>
                                  <p:childTnLst>
                                    <p:set>
                                      <p:cBhvr>
                                        <p:cTn id="60" dur="1" fill="hold">
                                          <p:stCondLst>
                                            <p:cond delay="0"/>
                                          </p:stCondLst>
                                        </p:cTn>
                                        <p:tgtEl>
                                          <p:spTgt spid="12">
                                            <p:txEl>
                                              <p:pRg st="13" end="13"/>
                                            </p:txEl>
                                          </p:spTgt>
                                        </p:tgtEl>
                                        <p:attrNameLst>
                                          <p:attrName>style.visibility</p:attrName>
                                        </p:attrNameLst>
                                      </p:cBhvr>
                                      <p:to>
                                        <p:strVal val="visible"/>
                                      </p:to>
                                    </p:set>
                                    <p:animEffect transition="in" filter="strips(downLeft)">
                                      <p:cBhvr>
                                        <p:cTn id="61"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2"/>
          <p:cNvSpPr>
            <a:spLocks noGrp="1"/>
          </p:cNvSpPr>
          <p:nvPr>
            <p:ph type="title"/>
          </p:nvPr>
        </p:nvSpPr>
        <p:spPr>
          <a:xfrm>
            <a:off x="457200" y="274638"/>
            <a:ext cx="4572000" cy="1143000"/>
          </a:xfrm>
        </p:spPr>
        <p:txBody>
          <a:bodyPr/>
          <a:lstStyle/>
          <a:p>
            <a:pPr algn="l" eaLnBrk="1" hangingPunct="1"/>
            <a:r>
              <a:rPr lang="en-US" b="1" smtClean="0">
                <a:latin typeface="Papyrus" pitchFamily="66" charset="0"/>
              </a:rPr>
              <a:t>Economic Policy</a:t>
            </a:r>
          </a:p>
        </p:txBody>
      </p:sp>
      <p:sp>
        <p:nvSpPr>
          <p:cNvPr id="12" name="Content Placeholder 2"/>
          <p:cNvSpPr>
            <a:spLocks noGrp="1"/>
          </p:cNvSpPr>
          <p:nvPr>
            <p:ph idx="1"/>
          </p:nvPr>
        </p:nvSpPr>
        <p:spPr>
          <a:xfrm>
            <a:off x="228600" y="1600200"/>
            <a:ext cx="8229600" cy="4953000"/>
          </a:xfrm>
        </p:spPr>
        <p:txBody>
          <a:bodyPr/>
          <a:lstStyle/>
          <a:p>
            <a:pPr eaLnBrk="1" hangingPunct="1">
              <a:buFont typeface="Arial" charset="0"/>
              <a:buNone/>
            </a:pPr>
            <a:r>
              <a:rPr lang="en-US" sz="4000" smtClean="0"/>
              <a:t> </a:t>
            </a:r>
          </a:p>
          <a:p>
            <a:pPr eaLnBrk="1" hangingPunct="1"/>
            <a:r>
              <a:rPr lang="en-US" smtClean="0"/>
              <a:t>Fiscally conservative but </a:t>
            </a:r>
            <a:br>
              <a:rPr lang="en-US" smtClean="0"/>
            </a:br>
            <a:r>
              <a:rPr lang="en-US" smtClean="0"/>
              <a:t>pragmatic</a:t>
            </a:r>
          </a:p>
          <a:p>
            <a:pPr eaLnBrk="1" hangingPunct="1"/>
            <a:r>
              <a:rPr lang="en-US" smtClean="0"/>
              <a:t>Focusing on controlling inflation</a:t>
            </a:r>
          </a:p>
          <a:p>
            <a:pPr eaLnBrk="1" hangingPunct="1"/>
            <a:r>
              <a:rPr lang="en-US" smtClean="0"/>
              <a:t>Maintaining a budget surplus</a:t>
            </a:r>
          </a:p>
          <a:p>
            <a:pPr eaLnBrk="1" hangingPunct="1"/>
            <a:r>
              <a:rPr lang="en-US" smtClean="0"/>
              <a:t>Using state-owned enterprises to deliver basic services to low-income areas as a means to increase job growth and household income</a:t>
            </a:r>
          </a:p>
        </p:txBody>
      </p:sp>
      <p:pic>
        <p:nvPicPr>
          <p:cNvPr id="7175" name="Picture 7" descr="http://images.dreamticket.com/dynamic/itinerary/SA-412-winelands_455d9c16d59b5.jpg"/>
          <p:cNvPicPr>
            <a:picLocks noChangeAspect="1" noChangeArrowheads="1"/>
          </p:cNvPicPr>
          <p:nvPr/>
        </p:nvPicPr>
        <p:blipFill>
          <a:blip r:embed="rId2" cstate="print"/>
          <a:srcRect/>
          <a:stretch>
            <a:fillRect/>
          </a:stretch>
        </p:blipFill>
        <p:spPr bwMode="auto">
          <a:xfrm>
            <a:off x="5029200" y="609600"/>
            <a:ext cx="41148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arn(inHorizontal)">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style.rotation</p:attrName>
                                        </p:attrNameLst>
                                      </p:cBhvr>
                                      <p:tavLst>
                                        <p:tav tm="0">
                                          <p:val>
                                            <p:fltVal val="720"/>
                                          </p:val>
                                        </p:tav>
                                        <p:tav tm="100000">
                                          <p:val>
                                            <p:fltVal val="0"/>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Scale>
                                      <p:cBhvr>
                                        <p:cTn id="20" dur="1000" decel="50000" fill="hold">
                                          <p:stCondLst>
                                            <p:cond delay="0"/>
                                          </p:stCondLst>
                                        </p:cTn>
                                        <p:tgtEl>
                                          <p:spTgt spid="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2">
                                            <p:txEl>
                                              <p:pRg st="0" end="0"/>
                                            </p:txEl>
                                          </p:spTgt>
                                        </p:tgtEl>
                                        <p:attrNameLst>
                                          <p:attrName>ppt_x</p:attrName>
                                          <p:attrName>ppt_y</p:attrName>
                                        </p:attrNameLst>
                                      </p:cBhvr>
                                    </p:animMotion>
                                    <p:animEffect transition="in" filter="fade">
                                      <p:cBhvr>
                                        <p:cTn id="22" dur="1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Scale>
                                      <p:cBhvr>
                                        <p:cTn id="27" dur="1000" decel="50000" fill="hold">
                                          <p:stCondLst>
                                            <p:cond delay="0"/>
                                          </p:stCondLst>
                                        </p:cTn>
                                        <p:tgtEl>
                                          <p:spTgt spid="1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xEl>
                                              <p:pRg st="1" end="1"/>
                                            </p:txEl>
                                          </p:spTgt>
                                        </p:tgtEl>
                                        <p:attrNameLst>
                                          <p:attrName>ppt_x</p:attrName>
                                          <p:attrName>ppt_y</p:attrName>
                                        </p:attrNameLst>
                                      </p:cBhvr>
                                    </p:animMotion>
                                    <p:animEffect transition="in" filter="fade">
                                      <p:cBhvr>
                                        <p:cTn id="29" dur="10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Scale>
                                      <p:cBhvr>
                                        <p:cTn id="34" dur="1000" decel="50000" fill="hold">
                                          <p:stCondLst>
                                            <p:cond delay="0"/>
                                          </p:stCondLst>
                                        </p:cTn>
                                        <p:tgtEl>
                                          <p:spTgt spid="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2">
                                            <p:txEl>
                                              <p:pRg st="2" end="2"/>
                                            </p:txEl>
                                          </p:spTgt>
                                        </p:tgtEl>
                                        <p:attrNameLst>
                                          <p:attrName>ppt_x</p:attrName>
                                          <p:attrName>ppt_y</p:attrName>
                                        </p:attrNameLst>
                                      </p:cBhvr>
                                    </p:animMotion>
                                    <p:animEffect transition="in" filter="fade">
                                      <p:cBhvr>
                                        <p:cTn id="36" dur="1000"/>
                                        <p:tgtEl>
                                          <p:spTgt spid="1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Scale>
                                      <p:cBhvr>
                                        <p:cTn id="41" dur="1000" decel="50000" fill="hold">
                                          <p:stCondLst>
                                            <p:cond delay="0"/>
                                          </p:stCondLst>
                                        </p:cTn>
                                        <p:tgtEl>
                                          <p:spTgt spid="1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2">
                                            <p:txEl>
                                              <p:pRg st="3" end="3"/>
                                            </p:txEl>
                                          </p:spTgt>
                                        </p:tgtEl>
                                        <p:attrNameLst>
                                          <p:attrName>ppt_x</p:attrName>
                                          <p:attrName>ppt_y</p:attrName>
                                        </p:attrNameLst>
                                      </p:cBhvr>
                                    </p:animMotion>
                                    <p:animEffect transition="in" filter="fade">
                                      <p:cBhvr>
                                        <p:cTn id="43" dur="1000"/>
                                        <p:tgtEl>
                                          <p:spTgt spid="1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12">
                                            <p:txEl>
                                              <p:pRg st="4" end="4"/>
                                            </p:txEl>
                                          </p:spTgt>
                                        </p:tgtEl>
                                        <p:attrNameLst>
                                          <p:attrName>style.visibility</p:attrName>
                                        </p:attrNameLst>
                                      </p:cBhvr>
                                      <p:to>
                                        <p:strVal val="visible"/>
                                      </p:to>
                                    </p:set>
                                    <p:animScale>
                                      <p:cBhvr>
                                        <p:cTn id="48" dur="1000" decel="50000" fill="hold">
                                          <p:stCondLst>
                                            <p:cond delay="0"/>
                                          </p:stCondLst>
                                        </p:cTn>
                                        <p:tgtEl>
                                          <p:spTgt spid="1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2">
                                            <p:txEl>
                                              <p:pRg st="4" end="4"/>
                                            </p:txEl>
                                          </p:spTgt>
                                        </p:tgtEl>
                                        <p:attrNameLst>
                                          <p:attrName>ppt_x</p:attrName>
                                          <p:attrName>ppt_y</p:attrName>
                                        </p:attrNameLst>
                                      </p:cBhvr>
                                    </p:animMotion>
                                    <p:animEffect transition="in" filter="fade">
                                      <p:cBhvr>
                                        <p:cTn id="5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a:xfrm>
            <a:off x="457200" y="274638"/>
            <a:ext cx="8229600" cy="1231900"/>
          </a:xfrm>
        </p:spPr>
        <p:txBody>
          <a:bodyPr/>
          <a:lstStyle/>
          <a:p>
            <a:pPr eaLnBrk="1" hangingPunct="1"/>
            <a:r>
              <a:rPr lang="en-US" b="1" smtClean="0">
                <a:latin typeface="Papyrus" pitchFamily="66" charset="0"/>
              </a:rPr>
              <a:t>Production</a:t>
            </a:r>
          </a:p>
        </p:txBody>
      </p:sp>
      <p:sp>
        <p:nvSpPr>
          <p:cNvPr id="12" name="Content Placeholder 2"/>
          <p:cNvSpPr>
            <a:spLocks noGrp="1"/>
          </p:cNvSpPr>
          <p:nvPr>
            <p:ph idx="1"/>
          </p:nvPr>
        </p:nvSpPr>
        <p:spPr>
          <a:xfrm>
            <a:off x="457200" y="1905000"/>
            <a:ext cx="8686800" cy="4800600"/>
          </a:xfrm>
        </p:spPr>
        <p:txBody>
          <a:bodyPr rtlCol="0">
            <a:normAutofit fontScale="62500" lnSpcReduction="20000"/>
          </a:bodyPr>
          <a:lstStyle/>
          <a:p>
            <a:pPr eaLnBrk="1" fontAlgn="auto" hangingPunct="1">
              <a:spcAft>
                <a:spcPts val="0"/>
              </a:spcAft>
              <a:buFont typeface="Arial" pitchFamily="34" charset="0"/>
              <a:buNone/>
              <a:defRPr/>
            </a:pPr>
            <a:r>
              <a:rPr lang="en-US" sz="3600" dirty="0" smtClean="0"/>
              <a:t>Agriculture products</a:t>
            </a:r>
          </a:p>
          <a:p>
            <a:pPr eaLnBrk="1" fontAlgn="auto" hangingPunct="1">
              <a:spcAft>
                <a:spcPts val="0"/>
              </a:spcAft>
              <a:buFont typeface="Arial" pitchFamily="34" charset="0"/>
              <a:buChar char="•"/>
              <a:defRPr/>
            </a:pPr>
            <a:r>
              <a:rPr lang="en-US" dirty="0" smtClean="0"/>
              <a:t>Corn, wheat, sugarcane, fruits, vegetables; beef, poultry, mutton, wool, dairy products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4000" dirty="0" smtClean="0"/>
              <a:t>Industries</a:t>
            </a:r>
          </a:p>
          <a:p>
            <a:pPr eaLnBrk="1" fontAlgn="auto" hangingPunct="1">
              <a:spcAft>
                <a:spcPts val="0"/>
              </a:spcAft>
              <a:buFont typeface="Arial" pitchFamily="34" charset="0"/>
              <a:buChar char="•"/>
              <a:defRPr/>
            </a:pPr>
            <a:r>
              <a:rPr lang="en-US" dirty="0" smtClean="0"/>
              <a:t>Mining – world’s largest producer of platinum, gold, chromium</a:t>
            </a:r>
          </a:p>
          <a:p>
            <a:pPr eaLnBrk="1" fontAlgn="auto" hangingPunct="1">
              <a:spcAft>
                <a:spcPts val="0"/>
              </a:spcAft>
              <a:buFont typeface="Arial" pitchFamily="34" charset="0"/>
              <a:buChar char="•"/>
              <a:defRPr/>
            </a:pPr>
            <a:r>
              <a:rPr lang="en-US" dirty="0" smtClean="0"/>
              <a:t>Automobile assembly</a:t>
            </a:r>
          </a:p>
          <a:p>
            <a:pPr eaLnBrk="1" fontAlgn="auto" hangingPunct="1">
              <a:spcAft>
                <a:spcPts val="0"/>
              </a:spcAft>
              <a:buFont typeface="Arial" pitchFamily="34" charset="0"/>
              <a:buChar char="•"/>
              <a:defRPr/>
            </a:pPr>
            <a:r>
              <a:rPr lang="en-US" dirty="0" smtClean="0"/>
              <a:t>Metalworking</a:t>
            </a:r>
          </a:p>
          <a:p>
            <a:pPr eaLnBrk="1" fontAlgn="auto" hangingPunct="1">
              <a:spcAft>
                <a:spcPts val="0"/>
              </a:spcAft>
              <a:buFont typeface="Arial" pitchFamily="34" charset="0"/>
              <a:buChar char="•"/>
              <a:defRPr/>
            </a:pPr>
            <a:r>
              <a:rPr lang="en-US" dirty="0" smtClean="0"/>
              <a:t>Machinery</a:t>
            </a:r>
          </a:p>
          <a:p>
            <a:pPr eaLnBrk="1" fontAlgn="auto" hangingPunct="1">
              <a:spcAft>
                <a:spcPts val="0"/>
              </a:spcAft>
              <a:buFont typeface="Arial" pitchFamily="34" charset="0"/>
              <a:buChar char="•"/>
              <a:defRPr/>
            </a:pPr>
            <a:r>
              <a:rPr lang="en-US" dirty="0" smtClean="0"/>
              <a:t>Textiles</a:t>
            </a:r>
          </a:p>
          <a:p>
            <a:pPr eaLnBrk="1" fontAlgn="auto" hangingPunct="1">
              <a:spcAft>
                <a:spcPts val="0"/>
              </a:spcAft>
              <a:buFont typeface="Arial" pitchFamily="34" charset="0"/>
              <a:buChar char="•"/>
              <a:defRPr/>
            </a:pPr>
            <a:r>
              <a:rPr lang="en-US" dirty="0" smtClean="0"/>
              <a:t>Iron and steel</a:t>
            </a:r>
          </a:p>
          <a:p>
            <a:pPr eaLnBrk="1" fontAlgn="auto" hangingPunct="1">
              <a:spcAft>
                <a:spcPts val="0"/>
              </a:spcAft>
              <a:buFont typeface="Arial" pitchFamily="34" charset="0"/>
              <a:buChar char="•"/>
              <a:defRPr/>
            </a:pPr>
            <a:r>
              <a:rPr lang="en-US" dirty="0" smtClean="0"/>
              <a:t>Chemicals </a:t>
            </a:r>
          </a:p>
          <a:p>
            <a:pPr eaLnBrk="1" fontAlgn="auto" hangingPunct="1">
              <a:spcAft>
                <a:spcPts val="0"/>
              </a:spcAft>
              <a:buFont typeface="Arial" pitchFamily="34" charset="0"/>
              <a:buChar char="•"/>
              <a:defRPr/>
            </a:pPr>
            <a:r>
              <a:rPr lang="en-US" dirty="0" smtClean="0"/>
              <a:t>Fertilizer</a:t>
            </a:r>
          </a:p>
          <a:p>
            <a:pPr eaLnBrk="1" fontAlgn="auto" hangingPunct="1">
              <a:spcAft>
                <a:spcPts val="0"/>
              </a:spcAft>
              <a:buFont typeface="Arial" pitchFamily="34" charset="0"/>
              <a:buChar char="•"/>
              <a:defRPr/>
            </a:pPr>
            <a:r>
              <a:rPr lang="en-US" dirty="0" smtClean="0"/>
              <a:t>Foodstuffs</a:t>
            </a:r>
          </a:p>
          <a:p>
            <a:pPr eaLnBrk="1" fontAlgn="auto" hangingPunct="1">
              <a:spcAft>
                <a:spcPts val="0"/>
              </a:spcAft>
              <a:buFont typeface="Arial" pitchFamily="34" charset="0"/>
              <a:buChar char="•"/>
              <a:defRPr/>
            </a:pPr>
            <a:r>
              <a:rPr lang="en-US" dirty="0" smtClean="0"/>
              <a:t>Commercial ship repair</a:t>
            </a:r>
          </a:p>
        </p:txBody>
      </p:sp>
      <p:pic>
        <p:nvPicPr>
          <p:cNvPr id="5122" name="Picture 2" descr="http://www.lutheranworld.org/Images/LWF_Photos/Photos_DWS/DWS-Countries_Photos/DWS-South_Africa-Garden-big.jpg"/>
          <p:cNvPicPr>
            <a:picLocks noChangeAspect="1" noChangeArrowheads="1"/>
          </p:cNvPicPr>
          <p:nvPr/>
        </p:nvPicPr>
        <p:blipFill>
          <a:blip r:embed="rId2" cstate="screen"/>
          <a:srcRect/>
          <a:stretch>
            <a:fillRect/>
          </a:stretch>
        </p:blipFill>
        <p:spPr bwMode="auto">
          <a:xfrm rot="606125">
            <a:off x="5934932" y="4194763"/>
            <a:ext cx="27432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4" name="Picture 4" descr="C:\Documents and Settings\amoore\Local Settings\Temporary Internet Files\Content.IE5\BQFHMO91\MCj04363570000[1].png"/>
          <p:cNvPicPr>
            <a:picLocks noChangeAspect="1" noChangeArrowheads="1"/>
          </p:cNvPicPr>
          <p:nvPr/>
        </p:nvPicPr>
        <p:blipFill>
          <a:blip r:embed="rId3" cstate="print"/>
          <a:srcRect/>
          <a:stretch>
            <a:fillRect/>
          </a:stretch>
        </p:blipFill>
        <p:spPr bwMode="auto">
          <a:xfrm>
            <a:off x="6477000" y="0"/>
            <a:ext cx="1333500" cy="1333500"/>
          </a:xfrm>
          <a:prstGeom prst="rect">
            <a:avLst/>
          </a:prstGeom>
          <a:noFill/>
          <a:ln w="9525">
            <a:noFill/>
            <a:miter lim="800000"/>
            <a:headEnd/>
            <a:tailEnd/>
          </a:ln>
        </p:spPr>
      </p:pic>
      <p:pic>
        <p:nvPicPr>
          <p:cNvPr id="5126" name="Picture 6" descr="C:\Documents and Settings\amoore\Local Settings\Temporary Internet Files\Content.IE5\SO4UG2YI\MMj03366800000[1].gif"/>
          <p:cNvPicPr>
            <a:picLocks noChangeAspect="1" noChangeArrowheads="1" noCrop="1"/>
          </p:cNvPicPr>
          <p:nvPr/>
        </p:nvPicPr>
        <p:blipFill>
          <a:blip r:embed="rId4" cstate="print"/>
          <a:srcRect/>
          <a:stretch>
            <a:fillRect/>
          </a:stretch>
        </p:blipFill>
        <p:spPr bwMode="auto">
          <a:xfrm>
            <a:off x="3429000" y="4114800"/>
            <a:ext cx="1219200" cy="1106488"/>
          </a:xfrm>
          <a:prstGeom prst="rect">
            <a:avLst/>
          </a:prstGeom>
          <a:noFill/>
          <a:ln w="9525">
            <a:noFill/>
            <a:miter lim="800000"/>
            <a:headEnd/>
            <a:tailEnd/>
          </a:ln>
        </p:spPr>
      </p:pic>
      <p:pic>
        <p:nvPicPr>
          <p:cNvPr id="5128" name="Picture 8" descr="Fruit : Dried, Fresh &amp; Canned"/>
          <p:cNvPicPr>
            <a:picLocks noChangeAspect="1" noChangeArrowheads="1"/>
          </p:cNvPicPr>
          <p:nvPr/>
        </p:nvPicPr>
        <p:blipFill>
          <a:blip r:embed="rId5" cstate="screen"/>
          <a:srcRect/>
          <a:stretch>
            <a:fillRect/>
          </a:stretch>
        </p:blipFill>
        <p:spPr bwMode="auto">
          <a:xfrm rot="21130321">
            <a:off x="0" y="228600"/>
            <a:ext cx="2266950" cy="1504951"/>
          </a:xfrm>
          <a:prstGeom prst="ellipse">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1000" fill="hold"/>
                                        <p:tgtEl>
                                          <p:spTgt spid="5128"/>
                                        </p:tgtEl>
                                        <p:attrNameLst>
                                          <p:attrName>ppt_w</p:attrName>
                                        </p:attrNameLst>
                                      </p:cBhvr>
                                      <p:tavLst>
                                        <p:tav tm="0">
                                          <p:val>
                                            <p:strVal val="#ppt_w*0.70"/>
                                          </p:val>
                                        </p:tav>
                                        <p:tav tm="100000">
                                          <p:val>
                                            <p:strVal val="#ppt_w"/>
                                          </p:val>
                                        </p:tav>
                                      </p:tavLst>
                                    </p:anim>
                                    <p:anim calcmode="lin" valueType="num">
                                      <p:cBhvr>
                                        <p:cTn id="8" dur="1000" fill="hold"/>
                                        <p:tgtEl>
                                          <p:spTgt spid="5128"/>
                                        </p:tgtEl>
                                        <p:attrNameLst>
                                          <p:attrName>ppt_h</p:attrName>
                                        </p:attrNameLst>
                                      </p:cBhvr>
                                      <p:tavLst>
                                        <p:tav tm="0">
                                          <p:val>
                                            <p:strVal val="#ppt_h"/>
                                          </p:val>
                                        </p:tav>
                                        <p:tav tm="100000">
                                          <p:val>
                                            <p:strVal val="#ppt_h"/>
                                          </p:val>
                                        </p:tav>
                                      </p:tavLst>
                                    </p:anim>
                                    <p:animEffect transition="in" filter="fade">
                                      <p:cBhvr>
                                        <p:cTn id="9" dur="1000"/>
                                        <p:tgtEl>
                                          <p:spTgt spid="512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2" presetClass="entr" presetSubtype="4"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slide(fromBottom)">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down)">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wipe(down)">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wipe(down)">
                                      <p:cBhvr>
                                        <p:cTn id="36" dur="500"/>
                                        <p:tgtEl>
                                          <p:spTgt spid="1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126"/>
                                        </p:tgtEl>
                                        <p:attrNameLst>
                                          <p:attrName>style.visibility</p:attrName>
                                        </p:attrNameLst>
                                      </p:cBhvr>
                                      <p:to>
                                        <p:strVal val="visible"/>
                                      </p:to>
                                    </p:set>
                                    <p:anim calcmode="lin" valueType="num">
                                      <p:cBhvr>
                                        <p:cTn id="41" dur="500" fill="hold"/>
                                        <p:tgtEl>
                                          <p:spTgt spid="5126"/>
                                        </p:tgtEl>
                                        <p:attrNameLst>
                                          <p:attrName>ppt_w</p:attrName>
                                        </p:attrNameLst>
                                      </p:cBhvr>
                                      <p:tavLst>
                                        <p:tav tm="0">
                                          <p:val>
                                            <p:fltVal val="0"/>
                                          </p:val>
                                        </p:tav>
                                        <p:tav tm="100000">
                                          <p:val>
                                            <p:strVal val="#ppt_w"/>
                                          </p:val>
                                        </p:tav>
                                      </p:tavLst>
                                    </p:anim>
                                    <p:anim calcmode="lin" valueType="num">
                                      <p:cBhvr>
                                        <p:cTn id="42" dur="500" fill="hold"/>
                                        <p:tgtEl>
                                          <p:spTgt spid="5126"/>
                                        </p:tgtEl>
                                        <p:attrNameLst>
                                          <p:attrName>ppt_h</p:attrName>
                                        </p:attrNameLst>
                                      </p:cBhvr>
                                      <p:tavLst>
                                        <p:tav tm="0">
                                          <p:val>
                                            <p:fltVal val="0"/>
                                          </p:val>
                                        </p:tav>
                                        <p:tav tm="100000">
                                          <p:val>
                                            <p:strVal val="#ppt_h"/>
                                          </p:val>
                                        </p:tav>
                                      </p:tavLst>
                                    </p:anim>
                                    <p:animEffect transition="in" filter="fade">
                                      <p:cBhvr>
                                        <p:cTn id="43" dur="500"/>
                                        <p:tgtEl>
                                          <p:spTgt spid="5126"/>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wipe(down)">
                                      <p:cBhvr>
                                        <p:cTn id="47" dur="500"/>
                                        <p:tgtEl>
                                          <p:spTgt spid="12">
                                            <p:txEl>
                                              <p:pRg st="5" end="5"/>
                                            </p:txEl>
                                          </p:spTgt>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wipe(down)">
                                      <p:cBhvr>
                                        <p:cTn id="51" dur="500"/>
                                        <p:tgtEl>
                                          <p:spTgt spid="12">
                                            <p:txEl>
                                              <p:pRg st="6" end="6"/>
                                            </p:txEl>
                                          </p:spTgt>
                                        </p:tgtEl>
                                      </p:cBhvr>
                                    </p:animEffect>
                                  </p:childTnLst>
                                </p:cTn>
                              </p:par>
                            </p:childTnLst>
                          </p:cTn>
                        </p:par>
                        <p:par>
                          <p:cTn id="52" fill="hold">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animEffect transition="in" filter="wipe(down)">
                                      <p:cBhvr>
                                        <p:cTn id="55" dur="500"/>
                                        <p:tgtEl>
                                          <p:spTgt spid="12">
                                            <p:txEl>
                                              <p:pRg st="7" end="7"/>
                                            </p:txEl>
                                          </p:spTgt>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12">
                                            <p:txEl>
                                              <p:pRg st="8" end="8"/>
                                            </p:txEl>
                                          </p:spTgt>
                                        </p:tgtEl>
                                        <p:attrNameLst>
                                          <p:attrName>style.visibility</p:attrName>
                                        </p:attrNameLst>
                                      </p:cBhvr>
                                      <p:to>
                                        <p:strVal val="visible"/>
                                      </p:to>
                                    </p:set>
                                    <p:animEffect transition="in" filter="wipe(down)">
                                      <p:cBhvr>
                                        <p:cTn id="59" dur="500"/>
                                        <p:tgtEl>
                                          <p:spTgt spid="12">
                                            <p:txEl>
                                              <p:pRg st="8" end="8"/>
                                            </p:txEl>
                                          </p:spTgt>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animEffect transition="in" filter="wipe(down)">
                                      <p:cBhvr>
                                        <p:cTn id="63" dur="500"/>
                                        <p:tgtEl>
                                          <p:spTgt spid="12">
                                            <p:txEl>
                                              <p:pRg st="9" end="9"/>
                                            </p:txEl>
                                          </p:spTgt>
                                        </p:tgtEl>
                                      </p:cBhvr>
                                    </p:animEffect>
                                  </p:childTnLst>
                                </p:cTn>
                              </p:par>
                            </p:childTnLst>
                          </p:cTn>
                        </p:par>
                        <p:par>
                          <p:cTn id="64" fill="hold">
                            <p:stCondLst>
                              <p:cond delay="3000"/>
                            </p:stCondLst>
                            <p:childTnLst>
                              <p:par>
                                <p:cTn id="65" presetID="22" presetClass="entr" presetSubtype="4" fill="hold" grpId="0" nodeType="afterEffect">
                                  <p:stCondLst>
                                    <p:cond delay="0"/>
                                  </p:stCondLst>
                                  <p:childTnLst>
                                    <p:set>
                                      <p:cBhvr>
                                        <p:cTn id="66" dur="1" fill="hold">
                                          <p:stCondLst>
                                            <p:cond delay="0"/>
                                          </p:stCondLst>
                                        </p:cTn>
                                        <p:tgtEl>
                                          <p:spTgt spid="12">
                                            <p:txEl>
                                              <p:pRg st="10" end="10"/>
                                            </p:txEl>
                                          </p:spTgt>
                                        </p:tgtEl>
                                        <p:attrNameLst>
                                          <p:attrName>style.visibility</p:attrName>
                                        </p:attrNameLst>
                                      </p:cBhvr>
                                      <p:to>
                                        <p:strVal val="visible"/>
                                      </p:to>
                                    </p:set>
                                    <p:animEffect transition="in" filter="wipe(down)">
                                      <p:cBhvr>
                                        <p:cTn id="67" dur="500"/>
                                        <p:tgtEl>
                                          <p:spTgt spid="12">
                                            <p:txEl>
                                              <p:pRg st="10" end="10"/>
                                            </p:txEl>
                                          </p:spTgt>
                                        </p:tgtEl>
                                      </p:cBhvr>
                                    </p:animEffect>
                                  </p:childTnLst>
                                </p:cTn>
                              </p:par>
                            </p:childTnLst>
                          </p:cTn>
                        </p:par>
                        <p:par>
                          <p:cTn id="68" fill="hold">
                            <p:stCondLst>
                              <p:cond delay="3500"/>
                            </p:stCondLst>
                            <p:childTnLst>
                              <p:par>
                                <p:cTn id="69" presetID="22" presetClass="entr" presetSubtype="4" fill="hold" grpId="0" nodeType="afterEffect">
                                  <p:stCondLst>
                                    <p:cond delay="0"/>
                                  </p:stCondLst>
                                  <p:childTnLst>
                                    <p:set>
                                      <p:cBhvr>
                                        <p:cTn id="70" dur="1" fill="hold">
                                          <p:stCondLst>
                                            <p:cond delay="0"/>
                                          </p:stCondLst>
                                        </p:cTn>
                                        <p:tgtEl>
                                          <p:spTgt spid="12">
                                            <p:txEl>
                                              <p:pRg st="11" end="11"/>
                                            </p:txEl>
                                          </p:spTgt>
                                        </p:tgtEl>
                                        <p:attrNameLst>
                                          <p:attrName>style.visibility</p:attrName>
                                        </p:attrNameLst>
                                      </p:cBhvr>
                                      <p:to>
                                        <p:strVal val="visible"/>
                                      </p:to>
                                    </p:set>
                                    <p:animEffect transition="in" filter="wipe(down)">
                                      <p:cBhvr>
                                        <p:cTn id="71" dur="500"/>
                                        <p:tgtEl>
                                          <p:spTgt spid="12">
                                            <p:txEl>
                                              <p:pRg st="11" end="11"/>
                                            </p:txEl>
                                          </p:spTgt>
                                        </p:tgtEl>
                                      </p:cBhvr>
                                    </p:animEffect>
                                  </p:childTnLst>
                                </p:cTn>
                              </p:par>
                            </p:childTnLst>
                          </p:cTn>
                        </p:par>
                        <p:par>
                          <p:cTn id="72" fill="hold">
                            <p:stCondLst>
                              <p:cond delay="4000"/>
                            </p:stCondLst>
                            <p:childTnLst>
                              <p:par>
                                <p:cTn id="73" presetID="22" presetClass="entr" presetSubtype="4" fill="hold" grpId="0" nodeType="afterEffect">
                                  <p:stCondLst>
                                    <p:cond delay="0"/>
                                  </p:stCondLst>
                                  <p:childTnLst>
                                    <p:set>
                                      <p:cBhvr>
                                        <p:cTn id="74" dur="1" fill="hold">
                                          <p:stCondLst>
                                            <p:cond delay="0"/>
                                          </p:stCondLst>
                                        </p:cTn>
                                        <p:tgtEl>
                                          <p:spTgt spid="12">
                                            <p:txEl>
                                              <p:pRg st="12" end="12"/>
                                            </p:txEl>
                                          </p:spTgt>
                                        </p:tgtEl>
                                        <p:attrNameLst>
                                          <p:attrName>style.visibility</p:attrName>
                                        </p:attrNameLst>
                                      </p:cBhvr>
                                      <p:to>
                                        <p:strVal val="visible"/>
                                      </p:to>
                                    </p:set>
                                    <p:animEffect transition="in" filter="wipe(down)">
                                      <p:cBhvr>
                                        <p:cTn id="75" dur="500"/>
                                        <p:tgtEl>
                                          <p:spTgt spid="12">
                                            <p:txEl>
                                              <p:pRg st="12" end="12"/>
                                            </p:txEl>
                                          </p:spTgt>
                                        </p:tgtEl>
                                      </p:cBhvr>
                                    </p:animEffect>
                                  </p:childTnLst>
                                </p:cTn>
                              </p:par>
                            </p:childTnLst>
                          </p:cTn>
                        </p:par>
                        <p:par>
                          <p:cTn id="76" fill="hold">
                            <p:stCondLst>
                              <p:cond delay="4500"/>
                            </p:stCondLst>
                            <p:childTnLst>
                              <p:par>
                                <p:cTn id="77" presetID="5" presetClass="entr" presetSubtype="10" fill="hold" nodeType="afterEffect">
                                  <p:stCondLst>
                                    <p:cond delay="0"/>
                                  </p:stCondLst>
                                  <p:childTnLst>
                                    <p:set>
                                      <p:cBhvr>
                                        <p:cTn id="78" dur="1" fill="hold">
                                          <p:stCondLst>
                                            <p:cond delay="0"/>
                                          </p:stCondLst>
                                        </p:cTn>
                                        <p:tgtEl>
                                          <p:spTgt spid="5122"/>
                                        </p:tgtEl>
                                        <p:attrNameLst>
                                          <p:attrName>style.visibility</p:attrName>
                                        </p:attrNameLst>
                                      </p:cBhvr>
                                      <p:to>
                                        <p:strVal val="visible"/>
                                      </p:to>
                                    </p:set>
                                    <p:animEffect transition="in" filter="checkerboard(across)">
                                      <p:cBhvr>
                                        <p:cTn id="79" dur="500"/>
                                        <p:tgtEl>
                                          <p:spTgt spid="5122"/>
                                        </p:tgtEl>
                                      </p:cBhvr>
                                    </p:animEffect>
                                  </p:childTnLst>
                                </p:cTn>
                              </p:par>
                            </p:childTnLst>
                          </p:cTn>
                        </p:par>
                        <p:par>
                          <p:cTn id="80" fill="hold">
                            <p:stCondLst>
                              <p:cond delay="5000"/>
                            </p:stCondLst>
                            <p:childTnLst>
                              <p:par>
                                <p:cTn id="81" presetID="22" presetClass="entr" presetSubtype="4" fill="hold" grpId="0" nodeType="afterEffect">
                                  <p:stCondLst>
                                    <p:cond delay="0"/>
                                  </p:stCondLst>
                                  <p:childTnLst>
                                    <p:set>
                                      <p:cBhvr>
                                        <p:cTn id="82" dur="1" fill="hold">
                                          <p:stCondLst>
                                            <p:cond delay="0"/>
                                          </p:stCondLst>
                                        </p:cTn>
                                        <p:tgtEl>
                                          <p:spTgt spid="12">
                                            <p:txEl>
                                              <p:pRg st="13" end="13"/>
                                            </p:txEl>
                                          </p:spTgt>
                                        </p:tgtEl>
                                        <p:attrNameLst>
                                          <p:attrName>style.visibility</p:attrName>
                                        </p:attrNameLst>
                                      </p:cBhvr>
                                      <p:to>
                                        <p:strVal val="visible"/>
                                      </p:to>
                                    </p:set>
                                    <p:animEffect transition="in" filter="wipe(down)">
                                      <p:cBhvr>
                                        <p:cTn id="83"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p:txBody>
          <a:bodyPr/>
          <a:lstStyle/>
          <a:p>
            <a:pPr eaLnBrk="1" hangingPunct="1"/>
            <a:r>
              <a:rPr lang="en-US" b="1" smtClean="0">
                <a:latin typeface="Papyrus" pitchFamily="66" charset="0"/>
              </a:rPr>
              <a:t>Trade</a:t>
            </a:r>
          </a:p>
        </p:txBody>
      </p:sp>
      <p:sp>
        <p:nvSpPr>
          <p:cNvPr id="12" name="Content Placeholder 2"/>
          <p:cNvSpPr>
            <a:spLocks noGrp="1"/>
          </p:cNvSpPr>
          <p:nvPr>
            <p:ph idx="1"/>
          </p:nvPr>
        </p:nvSpPr>
        <p:spPr>
          <a:xfrm>
            <a:off x="3810000" y="1676400"/>
            <a:ext cx="4191000" cy="4525963"/>
          </a:xfrm>
        </p:spPr>
        <p:txBody>
          <a:bodyPr rtlCol="0">
            <a:normAutofit fontScale="70000" lnSpcReduction="20000"/>
          </a:bodyPr>
          <a:lstStyle/>
          <a:p>
            <a:pPr eaLnBrk="1" fontAlgn="auto" hangingPunct="1">
              <a:spcAft>
                <a:spcPts val="0"/>
              </a:spcAft>
              <a:buFont typeface="Arial" pitchFamily="34" charset="0"/>
              <a:buNone/>
              <a:defRPr/>
            </a:pPr>
            <a:r>
              <a:rPr lang="en-US" dirty="0" smtClean="0"/>
              <a:t>Exports</a:t>
            </a:r>
          </a:p>
          <a:p>
            <a:pPr eaLnBrk="1" fontAlgn="auto" hangingPunct="1">
              <a:spcAft>
                <a:spcPts val="0"/>
              </a:spcAft>
              <a:buFont typeface="Arial" pitchFamily="34" charset="0"/>
              <a:buChar char="•"/>
              <a:defRPr/>
            </a:pPr>
            <a:r>
              <a:rPr lang="en-US" dirty="0" smtClean="0"/>
              <a:t>$67.93 billion (2009 est.)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Exports – partners (2009)</a:t>
            </a:r>
          </a:p>
          <a:p>
            <a:pPr eaLnBrk="1" fontAlgn="auto" hangingPunct="1">
              <a:spcAft>
                <a:spcPts val="0"/>
              </a:spcAft>
              <a:buFont typeface="Arial" pitchFamily="34" charset="0"/>
              <a:buChar char="•"/>
              <a:defRPr/>
            </a:pPr>
            <a:r>
              <a:rPr lang="en-US" dirty="0" smtClean="0"/>
              <a:t>Japan 11.1%</a:t>
            </a:r>
          </a:p>
          <a:p>
            <a:pPr eaLnBrk="1" fontAlgn="auto" hangingPunct="1">
              <a:spcAft>
                <a:spcPts val="0"/>
              </a:spcAft>
              <a:buFont typeface="Arial" pitchFamily="34" charset="0"/>
              <a:buChar char="•"/>
              <a:defRPr/>
            </a:pPr>
            <a:r>
              <a:rPr lang="en-US" dirty="0" smtClean="0"/>
              <a:t>US 11.1%</a:t>
            </a:r>
          </a:p>
          <a:p>
            <a:pPr eaLnBrk="1" fontAlgn="auto" hangingPunct="1">
              <a:spcAft>
                <a:spcPts val="0"/>
              </a:spcAft>
              <a:buFont typeface="Arial" pitchFamily="34" charset="0"/>
              <a:buChar char="•"/>
              <a:defRPr/>
            </a:pPr>
            <a:r>
              <a:rPr lang="en-US" dirty="0" smtClean="0"/>
              <a:t>UK 6.8%</a:t>
            </a:r>
          </a:p>
          <a:p>
            <a:pPr eaLnBrk="1" fontAlgn="auto" hangingPunct="1">
              <a:spcAft>
                <a:spcPts val="0"/>
              </a:spcAft>
              <a:buFont typeface="Arial" pitchFamily="34" charset="0"/>
              <a:buChar char="•"/>
              <a:defRPr/>
            </a:pPr>
            <a:r>
              <a:rPr lang="en-US" dirty="0" smtClean="0"/>
              <a:t>Germany 8%</a:t>
            </a:r>
          </a:p>
          <a:p>
            <a:pPr eaLnBrk="1" fontAlgn="auto" hangingPunct="1">
              <a:spcAft>
                <a:spcPts val="0"/>
              </a:spcAft>
              <a:buFont typeface="Arial" pitchFamily="34" charset="0"/>
              <a:buChar char="•"/>
              <a:defRPr/>
            </a:pPr>
            <a:r>
              <a:rPr lang="en-US" dirty="0" smtClean="0"/>
              <a:t>Netherlands 5.2%</a:t>
            </a:r>
          </a:p>
          <a:p>
            <a:pPr eaLnBrk="1" fontAlgn="auto" hangingPunct="1">
              <a:spcAft>
                <a:spcPts val="0"/>
              </a:spcAft>
              <a:buFont typeface="Arial" pitchFamily="34" charset="0"/>
              <a:buChar char="•"/>
              <a:defRPr/>
            </a:pPr>
            <a:r>
              <a:rPr lang="en-US" dirty="0" smtClean="0"/>
              <a:t>China 6%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dirty="0" smtClean="0"/>
              <a:t>Imports</a:t>
            </a:r>
          </a:p>
          <a:p>
            <a:pPr eaLnBrk="1" fontAlgn="auto" hangingPunct="1">
              <a:spcAft>
                <a:spcPts val="0"/>
              </a:spcAft>
              <a:buFont typeface="Arial" pitchFamily="34" charset="0"/>
              <a:buChar char="•"/>
              <a:defRPr/>
            </a:pPr>
            <a:r>
              <a:rPr lang="en-US" dirty="0" smtClean="0"/>
              <a:t>$70.2 </a:t>
            </a:r>
            <a:r>
              <a:rPr lang="en-US" dirty="0"/>
              <a:t>b</a:t>
            </a:r>
            <a:r>
              <a:rPr lang="en-US" dirty="0" smtClean="0"/>
              <a:t>illion (2009)</a:t>
            </a:r>
          </a:p>
        </p:txBody>
      </p:sp>
      <p:pic>
        <p:nvPicPr>
          <p:cNvPr id="4100" name="Picture 4" descr="http://images.dreamticket.com/dynamic/itinerary/SA-1387-soweto-(sat)_45b0eef1d0ed4.jpg"/>
          <p:cNvPicPr>
            <a:picLocks noChangeAspect="1" noChangeArrowheads="1"/>
          </p:cNvPicPr>
          <p:nvPr/>
        </p:nvPicPr>
        <p:blipFill>
          <a:blip r:embed="rId2" cstate="print"/>
          <a:srcRect/>
          <a:stretch>
            <a:fillRect/>
          </a:stretch>
        </p:blipFill>
        <p:spPr bwMode="auto">
          <a:xfrm>
            <a:off x="304800" y="0"/>
            <a:ext cx="2895600" cy="20034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800" decel="100000"/>
                                        <p:tgtEl>
                                          <p:spTgt spid="12">
                                            <p:txEl>
                                              <p:pRg st="0" end="0"/>
                                            </p:txEl>
                                          </p:spTgt>
                                        </p:tgtEl>
                                      </p:cBhvr>
                                    </p:animEffect>
                                    <p:anim calcmode="lin" valueType="num">
                                      <p:cBhvr>
                                        <p:cTn id="26" dur="800" decel="100000" fill="hold"/>
                                        <p:tgtEl>
                                          <p:spTgt spid="12">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12">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12">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xEl>
                                              <p:pRg st="0" end="0"/>
                                            </p:txEl>
                                          </p:spTgt>
                                        </p:tgtEl>
                                        <p:attrNameLst>
                                          <p:attrName>ppt_y</p:attrName>
                                        </p:attrNameLst>
                                      </p:cBhvr>
                                      <p:tavLst>
                                        <p:tav tm="0">
                                          <p:val>
                                            <p:strVal val="#ppt_y+0.1"/>
                                          </p:val>
                                        </p:tav>
                                        <p:tav tm="100000">
                                          <p:val>
                                            <p:strVal val="#ppt_y"/>
                                          </p:val>
                                        </p:tav>
                                      </p:tavLst>
                                    </p:anim>
                                  </p:childTnLst>
                                </p:cTn>
                              </p:par>
                            </p:childTnLst>
                          </p:cTn>
                        </p:par>
                        <p:par>
                          <p:cTn id="31" fill="hold">
                            <p:stCondLst>
                              <p:cond delay="1000"/>
                            </p:stCondLst>
                            <p:childTnLst>
                              <p:par>
                                <p:cTn id="32" presetID="30" presetClass="entr" presetSubtype="0" fill="hold" grpId="0" nodeType="after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800" decel="100000"/>
                                        <p:tgtEl>
                                          <p:spTgt spid="12">
                                            <p:txEl>
                                              <p:pRg st="1" end="1"/>
                                            </p:txEl>
                                          </p:spTgt>
                                        </p:tgtEl>
                                      </p:cBhvr>
                                    </p:animEffect>
                                    <p:anim calcmode="lin" valueType="num">
                                      <p:cBhvr>
                                        <p:cTn id="35" dur="800" decel="100000" fill="hold"/>
                                        <p:tgtEl>
                                          <p:spTgt spid="12">
                                            <p:txEl>
                                              <p:pRg st="1" end="1"/>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2">
                                            <p:txEl>
                                              <p:pRg st="1" end="1"/>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2">
                                            <p:txEl>
                                              <p:pRg st="1" end="1"/>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2">
                                            <p:txEl>
                                              <p:pRg st="1" end="1"/>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fade">
                                      <p:cBhvr>
                                        <p:cTn id="44" dur="800" decel="100000"/>
                                        <p:tgtEl>
                                          <p:spTgt spid="12">
                                            <p:txEl>
                                              <p:pRg st="3" end="3"/>
                                            </p:txEl>
                                          </p:spTgt>
                                        </p:tgtEl>
                                      </p:cBhvr>
                                    </p:animEffect>
                                    <p:anim calcmode="lin" valueType="num">
                                      <p:cBhvr>
                                        <p:cTn id="45" dur="800" decel="100000" fill="hold"/>
                                        <p:tgtEl>
                                          <p:spTgt spid="12">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2">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2">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
                                            <p:txEl>
                                              <p:pRg st="3" end="3"/>
                                            </p:txEl>
                                          </p:spTgt>
                                        </p:tgtEl>
                                        <p:attrNameLst>
                                          <p:attrName>ppt_y</p:attrName>
                                        </p:attrNameLst>
                                      </p:cBhvr>
                                      <p:tavLst>
                                        <p:tav tm="0">
                                          <p:val>
                                            <p:strVal val="#ppt_y+0.1"/>
                                          </p:val>
                                        </p:tav>
                                        <p:tav tm="100000">
                                          <p:val>
                                            <p:strVal val="#ppt_y"/>
                                          </p:val>
                                        </p:tav>
                                      </p:tavLst>
                                    </p:anim>
                                  </p:childTnLst>
                                </p:cTn>
                              </p:par>
                            </p:childTnLst>
                          </p:cTn>
                        </p:par>
                        <p:par>
                          <p:cTn id="50" fill="hold">
                            <p:stCondLst>
                              <p:cond delay="1000"/>
                            </p:stCondLst>
                            <p:childTnLst>
                              <p:par>
                                <p:cTn id="51" presetID="30" presetClass="entr" presetSubtype="0" fill="hold" grpId="0" nodeType="after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fade">
                                      <p:cBhvr>
                                        <p:cTn id="53" dur="800" decel="100000"/>
                                        <p:tgtEl>
                                          <p:spTgt spid="12">
                                            <p:txEl>
                                              <p:pRg st="4" end="4"/>
                                            </p:txEl>
                                          </p:spTgt>
                                        </p:tgtEl>
                                      </p:cBhvr>
                                    </p:animEffect>
                                    <p:anim calcmode="lin" valueType="num">
                                      <p:cBhvr>
                                        <p:cTn id="54" dur="800" decel="100000" fill="hold"/>
                                        <p:tgtEl>
                                          <p:spTgt spid="12">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12">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12">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2">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2">
                                            <p:txEl>
                                              <p:pRg st="4" end="4"/>
                                            </p:txEl>
                                          </p:spTgt>
                                        </p:tgtEl>
                                        <p:attrNameLst>
                                          <p:attrName>ppt_y</p:attrName>
                                        </p:attrNameLst>
                                      </p:cBhvr>
                                      <p:tavLst>
                                        <p:tav tm="0">
                                          <p:val>
                                            <p:strVal val="#ppt_y+0.1"/>
                                          </p:val>
                                        </p:tav>
                                        <p:tav tm="100000">
                                          <p:val>
                                            <p:strVal val="#ppt_y"/>
                                          </p:val>
                                        </p:tav>
                                      </p:tavLst>
                                    </p:anim>
                                  </p:childTnLst>
                                </p:cTn>
                              </p:par>
                            </p:childTnLst>
                          </p:cTn>
                        </p:par>
                        <p:par>
                          <p:cTn id="59" fill="hold">
                            <p:stCondLst>
                              <p:cond delay="2000"/>
                            </p:stCondLst>
                            <p:childTnLst>
                              <p:par>
                                <p:cTn id="60" presetID="30" presetClass="entr" presetSubtype="0" fill="hold" grpId="0" nodeType="after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800" decel="100000"/>
                                        <p:tgtEl>
                                          <p:spTgt spid="12">
                                            <p:txEl>
                                              <p:pRg st="5" end="5"/>
                                            </p:txEl>
                                          </p:spTgt>
                                        </p:tgtEl>
                                      </p:cBhvr>
                                    </p:animEffect>
                                    <p:anim calcmode="lin" valueType="num">
                                      <p:cBhvr>
                                        <p:cTn id="63" dur="800" decel="100000" fill="hold"/>
                                        <p:tgtEl>
                                          <p:spTgt spid="12">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12">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12">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2">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2">
                                            <p:txEl>
                                              <p:pRg st="5" end="5"/>
                                            </p:txEl>
                                          </p:spTgt>
                                        </p:tgtEl>
                                        <p:attrNameLst>
                                          <p:attrName>ppt_y</p:attrName>
                                        </p:attrNameLst>
                                      </p:cBhvr>
                                      <p:tavLst>
                                        <p:tav tm="0">
                                          <p:val>
                                            <p:strVal val="#ppt_y+0.1"/>
                                          </p:val>
                                        </p:tav>
                                        <p:tav tm="100000">
                                          <p:val>
                                            <p:strVal val="#ppt_y"/>
                                          </p:val>
                                        </p:tav>
                                      </p:tavLst>
                                    </p:anim>
                                  </p:childTnLst>
                                </p:cTn>
                              </p:par>
                            </p:childTnLst>
                          </p:cTn>
                        </p:par>
                        <p:par>
                          <p:cTn id="68" fill="hold">
                            <p:stCondLst>
                              <p:cond delay="3000"/>
                            </p:stCondLst>
                            <p:childTnLst>
                              <p:par>
                                <p:cTn id="69" presetID="30" presetClass="entr" presetSubtype="0" fill="hold" grpId="0" nodeType="afterEffect">
                                  <p:stCondLst>
                                    <p:cond delay="0"/>
                                  </p:stCondLst>
                                  <p:childTnLst>
                                    <p:set>
                                      <p:cBhvr>
                                        <p:cTn id="70" dur="1" fill="hold">
                                          <p:stCondLst>
                                            <p:cond delay="0"/>
                                          </p:stCondLst>
                                        </p:cTn>
                                        <p:tgtEl>
                                          <p:spTgt spid="12">
                                            <p:txEl>
                                              <p:pRg st="6" end="6"/>
                                            </p:txEl>
                                          </p:spTgt>
                                        </p:tgtEl>
                                        <p:attrNameLst>
                                          <p:attrName>style.visibility</p:attrName>
                                        </p:attrNameLst>
                                      </p:cBhvr>
                                      <p:to>
                                        <p:strVal val="visible"/>
                                      </p:to>
                                    </p:set>
                                    <p:animEffect transition="in" filter="fade">
                                      <p:cBhvr>
                                        <p:cTn id="71" dur="800" decel="100000"/>
                                        <p:tgtEl>
                                          <p:spTgt spid="12">
                                            <p:txEl>
                                              <p:pRg st="6" end="6"/>
                                            </p:txEl>
                                          </p:spTgt>
                                        </p:tgtEl>
                                      </p:cBhvr>
                                    </p:animEffect>
                                    <p:anim calcmode="lin" valueType="num">
                                      <p:cBhvr>
                                        <p:cTn id="72" dur="800" decel="100000" fill="hold"/>
                                        <p:tgtEl>
                                          <p:spTgt spid="12">
                                            <p:txEl>
                                              <p:pRg st="6" end="6"/>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12">
                                            <p:txEl>
                                              <p:pRg st="6" end="6"/>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12">
                                            <p:txEl>
                                              <p:pRg st="6" end="6"/>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xEl>
                                              <p:pRg st="6" end="6"/>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xEl>
                                              <p:pRg st="6" end="6"/>
                                            </p:txEl>
                                          </p:spTgt>
                                        </p:tgtEl>
                                        <p:attrNameLst>
                                          <p:attrName>ppt_y</p:attrName>
                                        </p:attrNameLst>
                                      </p:cBhvr>
                                      <p:tavLst>
                                        <p:tav tm="0">
                                          <p:val>
                                            <p:strVal val="#ppt_y+0.1"/>
                                          </p:val>
                                        </p:tav>
                                        <p:tav tm="100000">
                                          <p:val>
                                            <p:strVal val="#ppt_y"/>
                                          </p:val>
                                        </p:tav>
                                      </p:tavLst>
                                    </p:anim>
                                  </p:childTnLst>
                                </p:cTn>
                              </p:par>
                            </p:childTnLst>
                          </p:cTn>
                        </p:par>
                        <p:par>
                          <p:cTn id="77" fill="hold">
                            <p:stCondLst>
                              <p:cond delay="4000"/>
                            </p:stCondLst>
                            <p:childTnLst>
                              <p:par>
                                <p:cTn id="78" presetID="30" presetClass="entr" presetSubtype="0" fill="hold" grpId="0" nodeType="afterEffect">
                                  <p:stCondLst>
                                    <p:cond delay="0"/>
                                  </p:stCondLst>
                                  <p:childTnLst>
                                    <p:set>
                                      <p:cBhvr>
                                        <p:cTn id="79" dur="1" fill="hold">
                                          <p:stCondLst>
                                            <p:cond delay="0"/>
                                          </p:stCondLst>
                                        </p:cTn>
                                        <p:tgtEl>
                                          <p:spTgt spid="12">
                                            <p:txEl>
                                              <p:pRg st="7" end="7"/>
                                            </p:txEl>
                                          </p:spTgt>
                                        </p:tgtEl>
                                        <p:attrNameLst>
                                          <p:attrName>style.visibility</p:attrName>
                                        </p:attrNameLst>
                                      </p:cBhvr>
                                      <p:to>
                                        <p:strVal val="visible"/>
                                      </p:to>
                                    </p:set>
                                    <p:animEffect transition="in" filter="fade">
                                      <p:cBhvr>
                                        <p:cTn id="80" dur="800" decel="100000"/>
                                        <p:tgtEl>
                                          <p:spTgt spid="12">
                                            <p:txEl>
                                              <p:pRg st="7" end="7"/>
                                            </p:txEl>
                                          </p:spTgt>
                                        </p:tgtEl>
                                      </p:cBhvr>
                                    </p:animEffect>
                                    <p:anim calcmode="lin" valueType="num">
                                      <p:cBhvr>
                                        <p:cTn id="81" dur="800" decel="100000" fill="hold"/>
                                        <p:tgtEl>
                                          <p:spTgt spid="12">
                                            <p:txEl>
                                              <p:pRg st="7" end="7"/>
                                            </p:txEl>
                                          </p:spTgt>
                                        </p:tgtEl>
                                        <p:attrNameLst>
                                          <p:attrName>style.rotation</p:attrName>
                                        </p:attrNameLst>
                                      </p:cBhvr>
                                      <p:tavLst>
                                        <p:tav tm="0">
                                          <p:val>
                                            <p:fltVal val="-90"/>
                                          </p:val>
                                        </p:tav>
                                        <p:tav tm="100000">
                                          <p:val>
                                            <p:fltVal val="0"/>
                                          </p:val>
                                        </p:tav>
                                      </p:tavLst>
                                    </p:anim>
                                    <p:anim calcmode="lin" valueType="num">
                                      <p:cBhvr>
                                        <p:cTn id="82" dur="800" decel="100000" fill="hold"/>
                                        <p:tgtEl>
                                          <p:spTgt spid="12">
                                            <p:txEl>
                                              <p:pRg st="7" end="7"/>
                                            </p:txEl>
                                          </p:spTgt>
                                        </p:tgtEl>
                                        <p:attrNameLst>
                                          <p:attrName>ppt_x</p:attrName>
                                        </p:attrNameLst>
                                      </p:cBhvr>
                                      <p:tavLst>
                                        <p:tav tm="0">
                                          <p:val>
                                            <p:strVal val="#ppt_x+0.4"/>
                                          </p:val>
                                        </p:tav>
                                        <p:tav tm="100000">
                                          <p:val>
                                            <p:strVal val="#ppt_x-0.05"/>
                                          </p:val>
                                        </p:tav>
                                      </p:tavLst>
                                    </p:anim>
                                    <p:anim calcmode="lin" valueType="num">
                                      <p:cBhvr>
                                        <p:cTn id="83" dur="800" decel="100000" fill="hold"/>
                                        <p:tgtEl>
                                          <p:spTgt spid="12">
                                            <p:txEl>
                                              <p:pRg st="7" end="7"/>
                                            </p:txEl>
                                          </p:spTgt>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
                                            <p:txEl>
                                              <p:pRg st="7" end="7"/>
                                            </p:txEl>
                                          </p:spTgt>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
                                            <p:txEl>
                                              <p:pRg st="7" end="7"/>
                                            </p:txEl>
                                          </p:spTgt>
                                        </p:tgtEl>
                                        <p:attrNameLst>
                                          <p:attrName>ppt_y</p:attrName>
                                        </p:attrNameLst>
                                      </p:cBhvr>
                                      <p:tavLst>
                                        <p:tav tm="0">
                                          <p:val>
                                            <p:strVal val="#ppt_y+0.1"/>
                                          </p:val>
                                        </p:tav>
                                        <p:tav tm="100000">
                                          <p:val>
                                            <p:strVal val="#ppt_y"/>
                                          </p:val>
                                        </p:tav>
                                      </p:tavLst>
                                    </p:anim>
                                  </p:childTnLst>
                                </p:cTn>
                              </p:par>
                            </p:childTnLst>
                          </p:cTn>
                        </p:par>
                        <p:par>
                          <p:cTn id="86" fill="hold">
                            <p:stCondLst>
                              <p:cond delay="5000"/>
                            </p:stCondLst>
                            <p:childTnLst>
                              <p:par>
                                <p:cTn id="87" presetID="30" presetClass="entr" presetSubtype="0" fill="hold" grpId="0" nodeType="afterEffect">
                                  <p:stCondLst>
                                    <p:cond delay="0"/>
                                  </p:stCondLst>
                                  <p:childTnLst>
                                    <p:set>
                                      <p:cBhvr>
                                        <p:cTn id="88" dur="1" fill="hold">
                                          <p:stCondLst>
                                            <p:cond delay="0"/>
                                          </p:stCondLst>
                                        </p:cTn>
                                        <p:tgtEl>
                                          <p:spTgt spid="12">
                                            <p:txEl>
                                              <p:pRg st="8" end="8"/>
                                            </p:txEl>
                                          </p:spTgt>
                                        </p:tgtEl>
                                        <p:attrNameLst>
                                          <p:attrName>style.visibility</p:attrName>
                                        </p:attrNameLst>
                                      </p:cBhvr>
                                      <p:to>
                                        <p:strVal val="visible"/>
                                      </p:to>
                                    </p:set>
                                    <p:animEffect transition="in" filter="fade">
                                      <p:cBhvr>
                                        <p:cTn id="89" dur="800" decel="100000"/>
                                        <p:tgtEl>
                                          <p:spTgt spid="12">
                                            <p:txEl>
                                              <p:pRg st="8" end="8"/>
                                            </p:txEl>
                                          </p:spTgt>
                                        </p:tgtEl>
                                      </p:cBhvr>
                                    </p:animEffect>
                                    <p:anim calcmode="lin" valueType="num">
                                      <p:cBhvr>
                                        <p:cTn id="90" dur="800" decel="100000" fill="hold"/>
                                        <p:tgtEl>
                                          <p:spTgt spid="12">
                                            <p:txEl>
                                              <p:pRg st="8" end="8"/>
                                            </p:txEl>
                                          </p:spTgt>
                                        </p:tgtEl>
                                        <p:attrNameLst>
                                          <p:attrName>style.rotation</p:attrName>
                                        </p:attrNameLst>
                                      </p:cBhvr>
                                      <p:tavLst>
                                        <p:tav tm="0">
                                          <p:val>
                                            <p:fltVal val="-90"/>
                                          </p:val>
                                        </p:tav>
                                        <p:tav tm="100000">
                                          <p:val>
                                            <p:fltVal val="0"/>
                                          </p:val>
                                        </p:tav>
                                      </p:tavLst>
                                    </p:anim>
                                    <p:anim calcmode="lin" valueType="num">
                                      <p:cBhvr>
                                        <p:cTn id="91" dur="800" decel="100000" fill="hold"/>
                                        <p:tgtEl>
                                          <p:spTgt spid="12">
                                            <p:txEl>
                                              <p:pRg st="8" end="8"/>
                                            </p:txEl>
                                          </p:spTgt>
                                        </p:tgtEl>
                                        <p:attrNameLst>
                                          <p:attrName>ppt_x</p:attrName>
                                        </p:attrNameLst>
                                      </p:cBhvr>
                                      <p:tavLst>
                                        <p:tav tm="0">
                                          <p:val>
                                            <p:strVal val="#ppt_x+0.4"/>
                                          </p:val>
                                        </p:tav>
                                        <p:tav tm="100000">
                                          <p:val>
                                            <p:strVal val="#ppt_x-0.05"/>
                                          </p:val>
                                        </p:tav>
                                      </p:tavLst>
                                    </p:anim>
                                    <p:anim calcmode="lin" valueType="num">
                                      <p:cBhvr>
                                        <p:cTn id="92" dur="800" decel="100000" fill="hold"/>
                                        <p:tgtEl>
                                          <p:spTgt spid="12">
                                            <p:txEl>
                                              <p:pRg st="8" end="8"/>
                                            </p:txEl>
                                          </p:spTgt>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2">
                                            <p:txEl>
                                              <p:pRg st="8" end="8"/>
                                            </p:txEl>
                                          </p:spTgt>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2">
                                            <p:txEl>
                                              <p:pRg st="8" end="8"/>
                                            </p:txEl>
                                          </p:spTgt>
                                        </p:tgtEl>
                                        <p:attrNameLst>
                                          <p:attrName>ppt_y</p:attrName>
                                        </p:attrNameLst>
                                      </p:cBhvr>
                                      <p:tavLst>
                                        <p:tav tm="0">
                                          <p:val>
                                            <p:strVal val="#ppt_y+0.1"/>
                                          </p:val>
                                        </p:tav>
                                        <p:tav tm="100000">
                                          <p:val>
                                            <p:strVal val="#ppt_y"/>
                                          </p:val>
                                        </p:tav>
                                      </p:tavLst>
                                    </p:anim>
                                  </p:childTnLst>
                                </p:cTn>
                              </p:par>
                            </p:childTnLst>
                          </p:cTn>
                        </p:par>
                        <p:par>
                          <p:cTn id="95" fill="hold">
                            <p:stCondLst>
                              <p:cond delay="6000"/>
                            </p:stCondLst>
                            <p:childTnLst>
                              <p:par>
                                <p:cTn id="96" presetID="30" presetClass="entr" presetSubtype="0" fill="hold" grpId="0" nodeType="afterEffect">
                                  <p:stCondLst>
                                    <p:cond delay="0"/>
                                  </p:stCondLst>
                                  <p:childTnLst>
                                    <p:set>
                                      <p:cBhvr>
                                        <p:cTn id="97" dur="1" fill="hold">
                                          <p:stCondLst>
                                            <p:cond delay="0"/>
                                          </p:stCondLst>
                                        </p:cTn>
                                        <p:tgtEl>
                                          <p:spTgt spid="12">
                                            <p:txEl>
                                              <p:pRg st="9" end="9"/>
                                            </p:txEl>
                                          </p:spTgt>
                                        </p:tgtEl>
                                        <p:attrNameLst>
                                          <p:attrName>style.visibility</p:attrName>
                                        </p:attrNameLst>
                                      </p:cBhvr>
                                      <p:to>
                                        <p:strVal val="visible"/>
                                      </p:to>
                                    </p:set>
                                    <p:animEffect transition="in" filter="fade">
                                      <p:cBhvr>
                                        <p:cTn id="98" dur="800" decel="100000"/>
                                        <p:tgtEl>
                                          <p:spTgt spid="12">
                                            <p:txEl>
                                              <p:pRg st="9" end="9"/>
                                            </p:txEl>
                                          </p:spTgt>
                                        </p:tgtEl>
                                      </p:cBhvr>
                                    </p:animEffect>
                                    <p:anim calcmode="lin" valueType="num">
                                      <p:cBhvr>
                                        <p:cTn id="99" dur="800" decel="100000" fill="hold"/>
                                        <p:tgtEl>
                                          <p:spTgt spid="12">
                                            <p:txEl>
                                              <p:pRg st="9" end="9"/>
                                            </p:txEl>
                                          </p:spTgt>
                                        </p:tgtEl>
                                        <p:attrNameLst>
                                          <p:attrName>style.rotation</p:attrName>
                                        </p:attrNameLst>
                                      </p:cBhvr>
                                      <p:tavLst>
                                        <p:tav tm="0">
                                          <p:val>
                                            <p:fltVal val="-90"/>
                                          </p:val>
                                        </p:tav>
                                        <p:tav tm="100000">
                                          <p:val>
                                            <p:fltVal val="0"/>
                                          </p:val>
                                        </p:tav>
                                      </p:tavLst>
                                    </p:anim>
                                    <p:anim calcmode="lin" valueType="num">
                                      <p:cBhvr>
                                        <p:cTn id="100" dur="800" decel="100000" fill="hold"/>
                                        <p:tgtEl>
                                          <p:spTgt spid="12">
                                            <p:txEl>
                                              <p:pRg st="9" end="9"/>
                                            </p:txEl>
                                          </p:spTgt>
                                        </p:tgtEl>
                                        <p:attrNameLst>
                                          <p:attrName>ppt_x</p:attrName>
                                        </p:attrNameLst>
                                      </p:cBhvr>
                                      <p:tavLst>
                                        <p:tav tm="0">
                                          <p:val>
                                            <p:strVal val="#ppt_x+0.4"/>
                                          </p:val>
                                        </p:tav>
                                        <p:tav tm="100000">
                                          <p:val>
                                            <p:strVal val="#ppt_x-0.05"/>
                                          </p:val>
                                        </p:tav>
                                      </p:tavLst>
                                    </p:anim>
                                    <p:anim calcmode="lin" valueType="num">
                                      <p:cBhvr>
                                        <p:cTn id="101" dur="800" decel="100000" fill="hold"/>
                                        <p:tgtEl>
                                          <p:spTgt spid="12">
                                            <p:txEl>
                                              <p:pRg st="9" end="9"/>
                                            </p:txEl>
                                          </p:spTgt>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12">
                                            <p:txEl>
                                              <p:pRg st="9" end="9"/>
                                            </p:txEl>
                                          </p:spTgt>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12">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0" presetClass="entr" presetSubtype="0" fill="hold" grpId="0" nodeType="clickEffect">
                                  <p:stCondLst>
                                    <p:cond delay="0"/>
                                  </p:stCondLst>
                                  <p:childTnLst>
                                    <p:set>
                                      <p:cBhvr>
                                        <p:cTn id="107" dur="1" fill="hold">
                                          <p:stCondLst>
                                            <p:cond delay="0"/>
                                          </p:stCondLst>
                                        </p:cTn>
                                        <p:tgtEl>
                                          <p:spTgt spid="12">
                                            <p:txEl>
                                              <p:pRg st="11" end="11"/>
                                            </p:txEl>
                                          </p:spTgt>
                                        </p:tgtEl>
                                        <p:attrNameLst>
                                          <p:attrName>style.visibility</p:attrName>
                                        </p:attrNameLst>
                                      </p:cBhvr>
                                      <p:to>
                                        <p:strVal val="visible"/>
                                      </p:to>
                                    </p:set>
                                    <p:animEffect transition="in" filter="fade">
                                      <p:cBhvr>
                                        <p:cTn id="108" dur="800" decel="100000"/>
                                        <p:tgtEl>
                                          <p:spTgt spid="12">
                                            <p:txEl>
                                              <p:pRg st="11" end="11"/>
                                            </p:txEl>
                                          </p:spTgt>
                                        </p:tgtEl>
                                      </p:cBhvr>
                                    </p:animEffect>
                                    <p:anim calcmode="lin" valueType="num">
                                      <p:cBhvr>
                                        <p:cTn id="109" dur="800" decel="100000" fill="hold"/>
                                        <p:tgtEl>
                                          <p:spTgt spid="12">
                                            <p:txEl>
                                              <p:pRg st="11" end="11"/>
                                            </p:txEl>
                                          </p:spTgt>
                                        </p:tgtEl>
                                        <p:attrNameLst>
                                          <p:attrName>style.rotation</p:attrName>
                                        </p:attrNameLst>
                                      </p:cBhvr>
                                      <p:tavLst>
                                        <p:tav tm="0">
                                          <p:val>
                                            <p:fltVal val="-90"/>
                                          </p:val>
                                        </p:tav>
                                        <p:tav tm="100000">
                                          <p:val>
                                            <p:fltVal val="0"/>
                                          </p:val>
                                        </p:tav>
                                      </p:tavLst>
                                    </p:anim>
                                    <p:anim calcmode="lin" valueType="num">
                                      <p:cBhvr>
                                        <p:cTn id="110" dur="800" decel="100000" fill="hold"/>
                                        <p:tgtEl>
                                          <p:spTgt spid="12">
                                            <p:txEl>
                                              <p:pRg st="11" end="11"/>
                                            </p:txEl>
                                          </p:spTgt>
                                        </p:tgtEl>
                                        <p:attrNameLst>
                                          <p:attrName>ppt_x</p:attrName>
                                        </p:attrNameLst>
                                      </p:cBhvr>
                                      <p:tavLst>
                                        <p:tav tm="0">
                                          <p:val>
                                            <p:strVal val="#ppt_x+0.4"/>
                                          </p:val>
                                        </p:tav>
                                        <p:tav tm="100000">
                                          <p:val>
                                            <p:strVal val="#ppt_x-0.05"/>
                                          </p:val>
                                        </p:tav>
                                      </p:tavLst>
                                    </p:anim>
                                    <p:anim calcmode="lin" valueType="num">
                                      <p:cBhvr>
                                        <p:cTn id="111" dur="800" decel="100000" fill="hold"/>
                                        <p:tgtEl>
                                          <p:spTgt spid="12">
                                            <p:txEl>
                                              <p:pRg st="11" end="11"/>
                                            </p:txEl>
                                          </p:spTgt>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12">
                                            <p:txEl>
                                              <p:pRg st="11" end="11"/>
                                            </p:txEl>
                                          </p:spTgt>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12">
                                            <p:txEl>
                                              <p:pRg st="11" end="11"/>
                                            </p:txEl>
                                          </p:spTgt>
                                        </p:tgtEl>
                                        <p:attrNameLst>
                                          <p:attrName>ppt_y</p:attrName>
                                        </p:attrNameLst>
                                      </p:cBhvr>
                                      <p:tavLst>
                                        <p:tav tm="0">
                                          <p:val>
                                            <p:strVal val="#ppt_y+0.1"/>
                                          </p:val>
                                        </p:tav>
                                        <p:tav tm="100000">
                                          <p:val>
                                            <p:strVal val="#ppt_y"/>
                                          </p:val>
                                        </p:tav>
                                      </p:tavLst>
                                    </p:anim>
                                  </p:childTnLst>
                                </p:cTn>
                              </p:par>
                            </p:childTnLst>
                          </p:cTn>
                        </p:par>
                        <p:par>
                          <p:cTn id="114" fill="hold">
                            <p:stCondLst>
                              <p:cond delay="1000"/>
                            </p:stCondLst>
                            <p:childTnLst>
                              <p:par>
                                <p:cTn id="115" presetID="30" presetClass="entr" presetSubtype="0" fill="hold" grpId="0" nodeType="afterEffect">
                                  <p:stCondLst>
                                    <p:cond delay="0"/>
                                  </p:stCondLst>
                                  <p:childTnLst>
                                    <p:set>
                                      <p:cBhvr>
                                        <p:cTn id="116" dur="1" fill="hold">
                                          <p:stCondLst>
                                            <p:cond delay="0"/>
                                          </p:stCondLst>
                                        </p:cTn>
                                        <p:tgtEl>
                                          <p:spTgt spid="12">
                                            <p:txEl>
                                              <p:pRg st="12" end="12"/>
                                            </p:txEl>
                                          </p:spTgt>
                                        </p:tgtEl>
                                        <p:attrNameLst>
                                          <p:attrName>style.visibility</p:attrName>
                                        </p:attrNameLst>
                                      </p:cBhvr>
                                      <p:to>
                                        <p:strVal val="visible"/>
                                      </p:to>
                                    </p:set>
                                    <p:animEffect transition="in" filter="fade">
                                      <p:cBhvr>
                                        <p:cTn id="117" dur="800" decel="100000"/>
                                        <p:tgtEl>
                                          <p:spTgt spid="12">
                                            <p:txEl>
                                              <p:pRg st="12" end="12"/>
                                            </p:txEl>
                                          </p:spTgt>
                                        </p:tgtEl>
                                      </p:cBhvr>
                                    </p:animEffect>
                                    <p:anim calcmode="lin" valueType="num">
                                      <p:cBhvr>
                                        <p:cTn id="118" dur="800" decel="100000" fill="hold"/>
                                        <p:tgtEl>
                                          <p:spTgt spid="12">
                                            <p:txEl>
                                              <p:pRg st="12" end="12"/>
                                            </p:txEl>
                                          </p:spTgt>
                                        </p:tgtEl>
                                        <p:attrNameLst>
                                          <p:attrName>style.rotation</p:attrName>
                                        </p:attrNameLst>
                                      </p:cBhvr>
                                      <p:tavLst>
                                        <p:tav tm="0">
                                          <p:val>
                                            <p:fltVal val="-90"/>
                                          </p:val>
                                        </p:tav>
                                        <p:tav tm="100000">
                                          <p:val>
                                            <p:fltVal val="0"/>
                                          </p:val>
                                        </p:tav>
                                      </p:tavLst>
                                    </p:anim>
                                    <p:anim calcmode="lin" valueType="num">
                                      <p:cBhvr>
                                        <p:cTn id="119" dur="800" decel="100000" fill="hold"/>
                                        <p:tgtEl>
                                          <p:spTgt spid="12">
                                            <p:txEl>
                                              <p:pRg st="12" end="12"/>
                                            </p:txEl>
                                          </p:spTgt>
                                        </p:tgtEl>
                                        <p:attrNameLst>
                                          <p:attrName>ppt_x</p:attrName>
                                        </p:attrNameLst>
                                      </p:cBhvr>
                                      <p:tavLst>
                                        <p:tav tm="0">
                                          <p:val>
                                            <p:strVal val="#ppt_x+0.4"/>
                                          </p:val>
                                        </p:tav>
                                        <p:tav tm="100000">
                                          <p:val>
                                            <p:strVal val="#ppt_x-0.05"/>
                                          </p:val>
                                        </p:tav>
                                      </p:tavLst>
                                    </p:anim>
                                    <p:anim calcmode="lin" valueType="num">
                                      <p:cBhvr>
                                        <p:cTn id="120" dur="800" decel="100000" fill="hold"/>
                                        <p:tgtEl>
                                          <p:spTgt spid="12">
                                            <p:txEl>
                                              <p:pRg st="12" end="12"/>
                                            </p:txEl>
                                          </p:spTgt>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2">
                                            <p:txEl>
                                              <p:pRg st="12" end="12"/>
                                            </p:txEl>
                                          </p:spTgt>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2">
                                            <p:txEl>
                                              <p:pRg st="12" end="12"/>
                                            </p:txEl>
                                          </p:spTgt>
                                        </p:tgtEl>
                                        <p:attrNameLst>
                                          <p:attrName>ppt_y</p:attrName>
                                        </p:attrNameLst>
                                      </p:cBhvr>
                                      <p:tavLst>
                                        <p:tav tm="0">
                                          <p:val>
                                            <p:strVal val="#ppt_y+0.1"/>
                                          </p:val>
                                        </p:tav>
                                        <p:tav tm="100000">
                                          <p:val>
                                            <p:strVal val="#ppt_y"/>
                                          </p:val>
                                        </p:tav>
                                      </p:tavLst>
                                    </p:anim>
                                  </p:childTnLst>
                                </p:cTn>
                              </p:par>
                              <p:par>
                                <p:cTn id="123" presetID="6" presetClass="entr" presetSubtype="16" fill="hold" nodeType="withEffect">
                                  <p:stCondLst>
                                    <p:cond delay="0"/>
                                  </p:stCondLst>
                                  <p:childTnLst>
                                    <p:set>
                                      <p:cBhvr>
                                        <p:cTn id="124" dur="1" fill="hold">
                                          <p:stCondLst>
                                            <p:cond delay="0"/>
                                          </p:stCondLst>
                                        </p:cTn>
                                        <p:tgtEl>
                                          <p:spTgt spid="4100"/>
                                        </p:tgtEl>
                                        <p:attrNameLst>
                                          <p:attrName>style.visibility</p:attrName>
                                        </p:attrNameLst>
                                      </p:cBhvr>
                                      <p:to>
                                        <p:strVal val="visible"/>
                                      </p:to>
                                    </p:set>
                                    <p:animEffect transition="in" filter="circle(in)">
                                      <p:cBhvr>
                                        <p:cTn id="12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2"/>
          <p:cNvSpPr>
            <a:spLocks noGrp="1"/>
          </p:cNvSpPr>
          <p:nvPr>
            <p:ph type="title"/>
          </p:nvPr>
        </p:nvSpPr>
        <p:spPr>
          <a:xfrm>
            <a:off x="1981200" y="0"/>
            <a:ext cx="7162800" cy="1143000"/>
          </a:xfrm>
        </p:spPr>
        <p:txBody>
          <a:bodyPr/>
          <a:lstStyle/>
          <a:p>
            <a:pPr eaLnBrk="1" hangingPunct="1"/>
            <a:r>
              <a:rPr lang="en-US" b="1" smtClean="0">
                <a:latin typeface="Papyrus" pitchFamily="66" charset="0"/>
              </a:rPr>
              <a:t>Economic Problems</a:t>
            </a:r>
          </a:p>
        </p:txBody>
      </p:sp>
      <p:sp>
        <p:nvSpPr>
          <p:cNvPr id="12" name="Content Placeholder 2"/>
          <p:cNvSpPr>
            <a:spLocks noGrp="1"/>
          </p:cNvSpPr>
          <p:nvPr>
            <p:ph idx="1"/>
          </p:nvPr>
        </p:nvSpPr>
        <p:spPr>
          <a:xfrm>
            <a:off x="914400" y="1828800"/>
            <a:ext cx="8229600" cy="4830763"/>
          </a:xfrm>
        </p:spPr>
        <p:txBody>
          <a:bodyPr/>
          <a:lstStyle/>
          <a:p>
            <a:pPr eaLnBrk="1" hangingPunct="1">
              <a:buFont typeface="Arial" charset="0"/>
              <a:buNone/>
            </a:pPr>
            <a:r>
              <a:rPr lang="en-US" sz="3600" smtClean="0">
                <a:latin typeface="Papyrus" pitchFamily="66" charset="0"/>
              </a:rPr>
              <a:t>Economic problems remain from the apartheid era</a:t>
            </a:r>
          </a:p>
          <a:p>
            <a:pPr eaLnBrk="1" hangingPunct="1"/>
            <a:r>
              <a:rPr lang="en-US" smtClean="0"/>
              <a:t>Poverty</a:t>
            </a:r>
          </a:p>
          <a:p>
            <a:pPr eaLnBrk="1" hangingPunct="1"/>
            <a:r>
              <a:rPr lang="en-US" smtClean="0"/>
              <a:t>Lack of economic empowerment among the disadvantaged groups</a:t>
            </a:r>
          </a:p>
          <a:p>
            <a:pPr eaLnBrk="1" hangingPunct="1"/>
            <a:r>
              <a:rPr lang="en-US" smtClean="0"/>
              <a:t>Shortage of public transportation</a:t>
            </a:r>
          </a:p>
          <a:p>
            <a:pPr eaLnBrk="1" hangingPunct="1"/>
            <a:r>
              <a:rPr lang="en-US" smtClean="0"/>
              <a:t>Income distributed unequally</a:t>
            </a:r>
          </a:p>
          <a:p>
            <a:pPr eaLnBrk="1" hangingPunct="1"/>
            <a:r>
              <a:rPr lang="en-US" smtClean="0"/>
              <a:t>Highest rate of income inequality in the world</a:t>
            </a:r>
          </a:p>
        </p:txBody>
      </p:sp>
      <p:pic>
        <p:nvPicPr>
          <p:cNvPr id="8196" name="Picture 4" descr="http://images.dreamticket.com/dynamic/itinerary/SA-823-flea-market_45812b598f063.jpg"/>
          <p:cNvPicPr>
            <a:picLocks noChangeAspect="1" noChangeArrowheads="1"/>
          </p:cNvPicPr>
          <p:nvPr/>
        </p:nvPicPr>
        <p:blipFill>
          <a:blip r:embed="rId2" cstate="print"/>
          <a:srcRect/>
          <a:stretch>
            <a:fillRect/>
          </a:stretch>
        </p:blipFill>
        <p:spPr bwMode="auto">
          <a:xfrm>
            <a:off x="76200" y="76200"/>
            <a:ext cx="2590800" cy="17208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anim calcmode="lin" valueType="num">
                                      <p:cBhvr>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1000"/>
                                        <p:tgtEl>
                                          <p:spTgt spid="12">
                                            <p:txEl>
                                              <p:pRg st="1" end="1"/>
                                            </p:txEl>
                                          </p:spTgt>
                                        </p:tgtEl>
                                      </p:cBhvr>
                                    </p:animEffect>
                                    <p:anim calcmode="lin" valueType="num">
                                      <p:cBhvr>
                                        <p:cTn id="2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animEffect transition="in" filter="fade">
                                      <p:cBhvr>
                                        <p:cTn id="40" dur="1000"/>
                                        <p:tgtEl>
                                          <p:spTgt spid="12">
                                            <p:txEl>
                                              <p:pRg st="3" end="3"/>
                                            </p:txEl>
                                          </p:spTgt>
                                        </p:tgtEl>
                                      </p:cBhvr>
                                    </p:animEffect>
                                    <p:anim calcmode="lin" valueType="num">
                                      <p:cBhvr>
                                        <p:cTn id="4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fade">
                                      <p:cBhvr>
                                        <p:cTn id="47" dur="1000"/>
                                        <p:tgtEl>
                                          <p:spTgt spid="12">
                                            <p:txEl>
                                              <p:pRg st="4" end="4"/>
                                            </p:txEl>
                                          </p:spTgt>
                                        </p:tgtEl>
                                      </p:cBhvr>
                                    </p:animEffect>
                                    <p:anim calcmode="lin" valueType="num">
                                      <p:cBhvr>
                                        <p:cTn id="4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fade">
                                      <p:cBhvr>
                                        <p:cTn id="54" dur="1000"/>
                                        <p:tgtEl>
                                          <p:spTgt spid="12">
                                            <p:txEl>
                                              <p:pRg st="5" end="5"/>
                                            </p:txEl>
                                          </p:spTgt>
                                        </p:tgtEl>
                                      </p:cBhvr>
                                    </p:animEffect>
                                    <p:anim calcmode="lin" valueType="num">
                                      <p:cBhvr>
                                        <p:cTn id="5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GB" smtClean="0"/>
          </a:p>
        </p:txBody>
      </p:sp>
      <p:pic>
        <p:nvPicPr>
          <p:cNvPr id="25603" name="Content Placeholder 3" descr="South-Africa-Rand-crisp-new-notes-100-50-20-front-and-back-1-DHD.jpg"/>
          <p:cNvPicPr>
            <a:picLocks noGrp="1" noChangeAspect="1"/>
          </p:cNvPicPr>
          <p:nvPr>
            <p:ph idx="1"/>
          </p:nvPr>
        </p:nvPicPr>
        <p:blipFill>
          <a:blip r:embed="rId2" cstate="print"/>
          <a:srcRect/>
          <a:stretch>
            <a:fillRect/>
          </a:stretch>
        </p:blipFill>
        <p:spPr>
          <a:xfrm>
            <a:off x="0" y="0"/>
            <a:ext cx="4419600" cy="6858000"/>
          </a:xfrm>
        </p:spPr>
      </p:pic>
      <p:pic>
        <p:nvPicPr>
          <p:cNvPr id="25604" name="Picture 4" descr="South-Africa-coins-various-values-ZAR-South-African-Rand-R5-old-and-new-bimetal-R2-50c-10c-worn-tarnished-back-1-DHD.jpg"/>
          <p:cNvPicPr>
            <a:picLocks noChangeAspect="1"/>
          </p:cNvPicPr>
          <p:nvPr/>
        </p:nvPicPr>
        <p:blipFill>
          <a:blip r:embed="rId3" cstate="screen"/>
          <a:srcRect/>
          <a:stretch>
            <a:fillRect/>
          </a:stretch>
        </p:blipFill>
        <p:spPr bwMode="auto">
          <a:xfrm>
            <a:off x="4343400" y="0"/>
            <a:ext cx="4953000" cy="6867525"/>
          </a:xfrm>
          <a:prstGeom prst="rect">
            <a:avLst/>
          </a:prstGeom>
          <a:noFill/>
          <a:ln w="9525">
            <a:noFill/>
            <a:miter lim="800000"/>
            <a:headEnd/>
            <a:tailEnd/>
          </a:ln>
        </p:spPr>
      </p:pic>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2"/>
          <p:cNvSpPr>
            <a:spLocks noGrp="1"/>
          </p:cNvSpPr>
          <p:nvPr>
            <p:ph type="title"/>
          </p:nvPr>
        </p:nvSpPr>
        <p:spPr>
          <a:xfrm>
            <a:off x="381000" y="274638"/>
            <a:ext cx="8305800" cy="1143000"/>
          </a:xfrm>
        </p:spPr>
        <p:txBody>
          <a:bodyPr/>
          <a:lstStyle/>
          <a:p>
            <a:pPr eaLnBrk="1" hangingPunct="1"/>
            <a:r>
              <a:rPr lang="en-US" b="1" smtClean="0">
                <a:latin typeface="Papyrus" pitchFamily="66" charset="0"/>
              </a:rPr>
              <a:t>Currency</a:t>
            </a:r>
          </a:p>
        </p:txBody>
      </p:sp>
      <p:sp>
        <p:nvSpPr>
          <p:cNvPr id="12" name="Content Placeholder 2"/>
          <p:cNvSpPr>
            <a:spLocks noGrp="1"/>
          </p:cNvSpPr>
          <p:nvPr>
            <p:ph idx="1"/>
          </p:nvPr>
        </p:nvSpPr>
        <p:spPr>
          <a:xfrm>
            <a:off x="5257800" y="1828800"/>
            <a:ext cx="3886200" cy="4525963"/>
          </a:xfrm>
        </p:spPr>
        <p:txBody>
          <a:bodyPr/>
          <a:lstStyle/>
          <a:p>
            <a:pPr eaLnBrk="1" hangingPunct="1">
              <a:buFont typeface="Arial" charset="0"/>
              <a:buNone/>
            </a:pPr>
            <a:endParaRPr lang="en-US" smtClean="0"/>
          </a:p>
          <a:p>
            <a:pPr eaLnBrk="1" hangingPunct="1">
              <a:buFont typeface="Arial" charset="0"/>
              <a:buNone/>
            </a:pPr>
            <a:r>
              <a:rPr lang="en-US" smtClean="0"/>
              <a:t>Currency</a:t>
            </a:r>
          </a:p>
          <a:p>
            <a:pPr eaLnBrk="1" hangingPunct="1"/>
            <a:r>
              <a:rPr lang="en-US" smtClean="0"/>
              <a:t>Rand (ZAR)</a:t>
            </a:r>
          </a:p>
          <a:p>
            <a:pPr eaLnBrk="1" hangingPunct="1"/>
            <a:r>
              <a:rPr lang="en-US" smtClean="0"/>
              <a:t>Exchange rates</a:t>
            </a:r>
          </a:p>
          <a:p>
            <a:pPr eaLnBrk="1" hangingPunct="1"/>
            <a:r>
              <a:rPr lang="en-US" smtClean="0"/>
              <a:t>Rand per US dollar</a:t>
            </a:r>
          </a:p>
          <a:p>
            <a:pPr eaLnBrk="1" hangingPunct="1"/>
            <a:r>
              <a:rPr lang="en-US" smtClean="0"/>
              <a:t>±7.5 (2010)</a:t>
            </a:r>
          </a:p>
          <a:p>
            <a:pPr eaLnBrk="1" hangingPunct="1">
              <a:buFont typeface="Arial" charset="0"/>
              <a:buNone/>
            </a:pPr>
            <a:endParaRPr lang="en-US" smtClean="0"/>
          </a:p>
        </p:txBody>
      </p:sp>
      <p:pic>
        <p:nvPicPr>
          <p:cNvPr id="3074" name="Picture 2" descr="Photograph:South African 200-rand banknote (front side)."/>
          <p:cNvPicPr>
            <a:picLocks noChangeAspect="1" noChangeArrowheads="1"/>
          </p:cNvPicPr>
          <p:nvPr/>
        </p:nvPicPr>
        <p:blipFill>
          <a:blip r:embed="rId2" cstate="print"/>
          <a:srcRect/>
          <a:stretch>
            <a:fillRect/>
          </a:stretch>
        </p:blipFill>
        <p:spPr bwMode="auto">
          <a:xfrm>
            <a:off x="609600" y="2133600"/>
            <a:ext cx="4191000" cy="1889125"/>
          </a:xfrm>
          <a:prstGeom prst="rect">
            <a:avLst/>
          </a:prstGeom>
          <a:noFill/>
          <a:ln w="9525">
            <a:noFill/>
            <a:miter lim="800000"/>
            <a:headEnd/>
            <a:tailEnd/>
          </a:ln>
        </p:spPr>
      </p:pic>
      <p:pic>
        <p:nvPicPr>
          <p:cNvPr id="3078" name="Picture 6" descr="http://gallery.hd.org/_exhibits/money/South-Africa-Rand-crisp-new-notes-100-50-20-front-and-back-1-DHD.jpg"/>
          <p:cNvPicPr>
            <a:picLocks noChangeAspect="1" noChangeArrowheads="1"/>
          </p:cNvPicPr>
          <p:nvPr/>
        </p:nvPicPr>
        <p:blipFill>
          <a:blip r:embed="rId3" cstate="screen"/>
          <a:srcRect/>
          <a:stretch>
            <a:fillRect/>
          </a:stretch>
        </p:blipFill>
        <p:spPr bwMode="auto">
          <a:xfrm>
            <a:off x="6705600" y="0"/>
            <a:ext cx="2057400" cy="22701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strVal val="#ppt_w*2.5"/>
                                          </p:val>
                                        </p:tav>
                                        <p:tav tm="100000">
                                          <p:val>
                                            <p:strVal val="#ppt_w"/>
                                          </p:val>
                                        </p:tav>
                                      </p:tavLst>
                                    </p:anim>
                                    <p:anim calcmode="lin" valueType="num">
                                      <p:cBhvr>
                                        <p:cTn id="8" dur="2000" fill="hold"/>
                                        <p:tgtEl>
                                          <p:spTgt spid="11"/>
                                        </p:tgtEl>
                                        <p:attrNameLst>
                                          <p:attrName>ppt_h</p:attrName>
                                        </p:attrNameLst>
                                      </p:cBhvr>
                                      <p:tavLst>
                                        <p:tav tm="0">
                                          <p:val>
                                            <p:strVal val="#ppt_h*0.01"/>
                                          </p:val>
                                        </p:tav>
                                        <p:tav tm="100000">
                                          <p:val>
                                            <p:strVal val="#ppt_h"/>
                                          </p:val>
                                        </p:tav>
                                      </p:tavLst>
                                    </p:anim>
                                    <p:anim calcmode="lin" valueType="num">
                                      <p:cBhvr>
                                        <p:cTn id="9" dur="2000" fill="hold"/>
                                        <p:tgtEl>
                                          <p:spTgt spid="11"/>
                                        </p:tgtEl>
                                        <p:attrNameLst>
                                          <p:attrName>ppt_x</p:attrName>
                                        </p:attrNameLst>
                                      </p:cBhvr>
                                      <p:tavLst>
                                        <p:tav tm="0">
                                          <p:val>
                                            <p:strVal val="#ppt_x"/>
                                          </p:val>
                                        </p:tav>
                                        <p:tav tm="100000">
                                          <p:val>
                                            <p:strVal val="#ppt_x"/>
                                          </p:val>
                                        </p:tav>
                                      </p:tavLst>
                                    </p:anim>
                                    <p:anim calcmode="lin" valueType="num">
                                      <p:cBhvr>
                                        <p:cTn id="10" dur="2000" fill="hold"/>
                                        <p:tgtEl>
                                          <p:spTgt spid="11"/>
                                        </p:tgtEl>
                                        <p:attrNameLst>
                                          <p:attrName>ppt_y</p:attrName>
                                        </p:attrNameLst>
                                      </p:cBhvr>
                                      <p:tavLst>
                                        <p:tav tm="0">
                                          <p:val>
                                            <p:strVal val="#ppt_h+1"/>
                                          </p:val>
                                        </p:tav>
                                        <p:tav tm="100000">
                                          <p:val>
                                            <p:strVal val="#ppt_y"/>
                                          </p:val>
                                        </p:tav>
                                      </p:tavLst>
                                    </p:anim>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fltVal val="0"/>
                                          </p:val>
                                        </p:tav>
                                        <p:tav tm="100000">
                                          <p:val>
                                            <p:strVal val="#ppt_w"/>
                                          </p:val>
                                        </p:tav>
                                      </p:tavLst>
                                    </p:anim>
                                    <p:anim calcmode="lin" valueType="num">
                                      <p:cBhvr>
                                        <p:cTn id="17" dur="1000" fill="hold"/>
                                        <p:tgtEl>
                                          <p:spTgt spid="3074"/>
                                        </p:tgtEl>
                                        <p:attrNameLst>
                                          <p:attrName>ppt_h</p:attrName>
                                        </p:attrNameLst>
                                      </p:cBhvr>
                                      <p:tavLst>
                                        <p:tav tm="0">
                                          <p:val>
                                            <p:fltVal val="0"/>
                                          </p:val>
                                        </p:tav>
                                        <p:tav tm="100000">
                                          <p:val>
                                            <p:strVal val="#ppt_h"/>
                                          </p:val>
                                        </p:tav>
                                      </p:tavLst>
                                    </p:anim>
                                    <p:anim calcmode="lin" valueType="num">
                                      <p:cBhvr>
                                        <p:cTn id="18" dur="1000" fill="hold"/>
                                        <p:tgtEl>
                                          <p:spTgt spid="3074"/>
                                        </p:tgtEl>
                                        <p:attrNameLst>
                                          <p:attrName>style.rotation</p:attrName>
                                        </p:attrNameLst>
                                      </p:cBhvr>
                                      <p:tavLst>
                                        <p:tav tm="0">
                                          <p:val>
                                            <p:fltVal val="90"/>
                                          </p:val>
                                        </p:tav>
                                        <p:tav tm="100000">
                                          <p:val>
                                            <p:fltVal val="0"/>
                                          </p:val>
                                        </p:tav>
                                      </p:tavLst>
                                    </p:anim>
                                    <p:animEffect transition="in" filter="fade">
                                      <p:cBhvr>
                                        <p:cTn id="19" dur="1000"/>
                                        <p:tgtEl>
                                          <p:spTgt spid="3074"/>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3078"/>
                                        </p:tgtEl>
                                        <p:attrNameLst>
                                          <p:attrName>style.visibility</p:attrName>
                                        </p:attrNameLst>
                                      </p:cBhvr>
                                      <p:to>
                                        <p:strVal val="visible"/>
                                      </p:to>
                                    </p:set>
                                    <p:anim calcmode="lin" valueType="num">
                                      <p:cBhvr>
                                        <p:cTn id="22" dur="1000" fill="hold"/>
                                        <p:tgtEl>
                                          <p:spTgt spid="3078"/>
                                        </p:tgtEl>
                                        <p:attrNameLst>
                                          <p:attrName>ppt_w</p:attrName>
                                        </p:attrNameLst>
                                      </p:cBhvr>
                                      <p:tavLst>
                                        <p:tav tm="0">
                                          <p:val>
                                            <p:fltVal val="0"/>
                                          </p:val>
                                        </p:tav>
                                        <p:tav tm="100000">
                                          <p:val>
                                            <p:strVal val="#ppt_w"/>
                                          </p:val>
                                        </p:tav>
                                      </p:tavLst>
                                    </p:anim>
                                    <p:anim calcmode="lin" valueType="num">
                                      <p:cBhvr>
                                        <p:cTn id="23" dur="1000" fill="hold"/>
                                        <p:tgtEl>
                                          <p:spTgt spid="3078"/>
                                        </p:tgtEl>
                                        <p:attrNameLst>
                                          <p:attrName>ppt_h</p:attrName>
                                        </p:attrNameLst>
                                      </p:cBhvr>
                                      <p:tavLst>
                                        <p:tav tm="0">
                                          <p:val>
                                            <p:fltVal val="0"/>
                                          </p:val>
                                        </p:tav>
                                        <p:tav tm="100000">
                                          <p:val>
                                            <p:strVal val="#ppt_h"/>
                                          </p:val>
                                        </p:tav>
                                      </p:tavLst>
                                    </p:anim>
                                    <p:anim calcmode="lin" valueType="num">
                                      <p:cBhvr>
                                        <p:cTn id="24" dur="1000" fill="hold"/>
                                        <p:tgtEl>
                                          <p:spTgt spid="3078"/>
                                        </p:tgtEl>
                                        <p:attrNameLst>
                                          <p:attrName>style.rotation</p:attrName>
                                        </p:attrNameLst>
                                      </p:cBhvr>
                                      <p:tavLst>
                                        <p:tav tm="0">
                                          <p:val>
                                            <p:fltVal val="90"/>
                                          </p:val>
                                        </p:tav>
                                        <p:tav tm="100000">
                                          <p:val>
                                            <p:fltVal val="0"/>
                                          </p:val>
                                        </p:tav>
                                      </p:tavLst>
                                    </p:anim>
                                    <p:animEffect transition="in" filter="fade">
                                      <p:cBhvr>
                                        <p:cTn id="25" dur="1000"/>
                                        <p:tgtEl>
                                          <p:spTgt spid="3078"/>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100"/>
                                        <p:tgtEl>
                                          <p:spTgt spid="12">
                                            <p:txEl>
                                              <p:pRg st="1" end="1"/>
                                            </p:txEl>
                                          </p:spTgt>
                                        </p:tgtEl>
                                      </p:cBhvr>
                                    </p:animEffect>
                                    <p:anim calcmode="lin" valueType="num">
                                      <p:cBhvr>
                                        <p:cTn id="31" dur="4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12">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1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1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1000"/>
                            </p:stCondLst>
                            <p:childTnLst>
                              <p:par>
                                <p:cTn id="36" presetID="43" presetClass="entr" presetSubtype="0" fill="hold" grpId="0" nodeType="after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fade">
                                      <p:cBhvr>
                                        <p:cTn id="38" dur="100"/>
                                        <p:tgtEl>
                                          <p:spTgt spid="12">
                                            <p:txEl>
                                              <p:pRg st="2" end="2"/>
                                            </p:txEl>
                                          </p:spTgt>
                                        </p:tgtEl>
                                      </p:cBhvr>
                                    </p:animEffect>
                                    <p:anim calcmode="lin" valueType="num">
                                      <p:cBhvr>
                                        <p:cTn id="39" dur="4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0" dur="400" fill="hold"/>
                                        <p:tgtEl>
                                          <p:spTgt spid="12">
                                            <p:txEl>
                                              <p:pRg st="2" end="2"/>
                                            </p:txEl>
                                          </p:spTgt>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2000"/>
                            </p:stCondLst>
                            <p:childTnLst>
                              <p:par>
                                <p:cTn id="44" presetID="43" presetClass="entr" presetSubtype="0" fill="hold" grpId="0" nodeType="after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100"/>
                                        <p:tgtEl>
                                          <p:spTgt spid="12">
                                            <p:txEl>
                                              <p:pRg st="3" end="3"/>
                                            </p:txEl>
                                          </p:spTgt>
                                        </p:tgtEl>
                                      </p:cBhvr>
                                    </p:animEffect>
                                    <p:anim calcmode="lin" valueType="num">
                                      <p:cBhvr>
                                        <p:cTn id="47" dur="4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8" dur="400" fill="hold"/>
                                        <p:tgtEl>
                                          <p:spTgt spid="12">
                                            <p:txEl>
                                              <p:pRg st="3" end="3"/>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1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1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3000"/>
                            </p:stCondLst>
                            <p:childTnLst>
                              <p:par>
                                <p:cTn id="52" presetID="43" presetClass="entr" presetSubtype="0" fill="hold" grpId="0" nodeType="afterEffect">
                                  <p:stCondLst>
                                    <p:cond delay="0"/>
                                  </p:stCondLst>
                                  <p:childTnLst>
                                    <p:set>
                                      <p:cBhvr>
                                        <p:cTn id="53" dur="1" fill="hold">
                                          <p:stCondLst>
                                            <p:cond delay="0"/>
                                          </p:stCondLst>
                                        </p:cTn>
                                        <p:tgtEl>
                                          <p:spTgt spid="12">
                                            <p:txEl>
                                              <p:pRg st="4" end="4"/>
                                            </p:txEl>
                                          </p:spTgt>
                                        </p:tgtEl>
                                        <p:attrNameLst>
                                          <p:attrName>style.visibility</p:attrName>
                                        </p:attrNameLst>
                                      </p:cBhvr>
                                      <p:to>
                                        <p:strVal val="visible"/>
                                      </p:to>
                                    </p:set>
                                    <p:animEffect transition="in" filter="fade">
                                      <p:cBhvr>
                                        <p:cTn id="54" dur="100"/>
                                        <p:tgtEl>
                                          <p:spTgt spid="12">
                                            <p:txEl>
                                              <p:pRg st="4" end="4"/>
                                            </p:txEl>
                                          </p:spTgt>
                                        </p:tgtEl>
                                      </p:cBhvr>
                                    </p:animEffect>
                                    <p:anim calcmode="lin" valueType="num">
                                      <p:cBhvr>
                                        <p:cTn id="55" dur="4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6" dur="400" fill="hold"/>
                                        <p:tgtEl>
                                          <p:spTgt spid="12">
                                            <p:txEl>
                                              <p:pRg st="4" end="4"/>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9" fill="hold">
                            <p:stCondLst>
                              <p:cond delay="4000"/>
                            </p:stCondLst>
                            <p:childTnLst>
                              <p:par>
                                <p:cTn id="60" presetID="43" presetClass="entr" presetSubtype="0" fill="hold" grpId="0" nodeType="after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100"/>
                                        <p:tgtEl>
                                          <p:spTgt spid="12">
                                            <p:txEl>
                                              <p:pRg st="5" end="5"/>
                                            </p:txEl>
                                          </p:spTgt>
                                        </p:tgtEl>
                                      </p:cBhvr>
                                    </p:animEffect>
                                    <p:anim calcmode="lin" valueType="num">
                                      <p:cBhvr>
                                        <p:cTn id="63" dur="4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64" dur="400" fill="hold"/>
                                        <p:tgtEl>
                                          <p:spTgt spid="12">
                                            <p:txEl>
                                              <p:pRg st="5" end="5"/>
                                            </p:txEl>
                                          </p:spTgt>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12">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12">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a:spLocks noGrp="1"/>
          </p:cNvSpPr>
          <p:nvPr>
            <p:ph type="title"/>
          </p:nvPr>
        </p:nvSpPr>
        <p:spPr>
          <a:xfrm>
            <a:off x="-152400" y="274638"/>
            <a:ext cx="9296400" cy="1143000"/>
          </a:xfrm>
        </p:spPr>
        <p:txBody>
          <a:bodyPr rtlCol="0">
            <a:normAutofit fontScale="90000"/>
          </a:bodyPr>
          <a:lstStyle/>
          <a:p>
            <a:pPr eaLnBrk="1" fontAlgn="auto" hangingPunct="1">
              <a:spcAft>
                <a:spcPts val="0"/>
              </a:spcAft>
              <a:defRPr/>
            </a:pPr>
            <a:r>
              <a:rPr lang="en-US" b="1" dirty="0" smtClean="0">
                <a:latin typeface="Papyrus" pitchFamily="66" charset="0"/>
              </a:rPr>
              <a:t>Economic Education in South Africa</a:t>
            </a:r>
          </a:p>
        </p:txBody>
      </p:sp>
      <p:pic>
        <p:nvPicPr>
          <p:cNvPr id="2052" name="Picture 4" descr="http://www.roomsforafrica.com/accommodation-images/south-africa.gif"/>
          <p:cNvPicPr>
            <a:picLocks noChangeAspect="1" noChangeArrowheads="1"/>
          </p:cNvPicPr>
          <p:nvPr/>
        </p:nvPicPr>
        <p:blipFill>
          <a:blip r:embed="rId2" cstate="print"/>
          <a:srcRect/>
          <a:stretch>
            <a:fillRect/>
          </a:stretch>
        </p:blipFill>
        <p:spPr bwMode="auto">
          <a:xfrm>
            <a:off x="3978275" y="1295400"/>
            <a:ext cx="5165725" cy="4476750"/>
          </a:xfrm>
          <a:prstGeom prst="rect">
            <a:avLst/>
          </a:prstGeom>
          <a:noFill/>
          <a:ln w="9525">
            <a:noFill/>
            <a:miter lim="800000"/>
            <a:headEnd/>
            <a:tailEnd/>
          </a:ln>
        </p:spPr>
      </p:pic>
      <p:pic>
        <p:nvPicPr>
          <p:cNvPr id="2054" name="Picture 6" descr="The  Best of Botswana  and  South Africa, Adventure tour, honeymoon tour"/>
          <p:cNvPicPr>
            <a:picLocks noChangeAspect="1" noChangeArrowheads="1"/>
          </p:cNvPicPr>
          <p:nvPr/>
        </p:nvPicPr>
        <p:blipFill>
          <a:blip r:embed="rId3" cstate="print"/>
          <a:srcRect/>
          <a:stretch>
            <a:fillRect/>
          </a:stretch>
        </p:blipFill>
        <p:spPr bwMode="auto">
          <a:xfrm>
            <a:off x="609600" y="1295400"/>
            <a:ext cx="2400300" cy="1581150"/>
          </a:xfrm>
          <a:prstGeom prst="ellipse">
            <a:avLst/>
          </a:prstGeom>
          <a:ln>
            <a:noFill/>
          </a:ln>
          <a:effectLst>
            <a:softEdge rad="112500"/>
          </a:effectLst>
        </p:spPr>
      </p:pic>
      <p:pic>
        <p:nvPicPr>
          <p:cNvPr id="2056" name="Picture 8" descr="Lion, Safaris, African Adventure"/>
          <p:cNvPicPr>
            <a:picLocks noChangeAspect="1" noChangeArrowheads="1"/>
          </p:cNvPicPr>
          <p:nvPr/>
        </p:nvPicPr>
        <p:blipFill>
          <a:blip r:embed="rId4" cstate="print"/>
          <a:srcRect/>
          <a:stretch>
            <a:fillRect/>
          </a:stretch>
        </p:blipFill>
        <p:spPr bwMode="auto">
          <a:xfrm>
            <a:off x="0" y="3048000"/>
            <a:ext cx="4391025" cy="3276600"/>
          </a:xfrm>
          <a:prstGeom prst="ellipse">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500" fill="hold"/>
                                        <p:tgtEl>
                                          <p:spTgt spid="2052"/>
                                        </p:tgtEl>
                                        <p:attrNameLst>
                                          <p:attrName>ppt_w</p:attrName>
                                        </p:attrNameLst>
                                      </p:cBhvr>
                                      <p:tavLst>
                                        <p:tav tm="0">
                                          <p:val>
                                            <p:strVal val="#ppt_w*0.05"/>
                                          </p:val>
                                        </p:tav>
                                        <p:tav tm="100000">
                                          <p:val>
                                            <p:strVal val="#ppt_w"/>
                                          </p:val>
                                        </p:tav>
                                      </p:tavLst>
                                    </p:anim>
                                    <p:anim calcmode="lin" valueType="num">
                                      <p:cBhvr>
                                        <p:cTn id="18" dur="500" fill="hold"/>
                                        <p:tgtEl>
                                          <p:spTgt spid="2052"/>
                                        </p:tgtEl>
                                        <p:attrNameLst>
                                          <p:attrName>ppt_h</p:attrName>
                                        </p:attrNameLst>
                                      </p:cBhvr>
                                      <p:tavLst>
                                        <p:tav tm="0">
                                          <p:val>
                                            <p:strVal val="#ppt_h"/>
                                          </p:val>
                                        </p:tav>
                                        <p:tav tm="100000">
                                          <p:val>
                                            <p:strVal val="#ppt_h"/>
                                          </p:val>
                                        </p:tav>
                                      </p:tavLst>
                                    </p:anim>
                                    <p:anim calcmode="lin" valueType="num">
                                      <p:cBhvr>
                                        <p:cTn id="19" dur="500" fill="hold"/>
                                        <p:tgtEl>
                                          <p:spTgt spid="2052"/>
                                        </p:tgtEl>
                                        <p:attrNameLst>
                                          <p:attrName>ppt_x</p:attrName>
                                        </p:attrNameLst>
                                      </p:cBhvr>
                                      <p:tavLst>
                                        <p:tav tm="0">
                                          <p:val>
                                            <p:strVal val="#ppt_x-.2"/>
                                          </p:val>
                                        </p:tav>
                                        <p:tav tm="100000">
                                          <p:val>
                                            <p:strVal val="#ppt_x"/>
                                          </p:val>
                                        </p:tav>
                                      </p:tavLst>
                                    </p:anim>
                                    <p:anim calcmode="lin" valueType="num">
                                      <p:cBhvr>
                                        <p:cTn id="20" dur="500" fill="hold"/>
                                        <p:tgtEl>
                                          <p:spTgt spid="2052"/>
                                        </p:tgtEl>
                                        <p:attrNameLst>
                                          <p:attrName>ppt_y</p:attrName>
                                        </p:attrNameLst>
                                      </p:cBhvr>
                                      <p:tavLst>
                                        <p:tav tm="0">
                                          <p:val>
                                            <p:strVal val="#ppt_y"/>
                                          </p:val>
                                        </p:tav>
                                        <p:tav tm="100000">
                                          <p:val>
                                            <p:strVal val="#ppt_y"/>
                                          </p:val>
                                        </p:tav>
                                      </p:tavLst>
                                    </p:anim>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 calcmode="lin" valueType="num">
                                      <p:cBhvr>
                                        <p:cTn id="26" dur="500" fill="hold"/>
                                        <p:tgtEl>
                                          <p:spTgt spid="2054"/>
                                        </p:tgtEl>
                                        <p:attrNameLst>
                                          <p:attrName>ppt_w</p:attrName>
                                        </p:attrNameLst>
                                      </p:cBhvr>
                                      <p:tavLst>
                                        <p:tav tm="0">
                                          <p:val>
                                            <p:strVal val="#ppt_w*0.05"/>
                                          </p:val>
                                        </p:tav>
                                        <p:tav tm="100000">
                                          <p:val>
                                            <p:strVal val="#ppt_w"/>
                                          </p:val>
                                        </p:tav>
                                      </p:tavLst>
                                    </p:anim>
                                    <p:anim calcmode="lin" valueType="num">
                                      <p:cBhvr>
                                        <p:cTn id="27" dur="500" fill="hold"/>
                                        <p:tgtEl>
                                          <p:spTgt spid="2054"/>
                                        </p:tgtEl>
                                        <p:attrNameLst>
                                          <p:attrName>ppt_h</p:attrName>
                                        </p:attrNameLst>
                                      </p:cBhvr>
                                      <p:tavLst>
                                        <p:tav tm="0">
                                          <p:val>
                                            <p:strVal val="#ppt_h"/>
                                          </p:val>
                                        </p:tav>
                                        <p:tav tm="100000">
                                          <p:val>
                                            <p:strVal val="#ppt_h"/>
                                          </p:val>
                                        </p:tav>
                                      </p:tavLst>
                                    </p:anim>
                                    <p:anim calcmode="lin" valueType="num">
                                      <p:cBhvr>
                                        <p:cTn id="28" dur="500" fill="hold"/>
                                        <p:tgtEl>
                                          <p:spTgt spid="2054"/>
                                        </p:tgtEl>
                                        <p:attrNameLst>
                                          <p:attrName>ppt_x</p:attrName>
                                        </p:attrNameLst>
                                      </p:cBhvr>
                                      <p:tavLst>
                                        <p:tav tm="0">
                                          <p:val>
                                            <p:strVal val="#ppt_x-.2"/>
                                          </p:val>
                                        </p:tav>
                                        <p:tav tm="100000">
                                          <p:val>
                                            <p:strVal val="#ppt_x"/>
                                          </p:val>
                                        </p:tav>
                                      </p:tavLst>
                                    </p:anim>
                                    <p:anim calcmode="lin" valueType="num">
                                      <p:cBhvr>
                                        <p:cTn id="29" dur="500" fill="hold"/>
                                        <p:tgtEl>
                                          <p:spTgt spid="2054"/>
                                        </p:tgtEl>
                                        <p:attrNameLst>
                                          <p:attrName>ppt_y</p:attrName>
                                        </p:attrNameLst>
                                      </p:cBhvr>
                                      <p:tavLst>
                                        <p:tav tm="0">
                                          <p:val>
                                            <p:strVal val="#ppt_y"/>
                                          </p:val>
                                        </p:tav>
                                        <p:tav tm="100000">
                                          <p:val>
                                            <p:strVal val="#ppt_y"/>
                                          </p:val>
                                        </p:tav>
                                      </p:tavLst>
                                    </p:anim>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box(in)">
                                      <p:cBhvr>
                                        <p:cTn id="3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GB" smtClean="0"/>
          </a:p>
        </p:txBody>
      </p:sp>
      <p:pic>
        <p:nvPicPr>
          <p:cNvPr id="28675" name="Content Placeholder 3" descr="Lion.jpg"/>
          <p:cNvPicPr>
            <a:picLocks noGrp="1" noChangeAspect="1"/>
          </p:cNvPicPr>
          <p:nvPr>
            <p:ph idx="1"/>
          </p:nvPr>
        </p:nvPicPr>
        <p:blipFill>
          <a:blip r:embed="rId2" cstate="print"/>
          <a:srcRect/>
          <a:stretch>
            <a:fillRect/>
          </a:stretch>
        </p:blipFill>
        <p:spPr>
          <a:xfrm>
            <a:off x="0" y="0"/>
            <a:ext cx="9132888" cy="6858000"/>
          </a:xfrm>
        </p:spPr>
      </p:pic>
    </p:spTree>
  </p:cSld>
  <p:clrMapOvr>
    <a:masterClrMapping/>
  </p:clrMapOvr>
  <p:transition>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609600" y="3733800"/>
            <a:ext cx="8382000" cy="2743200"/>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Rounded Rectangle 31"/>
          <p:cNvSpPr/>
          <p:nvPr/>
        </p:nvSpPr>
        <p:spPr>
          <a:xfrm>
            <a:off x="609600" y="2438400"/>
            <a:ext cx="8382000" cy="1219200"/>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609600" y="381000"/>
            <a:ext cx="8382000" cy="1981200"/>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9701" name="Picture 3" descr="Cape_Town_Jun_09_s.jpg"/>
          <p:cNvPicPr>
            <a:picLocks noChangeAspect="1"/>
          </p:cNvPicPr>
          <p:nvPr/>
        </p:nvPicPr>
        <p:blipFill>
          <a:blip r:embed="rId2" cstate="print">
            <a:clrChange>
              <a:clrFrom>
                <a:srgbClr val="FAFAFA"/>
              </a:clrFrom>
              <a:clrTo>
                <a:srgbClr val="FAFAFA">
                  <a:alpha val="0"/>
                </a:srgbClr>
              </a:clrTo>
            </a:clrChange>
          </a:blip>
          <a:srcRect/>
          <a:stretch>
            <a:fillRect/>
          </a:stretch>
        </p:blipFill>
        <p:spPr bwMode="auto">
          <a:xfrm>
            <a:off x="7640638" y="5735638"/>
            <a:ext cx="1503362" cy="1101725"/>
          </a:xfrm>
          <a:prstGeom prst="rect">
            <a:avLst/>
          </a:prstGeom>
          <a:noFill/>
          <a:ln w="9525">
            <a:noFill/>
            <a:miter lim="800000"/>
            <a:headEnd/>
            <a:tailEnd/>
          </a:ln>
        </p:spPr>
      </p:pic>
      <p:sp>
        <p:nvSpPr>
          <p:cNvPr id="6" name="TextBox 5"/>
          <p:cNvSpPr txBox="1"/>
          <p:nvPr/>
        </p:nvSpPr>
        <p:spPr>
          <a:xfrm>
            <a:off x="1447800" y="533400"/>
            <a:ext cx="39624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One National Education System</a:t>
            </a:r>
            <a:endParaRPr lang="en-GB" dirty="0"/>
          </a:p>
        </p:txBody>
      </p:sp>
      <p:sp>
        <p:nvSpPr>
          <p:cNvPr id="7" name="Rounded Rectangle 6"/>
          <p:cNvSpPr/>
          <p:nvPr/>
        </p:nvSpPr>
        <p:spPr>
          <a:xfrm>
            <a:off x="1447800" y="1190625"/>
            <a:ext cx="5181034" cy="408623"/>
          </a:xfrm>
          <a:prstGeom prst="round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US" dirty="0"/>
              <a:t>First non-racial provincial examinations administered </a:t>
            </a:r>
          </a:p>
        </p:txBody>
      </p:sp>
      <p:sp>
        <p:nvSpPr>
          <p:cNvPr id="8" name="Rounded Rectangle 7"/>
          <p:cNvSpPr/>
          <p:nvPr/>
        </p:nvSpPr>
        <p:spPr>
          <a:xfrm>
            <a:off x="1447800" y="1847850"/>
            <a:ext cx="64008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South African version of Outcomes-based Education (</a:t>
            </a:r>
            <a:r>
              <a:rPr lang="en-US" dirty="0" err="1"/>
              <a:t>OBE</a:t>
            </a:r>
            <a:r>
              <a:rPr lang="en-US" dirty="0"/>
              <a:t>)</a:t>
            </a:r>
            <a:endParaRPr lang="en-GB" dirty="0"/>
          </a:p>
        </p:txBody>
      </p:sp>
      <p:sp>
        <p:nvSpPr>
          <p:cNvPr id="9" name="Rounded Rectangle 8"/>
          <p:cNvSpPr/>
          <p:nvPr/>
        </p:nvSpPr>
        <p:spPr>
          <a:xfrm>
            <a:off x="7787640" y="706755"/>
            <a:ext cx="1280160" cy="340519"/>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1400" dirty="0" err="1">
                <a:latin typeface="Arial Rounded MT Bold" pitchFamily="34" charset="0"/>
              </a:rPr>
              <a:t>Nated</a:t>
            </a:r>
            <a:r>
              <a:rPr lang="en-US" sz="1400" dirty="0">
                <a:latin typeface="Arial Rounded MT Bold" pitchFamily="34" charset="0"/>
              </a:rPr>
              <a:t> 550</a:t>
            </a:r>
            <a:endParaRPr lang="en-GB" sz="1400" dirty="0">
              <a:latin typeface="Arial Rounded MT Bold" pitchFamily="34" charset="0"/>
            </a:endParaRPr>
          </a:p>
        </p:txBody>
      </p:sp>
      <p:sp>
        <p:nvSpPr>
          <p:cNvPr id="11" name="TextBox 10"/>
          <p:cNvSpPr txBox="1"/>
          <p:nvPr/>
        </p:nvSpPr>
        <p:spPr>
          <a:xfrm>
            <a:off x="7787640" y="2459355"/>
            <a:ext cx="1280160" cy="578882"/>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1400" dirty="0" err="1">
                <a:latin typeface="Arial Rounded MT Bold" pitchFamily="34" charset="0"/>
              </a:rPr>
              <a:t>Curriculum 2005</a:t>
            </a:r>
            <a:endParaRPr lang="en-GB" sz="1400" dirty="0" err="1">
              <a:latin typeface="Arial Rounded MT Bold" pitchFamily="34" charset="0"/>
            </a:endParaRPr>
          </a:p>
        </p:txBody>
      </p:sp>
      <p:sp>
        <p:nvSpPr>
          <p:cNvPr id="12" name="TextBox 11"/>
          <p:cNvSpPr txBox="1"/>
          <p:nvPr/>
        </p:nvSpPr>
        <p:spPr>
          <a:xfrm>
            <a:off x="1447800" y="2505075"/>
            <a:ext cx="41148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Inclusive education opportunities for all</a:t>
            </a:r>
            <a:endParaRPr lang="en-GB" dirty="0"/>
          </a:p>
        </p:txBody>
      </p:sp>
      <p:sp>
        <p:nvSpPr>
          <p:cNvPr id="13" name="TextBox 12"/>
          <p:cNvSpPr txBox="1"/>
          <p:nvPr/>
        </p:nvSpPr>
        <p:spPr>
          <a:xfrm>
            <a:off x="533400" y="1191577"/>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1996</a:t>
            </a:r>
            <a:endParaRPr lang="en-GB" dirty="0"/>
          </a:p>
        </p:txBody>
      </p:sp>
      <p:sp>
        <p:nvSpPr>
          <p:cNvPr id="14" name="TextBox 13"/>
          <p:cNvSpPr txBox="1"/>
          <p:nvPr/>
        </p:nvSpPr>
        <p:spPr>
          <a:xfrm>
            <a:off x="1447800" y="3162300"/>
            <a:ext cx="65532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Review of Curriculum 2005, found low literacy and numeracy levels</a:t>
            </a:r>
            <a:endParaRPr lang="en-GB" dirty="0"/>
          </a:p>
        </p:txBody>
      </p:sp>
      <p:sp>
        <p:nvSpPr>
          <p:cNvPr id="15" name="TextBox 14"/>
          <p:cNvSpPr txBox="1"/>
          <p:nvPr/>
        </p:nvSpPr>
        <p:spPr>
          <a:xfrm>
            <a:off x="1447800" y="3819525"/>
            <a:ext cx="55626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Development of Revised National Curriculum Statement</a:t>
            </a:r>
            <a:endParaRPr lang="en-GB" dirty="0"/>
          </a:p>
        </p:txBody>
      </p:sp>
      <p:sp>
        <p:nvSpPr>
          <p:cNvPr id="16" name="TextBox 15"/>
          <p:cNvSpPr txBox="1"/>
          <p:nvPr/>
        </p:nvSpPr>
        <p:spPr>
          <a:xfrm>
            <a:off x="1447800" y="5133975"/>
            <a:ext cx="58674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Implementation of Revised National Curriculum Statement</a:t>
            </a:r>
            <a:endParaRPr lang="en-GB" dirty="0"/>
          </a:p>
        </p:txBody>
      </p:sp>
      <p:sp>
        <p:nvSpPr>
          <p:cNvPr id="17" name="Rounded Rectangle 16"/>
          <p:cNvSpPr/>
          <p:nvPr/>
        </p:nvSpPr>
        <p:spPr>
          <a:xfrm>
            <a:off x="1447800" y="4476750"/>
            <a:ext cx="45720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National Curriculum Statement for </a:t>
            </a:r>
            <a:r>
              <a:rPr lang="en-US" dirty="0" err="1"/>
              <a:t>FET</a:t>
            </a:r>
            <a:endParaRPr lang="en-GB" dirty="0"/>
          </a:p>
        </p:txBody>
      </p:sp>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TRANSFORMATION  OF  EDUCATION </a:t>
            </a:r>
          </a:p>
        </p:txBody>
      </p:sp>
      <p:sp>
        <p:nvSpPr>
          <p:cNvPr id="19" name="TextBox 18"/>
          <p:cNvSpPr txBox="1"/>
          <p:nvPr/>
        </p:nvSpPr>
        <p:spPr>
          <a:xfrm>
            <a:off x="533400" y="18288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1997</a:t>
            </a:r>
            <a:endParaRPr lang="en-GB" dirty="0"/>
          </a:p>
        </p:txBody>
      </p:sp>
      <p:sp>
        <p:nvSpPr>
          <p:cNvPr id="20" name="TextBox 19"/>
          <p:cNvSpPr txBox="1"/>
          <p:nvPr/>
        </p:nvSpPr>
        <p:spPr>
          <a:xfrm>
            <a:off x="533400" y="25146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2000</a:t>
            </a:r>
            <a:endParaRPr lang="en-GB" dirty="0"/>
          </a:p>
        </p:txBody>
      </p:sp>
      <p:sp>
        <p:nvSpPr>
          <p:cNvPr id="21" name="TextBox 20"/>
          <p:cNvSpPr txBox="1"/>
          <p:nvPr/>
        </p:nvSpPr>
        <p:spPr>
          <a:xfrm>
            <a:off x="533400" y="57912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2010</a:t>
            </a:r>
            <a:endParaRPr lang="en-GB" dirty="0"/>
          </a:p>
        </p:txBody>
      </p:sp>
      <p:sp>
        <p:nvSpPr>
          <p:cNvPr id="22" name="TextBox 21"/>
          <p:cNvSpPr txBox="1"/>
          <p:nvPr/>
        </p:nvSpPr>
        <p:spPr>
          <a:xfrm>
            <a:off x="533400" y="51054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2004</a:t>
            </a:r>
            <a:endParaRPr lang="en-GB" dirty="0"/>
          </a:p>
        </p:txBody>
      </p:sp>
      <p:sp>
        <p:nvSpPr>
          <p:cNvPr id="23" name="TextBox 22"/>
          <p:cNvSpPr txBox="1"/>
          <p:nvPr/>
        </p:nvSpPr>
        <p:spPr>
          <a:xfrm>
            <a:off x="533400" y="31242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2002</a:t>
            </a:r>
            <a:endParaRPr lang="en-GB" dirty="0"/>
          </a:p>
        </p:txBody>
      </p:sp>
      <p:sp>
        <p:nvSpPr>
          <p:cNvPr id="24" name="TextBox 23"/>
          <p:cNvSpPr txBox="1"/>
          <p:nvPr/>
        </p:nvSpPr>
        <p:spPr>
          <a:xfrm>
            <a:off x="533400" y="533400"/>
            <a:ext cx="838200" cy="408623"/>
          </a:xfrm>
          <a:prstGeom prst="round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dirty="0"/>
              <a:t>1995</a:t>
            </a:r>
            <a:endParaRPr lang="en-GB" dirty="0"/>
          </a:p>
        </p:txBody>
      </p:sp>
      <p:sp>
        <p:nvSpPr>
          <p:cNvPr id="25" name="TextBox 24"/>
          <p:cNvSpPr txBox="1"/>
          <p:nvPr/>
        </p:nvSpPr>
        <p:spPr>
          <a:xfrm>
            <a:off x="7787640" y="4135755"/>
            <a:ext cx="1280160" cy="817245"/>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1400" dirty="0">
                <a:latin typeface="Arial Rounded MT Bold" pitchFamily="34" charset="0"/>
              </a:rPr>
              <a:t>National Curriculum Statement</a:t>
            </a:r>
            <a:endParaRPr lang="en-GB" sz="1400" dirty="0">
              <a:latin typeface="Arial Rounded MT Bold" pitchFamily="34" charset="0"/>
            </a:endParaRPr>
          </a:p>
        </p:txBody>
      </p:sp>
      <p:sp>
        <p:nvSpPr>
          <p:cNvPr id="26" name="TextBox 25"/>
          <p:cNvSpPr txBox="1"/>
          <p:nvPr/>
        </p:nvSpPr>
        <p:spPr>
          <a:xfrm>
            <a:off x="1447800" y="5791200"/>
            <a:ext cx="5867400" cy="408623"/>
          </a:xfrm>
          <a:prstGeom prst="round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en-US" dirty="0"/>
              <a:t>Review of National Curriculum Statement</a:t>
            </a:r>
            <a:endParaRPr lang="en-GB" dirty="0"/>
          </a:p>
        </p:txBody>
      </p:sp>
      <p:cxnSp>
        <p:nvCxnSpPr>
          <p:cNvPr id="28" name="Straight Arrow Connector 27"/>
          <p:cNvCxnSpPr/>
          <p:nvPr/>
        </p:nvCxnSpPr>
        <p:spPr>
          <a:xfrm rot="5400000">
            <a:off x="7848601" y="1752600"/>
            <a:ext cx="1066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5400000">
            <a:off x="7963694" y="3618706"/>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20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0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20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2000"/>
                                        <p:tgtEl>
                                          <p:spTgt spid="32"/>
                                        </p:tgtEl>
                                      </p:cBhvr>
                                    </p:animEffect>
                                  </p:childTnLst>
                                </p:cTn>
                              </p:par>
                              <p:par>
                                <p:cTn id="37" presetID="2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000"/>
                                        <p:tgtEl>
                                          <p:spTgt spid="11"/>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2000"/>
                                        <p:tgtEl>
                                          <p:spTgt spid="20"/>
                                        </p:tgtEl>
                                      </p:cBhvr>
                                    </p:animEffect>
                                  </p:childTnLst>
                                </p:cTn>
                              </p:par>
                              <p:par>
                                <p:cTn id="49" presetID="2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2000"/>
                                        <p:tgtEl>
                                          <p:spTgt spid="23"/>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2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2000"/>
                                        <p:tgtEl>
                                          <p:spTgt spid="33"/>
                                        </p:tgtEl>
                                      </p:cBhvr>
                                    </p:animEffect>
                                  </p:childTnLst>
                                </p:cTn>
                              </p:par>
                              <p:par>
                                <p:cTn id="60" presetID="22" presetClass="entr" presetSubtype="8"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2000"/>
                                        <p:tgtEl>
                                          <p:spTgt spid="15"/>
                                        </p:tgtEl>
                                      </p:cBhvr>
                                    </p:animEffect>
                                  </p:childTnLst>
                                </p:cTn>
                              </p:par>
                              <p:par>
                                <p:cTn id="63" presetID="22" presetClass="entr" presetSubtype="8"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2000"/>
                                        <p:tgtEl>
                                          <p:spTgt spid="16"/>
                                        </p:tgtEl>
                                      </p:cBhvr>
                                    </p:animEffect>
                                  </p:childTnLst>
                                </p:cTn>
                              </p:par>
                              <p:par>
                                <p:cTn id="66" presetID="22" presetClass="entr" presetSubtype="8"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2000"/>
                                        <p:tgtEl>
                                          <p:spTgt spid="17"/>
                                        </p:tgtEl>
                                      </p:cBhvr>
                                    </p:animEffect>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2000"/>
                                        <p:tgtEl>
                                          <p:spTgt spid="21"/>
                                        </p:tgtEl>
                                      </p:cBhvr>
                                    </p:animEffect>
                                  </p:childTnLst>
                                </p:cTn>
                              </p:par>
                              <p:par>
                                <p:cTn id="72" presetID="22" presetClass="entr" presetSubtype="8"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2000"/>
                                        <p:tgtEl>
                                          <p:spTgt spid="22"/>
                                        </p:tgtEl>
                                      </p:cBhvr>
                                    </p:animEffect>
                                  </p:childTnLst>
                                </p:cTn>
                              </p:par>
                              <p:par>
                                <p:cTn id="75" presetID="22" presetClass="entr" presetSubtype="8"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2000"/>
                                        <p:tgtEl>
                                          <p:spTgt spid="25"/>
                                        </p:tgtEl>
                                      </p:cBhvr>
                                    </p:animEffect>
                                  </p:childTnLst>
                                </p:cTn>
                              </p:par>
                              <p:par>
                                <p:cTn id="78" presetID="22" presetClass="entr" presetSubtype="8"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smtClean="0"/>
          </a:p>
        </p:txBody>
      </p:sp>
      <p:grpSp>
        <p:nvGrpSpPr>
          <p:cNvPr id="3075"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5400" dirty="0">
                <a:latin typeface="Papyrus" pitchFamily="66" charset="0"/>
                <a:ea typeface="+mj-ea"/>
                <a:cs typeface="+mj-cs"/>
              </a:rPr>
              <a:t>Location</a:t>
            </a:r>
          </a:p>
        </p:txBody>
      </p:sp>
      <p:sp>
        <p:nvSpPr>
          <p:cNvPr id="12" name="Content Placeholder 2"/>
          <p:cNvSpPr>
            <a:spLocks noGrp="1"/>
          </p:cNvSpPr>
          <p:nvPr>
            <p:ph idx="1"/>
          </p:nvPr>
        </p:nvSpPr>
        <p:spPr>
          <a:xfrm>
            <a:off x="457200" y="2971800"/>
            <a:ext cx="8458200" cy="3154363"/>
          </a:xfrm>
        </p:spPr>
        <p:txBody>
          <a:bodyPr/>
          <a:lstStyle/>
          <a:p>
            <a:pPr eaLnBrk="1" hangingPunct="1"/>
            <a:r>
              <a:rPr lang="en-US" smtClean="0"/>
              <a:t>South Africa, is the southern tip of the continent of Africa</a:t>
            </a:r>
          </a:p>
          <a:p>
            <a:pPr eaLnBrk="1" hangingPunct="1"/>
            <a:r>
              <a:rPr lang="en-US" smtClean="0"/>
              <a:t>Twice the size of Texas</a:t>
            </a:r>
          </a:p>
        </p:txBody>
      </p:sp>
      <p:pic>
        <p:nvPicPr>
          <p:cNvPr id="21507" name="Picture 3" descr="C:\Documents and Settings\amoore\Local Settings\Temporary Internet Files\Content.IE5\X11P0737\MCj01894390000[1].jpg"/>
          <p:cNvPicPr>
            <a:picLocks noChangeAspect="1" noChangeArrowheads="1"/>
          </p:cNvPicPr>
          <p:nvPr/>
        </p:nvPicPr>
        <p:blipFill>
          <a:blip r:embed="rId2" cstate="print">
            <a:clrChange>
              <a:clrFrom>
                <a:srgbClr val="FFFFF8"/>
              </a:clrFrom>
              <a:clrTo>
                <a:srgbClr val="FFFFF8">
                  <a:alpha val="0"/>
                </a:srgbClr>
              </a:clrTo>
            </a:clrChange>
          </a:blip>
          <a:srcRect/>
          <a:stretch>
            <a:fillRect/>
          </a:stretch>
        </p:blipFill>
        <p:spPr bwMode="auto">
          <a:xfrm>
            <a:off x="5276850" y="4114800"/>
            <a:ext cx="3055938" cy="1917700"/>
          </a:xfrm>
          <a:prstGeom prst="rect">
            <a:avLst/>
          </a:prstGeom>
          <a:noFill/>
          <a:ln w="9525">
            <a:noFill/>
            <a:miter lim="800000"/>
            <a:headEnd/>
            <a:tailEnd/>
          </a:ln>
        </p:spPr>
      </p:pic>
      <p:pic>
        <p:nvPicPr>
          <p:cNvPr id="16" name="Picture 15" descr="C:\Documents and Settings\amoore\Local Settings\Temporary Internet Files\Content.IE5\0Z5YSOX3\MPj04006200000[1].jpg"/>
          <p:cNvPicPr>
            <a:picLocks noChangeAspect="1" noChangeArrowheads="1"/>
          </p:cNvPicPr>
          <p:nvPr/>
        </p:nvPicPr>
        <p:blipFill>
          <a:blip r:embed="rId3" cstate="screen"/>
          <a:srcRect/>
          <a:stretch>
            <a:fillRect/>
          </a:stretch>
        </p:blipFill>
        <p:spPr bwMode="auto">
          <a:xfrm rot="20706080">
            <a:off x="280997" y="280997"/>
            <a:ext cx="2514600" cy="2514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par>
                                <p:cTn id="15" presetID="9" presetClass="entr" presetSubtype="0" fill="hold" nodeType="with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dissolve">
                                      <p:cBhvr>
                                        <p:cTn id="17" dur="5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iterate type="lt">
                                    <p:tmPct val="10000"/>
                                  </p:iterate>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800" decel="100000"/>
                                        <p:tgtEl>
                                          <p:spTgt spid="12">
                                            <p:txEl>
                                              <p:pRg st="0" end="0"/>
                                            </p:txEl>
                                          </p:spTgt>
                                        </p:tgtEl>
                                      </p:cBhvr>
                                    </p:animEffect>
                                    <p:anim calcmode="lin" valueType="num">
                                      <p:cBhvr>
                                        <p:cTn id="23" dur="800" decel="100000" fill="hold"/>
                                        <p:tgtEl>
                                          <p:spTgt spid="12">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2">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2">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2">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iterate type="lt">
                                    <p:tmPct val="10000"/>
                                  </p:iterate>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800" decel="100000"/>
                                        <p:tgtEl>
                                          <p:spTgt spid="12">
                                            <p:txEl>
                                              <p:pRg st="1" end="1"/>
                                            </p:txEl>
                                          </p:spTgt>
                                        </p:tgtEl>
                                      </p:cBhvr>
                                    </p:animEffect>
                                    <p:anim calcmode="lin" valueType="num">
                                      <p:cBhvr>
                                        <p:cTn id="33" dur="800" decel="100000" fill="hold"/>
                                        <p:tgtEl>
                                          <p:spTgt spid="12">
                                            <p:txEl>
                                              <p:pRg st="1" end="1"/>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12">
                                            <p:txEl>
                                              <p:pRg st="1" end="1"/>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12">
                                            <p:txEl>
                                              <p:pRg st="1" end="1"/>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2">
                                            <p:txEl>
                                              <p:pRg st="1" end="1"/>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2">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EDUCATION   STRUCTURE </a:t>
            </a:r>
          </a:p>
        </p:txBody>
      </p:sp>
      <p:pic>
        <p:nvPicPr>
          <p:cNvPr id="30723" name="Picture 3" descr="Cape_Town_Jun_09_s.jpg"/>
          <p:cNvPicPr>
            <a:picLocks noChangeAspect="1"/>
          </p:cNvPicPr>
          <p:nvPr/>
        </p:nvPicPr>
        <p:blipFill>
          <a:blip r:embed="rId2" cstate="print">
            <a:clrChange>
              <a:clrFrom>
                <a:srgbClr val="FAFAFA"/>
              </a:clrFrom>
              <a:clrTo>
                <a:srgbClr val="FAFAFA">
                  <a:alpha val="0"/>
                </a:srgbClr>
              </a:clrTo>
            </a:clrChange>
          </a:blip>
          <a:srcRect/>
          <a:stretch>
            <a:fillRect/>
          </a:stretch>
        </p:blipFill>
        <p:spPr bwMode="auto">
          <a:xfrm>
            <a:off x="7640638" y="5735638"/>
            <a:ext cx="1503362" cy="1101725"/>
          </a:xfrm>
          <a:prstGeom prst="rect">
            <a:avLst/>
          </a:prstGeom>
          <a:noFill/>
          <a:ln w="9525">
            <a:noFill/>
            <a:miter lim="800000"/>
            <a:headEnd/>
            <a:tailEnd/>
          </a:ln>
        </p:spPr>
      </p:pic>
      <p:sp>
        <p:nvSpPr>
          <p:cNvPr id="22" name="Rounded Rectangle 21"/>
          <p:cNvSpPr/>
          <p:nvPr/>
        </p:nvSpPr>
        <p:spPr>
          <a:xfrm>
            <a:off x="2458294" y="1115377"/>
            <a:ext cx="2032843" cy="374571"/>
          </a:xfrm>
          <a:prstGeom prst="round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sz="1600" dirty="0">
                <a:solidFill>
                  <a:schemeClr val="tx1"/>
                </a:solidFill>
                <a:latin typeface="Arial Rounded MT Bold" pitchFamily="34" charset="0"/>
              </a:rPr>
              <a:t>12 million learners</a:t>
            </a:r>
            <a:endParaRPr lang="en-GB" sz="1600" dirty="0">
              <a:solidFill>
                <a:schemeClr val="tx1"/>
              </a:solidFill>
              <a:latin typeface="Arial Rounded MT Bold" pitchFamily="34" charset="0"/>
            </a:endParaRPr>
          </a:p>
        </p:txBody>
      </p:sp>
      <p:sp>
        <p:nvSpPr>
          <p:cNvPr id="23" name="Rounded Rectangle 22"/>
          <p:cNvSpPr/>
          <p:nvPr/>
        </p:nvSpPr>
        <p:spPr>
          <a:xfrm>
            <a:off x="4668094" y="1115377"/>
            <a:ext cx="1961306" cy="374571"/>
          </a:xfrm>
          <a:prstGeom prst="round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sz="1600" dirty="0">
                <a:solidFill>
                  <a:schemeClr val="tx1"/>
                </a:solidFill>
                <a:latin typeface="Arial Rounded MT Bold" pitchFamily="34" charset="0"/>
              </a:rPr>
              <a:t>366 000 teachers </a:t>
            </a:r>
            <a:endParaRPr lang="en-GB" sz="1600" dirty="0">
              <a:solidFill>
                <a:schemeClr val="tx1"/>
              </a:solidFill>
              <a:latin typeface="Arial Rounded MT Bold" pitchFamily="34" charset="0"/>
            </a:endParaRPr>
          </a:p>
        </p:txBody>
      </p:sp>
      <p:sp>
        <p:nvSpPr>
          <p:cNvPr id="24" name="Rounded Rectangle 23"/>
          <p:cNvSpPr/>
          <p:nvPr/>
        </p:nvSpPr>
        <p:spPr>
          <a:xfrm>
            <a:off x="3753694" y="1648777"/>
            <a:ext cx="1745121" cy="374571"/>
          </a:xfrm>
          <a:prstGeom prst="round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sz="1600" dirty="0">
                <a:solidFill>
                  <a:schemeClr val="tx1"/>
                </a:solidFill>
                <a:latin typeface="Arial Rounded MT Bold" pitchFamily="34" charset="0"/>
              </a:rPr>
              <a:t>28 000 schools </a:t>
            </a:r>
            <a:endParaRPr lang="en-GB" sz="1600" dirty="0">
              <a:solidFill>
                <a:schemeClr val="tx1"/>
              </a:solidFill>
              <a:latin typeface="Arial Rounded MT Bold" pitchFamily="34" charset="0"/>
            </a:endParaRPr>
          </a:p>
        </p:txBody>
      </p:sp>
      <p:sp>
        <p:nvSpPr>
          <p:cNvPr id="25" name="Rounded Rectangle 24"/>
          <p:cNvSpPr/>
          <p:nvPr/>
        </p:nvSpPr>
        <p:spPr>
          <a:xfrm>
            <a:off x="3068638" y="4773613"/>
            <a:ext cx="3048000" cy="407987"/>
          </a:xfrm>
          <a:prstGeom prst="round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US" dirty="0"/>
              <a:t>390 special needs schools</a:t>
            </a:r>
            <a:endParaRPr lang="en-GB" dirty="0"/>
          </a:p>
        </p:txBody>
      </p:sp>
      <p:sp>
        <p:nvSpPr>
          <p:cNvPr id="27" name="Rounded Rectangle 26"/>
          <p:cNvSpPr/>
          <p:nvPr/>
        </p:nvSpPr>
        <p:spPr>
          <a:xfrm>
            <a:off x="2676740" y="3526154"/>
            <a:ext cx="1277052" cy="408623"/>
          </a:xfrm>
          <a:prstGeom prst="round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en-US" dirty="0">
                <a:solidFill>
                  <a:schemeClr val="tx1"/>
                </a:solidFill>
                <a:latin typeface="Arial Narrow" pitchFamily="34" charset="0"/>
              </a:rPr>
              <a:t>Grade 1 to 7</a:t>
            </a:r>
            <a:endParaRPr lang="en-GB" dirty="0">
              <a:solidFill>
                <a:schemeClr val="tx1"/>
              </a:solidFill>
              <a:latin typeface="Arial Narrow" pitchFamily="34" charset="0"/>
            </a:endParaRPr>
          </a:p>
        </p:txBody>
      </p:sp>
      <p:sp>
        <p:nvSpPr>
          <p:cNvPr id="30" name="Rounded Rectangle 29"/>
          <p:cNvSpPr/>
          <p:nvPr/>
        </p:nvSpPr>
        <p:spPr>
          <a:xfrm>
            <a:off x="2458294" y="2930366"/>
            <a:ext cx="1713945" cy="408623"/>
          </a:xfrm>
          <a:prstGeom prst="round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en-US" dirty="0">
                <a:solidFill>
                  <a:schemeClr val="tx1"/>
                </a:solidFill>
              </a:rPr>
              <a:t>Primary Schools</a:t>
            </a:r>
            <a:endParaRPr lang="en-GB" dirty="0">
              <a:solidFill>
                <a:schemeClr val="tx1"/>
              </a:solidFill>
            </a:endParaRPr>
          </a:p>
        </p:txBody>
      </p:sp>
      <p:sp>
        <p:nvSpPr>
          <p:cNvPr id="31" name="Rounded Rectangle 30"/>
          <p:cNvSpPr/>
          <p:nvPr/>
        </p:nvSpPr>
        <p:spPr>
          <a:xfrm>
            <a:off x="5092954" y="2930366"/>
            <a:ext cx="1403940" cy="40862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dirty="0">
                <a:solidFill>
                  <a:schemeClr val="tx1"/>
                </a:solidFill>
              </a:rPr>
              <a:t>High Schools</a:t>
            </a:r>
            <a:endParaRPr lang="en-GB" dirty="0">
              <a:solidFill>
                <a:schemeClr val="tx1"/>
              </a:solidFill>
            </a:endParaRPr>
          </a:p>
        </p:txBody>
      </p:sp>
      <p:sp>
        <p:nvSpPr>
          <p:cNvPr id="32" name="Rounded Rectangle 31"/>
          <p:cNvSpPr/>
          <p:nvPr/>
        </p:nvSpPr>
        <p:spPr>
          <a:xfrm>
            <a:off x="2840038" y="5307013"/>
            <a:ext cx="3429000" cy="407987"/>
          </a:xfrm>
          <a:prstGeom prst="round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US" dirty="0">
                <a:solidFill>
                  <a:prstClr val="black"/>
                </a:solidFill>
              </a:rPr>
              <a:t>1 000 registered private schools </a:t>
            </a:r>
            <a:endParaRPr lang="en-GB" dirty="0"/>
          </a:p>
        </p:txBody>
      </p:sp>
      <p:sp>
        <p:nvSpPr>
          <p:cNvPr id="21" name="Rounded Rectangle 20"/>
          <p:cNvSpPr/>
          <p:nvPr/>
        </p:nvSpPr>
        <p:spPr>
          <a:xfrm>
            <a:off x="5101964" y="3526154"/>
            <a:ext cx="1385920" cy="40862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dirty="0">
                <a:solidFill>
                  <a:schemeClr val="tx1"/>
                </a:solidFill>
                <a:latin typeface="Arial Narrow" pitchFamily="34" charset="0"/>
              </a:rPr>
              <a:t>Grade 8 to 12</a:t>
            </a:r>
            <a:endParaRPr lang="en-GB" dirty="0">
              <a:solidFill>
                <a:schemeClr val="tx1"/>
              </a:solidFill>
              <a:latin typeface="Arial Narrow" pitchFamily="34" charset="0"/>
            </a:endParaRPr>
          </a:p>
        </p:txBody>
      </p:sp>
      <p:sp>
        <p:nvSpPr>
          <p:cNvPr id="38" name="Rounded Rectangle 37"/>
          <p:cNvSpPr/>
          <p:nvPr/>
        </p:nvSpPr>
        <p:spPr>
          <a:xfrm>
            <a:off x="5397314" y="2334577"/>
            <a:ext cx="795221" cy="408623"/>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en-US" dirty="0">
                <a:solidFill>
                  <a:schemeClr val="tx1"/>
                </a:solidFill>
              </a:rPr>
              <a:t>6 000 </a:t>
            </a:r>
            <a:endParaRPr lang="en-GB" dirty="0">
              <a:solidFill>
                <a:schemeClr val="tx1"/>
              </a:solidFill>
            </a:endParaRPr>
          </a:p>
        </p:txBody>
      </p:sp>
      <p:sp>
        <p:nvSpPr>
          <p:cNvPr id="39" name="Rounded Rectangle 38"/>
          <p:cNvSpPr/>
          <p:nvPr/>
        </p:nvSpPr>
        <p:spPr>
          <a:xfrm>
            <a:off x="2860550" y="2334577"/>
            <a:ext cx="909432" cy="408623"/>
          </a:xfrm>
          <a:prstGeom prst="round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en-US" dirty="0">
                <a:solidFill>
                  <a:schemeClr val="tx1"/>
                </a:solidFill>
              </a:rPr>
              <a:t>22 000 </a:t>
            </a:r>
            <a:endParaRPr lang="en-GB" dirty="0">
              <a:solidFill>
                <a:schemeClr val="tx1"/>
              </a:solidFill>
            </a:endParaRPr>
          </a:p>
        </p:txBody>
      </p:sp>
      <p:cxnSp>
        <p:nvCxnSpPr>
          <p:cNvPr id="41" name="Straight Arrow Connector 40"/>
          <p:cNvCxnSpPr/>
          <p:nvPr/>
        </p:nvCxnSpPr>
        <p:spPr>
          <a:xfrm rot="5400000">
            <a:off x="3297238" y="1801813"/>
            <a:ext cx="3810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a:xfrm rot="16200000" flipH="1">
            <a:off x="5583238" y="1801813"/>
            <a:ext cx="3810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a:xfrm rot="5400000">
            <a:off x="3334544" y="3439319"/>
            <a:ext cx="25146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EDUCATION   STRUCTURE </a:t>
            </a:r>
          </a:p>
        </p:txBody>
      </p:sp>
      <p:pic>
        <p:nvPicPr>
          <p:cNvPr id="31747" name="Picture 18" descr="690-1823-2717-0_444612.gif"/>
          <p:cNvPicPr>
            <a:picLocks noChangeAspect="1"/>
          </p:cNvPicPr>
          <p:nvPr/>
        </p:nvPicPr>
        <p:blipFill>
          <a:blip r:embed="rId2" cstate="print"/>
          <a:srcRect/>
          <a:stretch>
            <a:fillRect/>
          </a:stretch>
        </p:blipFill>
        <p:spPr bwMode="auto">
          <a:xfrm>
            <a:off x="4953000" y="228600"/>
            <a:ext cx="3886200" cy="6324600"/>
          </a:xfrm>
          <a:prstGeom prst="rect">
            <a:avLst/>
          </a:prstGeom>
          <a:noFill/>
          <a:ln w="9525">
            <a:solidFill>
              <a:schemeClr val="tx1"/>
            </a:solidFill>
            <a:miter lim="800000"/>
            <a:headEnd/>
            <a:tailEnd/>
          </a:ln>
        </p:spPr>
      </p:pic>
      <p:pic>
        <p:nvPicPr>
          <p:cNvPr id="31748" name="Picture 3" descr="Cape_Town_Jun_09_s.jpg"/>
          <p:cNvPicPr>
            <a:picLocks noChangeAspect="1"/>
          </p:cNvPicPr>
          <p:nvPr/>
        </p:nvPicPr>
        <p:blipFill>
          <a:blip r:embed="rId3" cstate="print">
            <a:clrChange>
              <a:clrFrom>
                <a:srgbClr val="FAFAFA"/>
              </a:clrFrom>
              <a:clrTo>
                <a:srgbClr val="FAFAFA">
                  <a:alpha val="0"/>
                </a:srgbClr>
              </a:clrTo>
            </a:clrChange>
          </a:blip>
          <a:srcRect/>
          <a:stretch>
            <a:fillRect/>
          </a:stretch>
        </p:blipFill>
        <p:spPr bwMode="auto">
          <a:xfrm>
            <a:off x="7640638" y="5735638"/>
            <a:ext cx="1503362" cy="1101725"/>
          </a:xfrm>
          <a:prstGeom prst="rect">
            <a:avLst/>
          </a:prstGeom>
          <a:noFill/>
          <a:ln w="9525">
            <a:noFill/>
            <a:miter lim="800000"/>
            <a:headEnd/>
            <a:tailEnd/>
          </a:ln>
        </p:spPr>
      </p:pic>
      <p:sp>
        <p:nvSpPr>
          <p:cNvPr id="31749" name="Rectangle 27"/>
          <p:cNvSpPr>
            <a:spLocks noChangeArrowheads="1"/>
          </p:cNvSpPr>
          <p:nvPr/>
        </p:nvSpPr>
        <p:spPr bwMode="auto">
          <a:xfrm>
            <a:off x="3048000" y="5105400"/>
            <a:ext cx="1322388" cy="369888"/>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compulsory</a:t>
            </a:r>
            <a:endParaRPr lang="en-GB">
              <a:latin typeface="Calibri" pitchFamily="34" charset="0"/>
            </a:endParaRPr>
          </a:p>
        </p:txBody>
      </p:sp>
      <p:sp>
        <p:nvSpPr>
          <p:cNvPr id="33" name="Left Brace 32"/>
          <p:cNvSpPr/>
          <p:nvPr/>
        </p:nvSpPr>
        <p:spPr>
          <a:xfrm>
            <a:off x="4419600" y="4267200"/>
            <a:ext cx="427038" cy="2057400"/>
          </a:xfrm>
          <a:prstGeom prst="leftBrace">
            <a:avLst>
              <a:gd name="adj1" fmla="val 5020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4" name="Left Brace 33"/>
          <p:cNvSpPr/>
          <p:nvPr/>
        </p:nvSpPr>
        <p:spPr>
          <a:xfrm>
            <a:off x="4419600" y="3200400"/>
            <a:ext cx="427038" cy="990600"/>
          </a:xfrm>
          <a:prstGeom prst="leftBrace">
            <a:avLst>
              <a:gd name="adj1" fmla="val 5020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5" name="Left Brace 34"/>
          <p:cNvSpPr/>
          <p:nvPr/>
        </p:nvSpPr>
        <p:spPr>
          <a:xfrm>
            <a:off x="4449763" y="6324600"/>
            <a:ext cx="427037" cy="228600"/>
          </a:xfrm>
          <a:prstGeom prst="leftBrace">
            <a:avLst>
              <a:gd name="adj1" fmla="val 5020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1753" name="Rectangle 35"/>
          <p:cNvSpPr>
            <a:spLocks noChangeArrowheads="1"/>
          </p:cNvSpPr>
          <p:nvPr/>
        </p:nvSpPr>
        <p:spPr bwMode="auto">
          <a:xfrm>
            <a:off x="2743200" y="6248400"/>
            <a:ext cx="1724025" cy="369888"/>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Not compulsory</a:t>
            </a:r>
            <a:endParaRPr lang="en-GB">
              <a:latin typeface="Calibri" pitchFamily="34" charset="0"/>
            </a:endParaRPr>
          </a:p>
        </p:txBody>
      </p:sp>
      <p:sp>
        <p:nvSpPr>
          <p:cNvPr id="31754" name="Rectangle 36"/>
          <p:cNvSpPr>
            <a:spLocks noChangeArrowheads="1"/>
          </p:cNvSpPr>
          <p:nvPr/>
        </p:nvSpPr>
        <p:spPr bwMode="auto">
          <a:xfrm>
            <a:off x="2743200" y="3505200"/>
            <a:ext cx="1724025" cy="369888"/>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Not compulsory</a:t>
            </a:r>
            <a:endParaRPr lang="en-GB">
              <a:latin typeface="Calibri" pitchFamily="34" charset="0"/>
            </a:endParaRPr>
          </a:p>
        </p:txBody>
      </p:sp>
      <p:sp>
        <p:nvSpPr>
          <p:cNvPr id="31755" name="TextBox 25"/>
          <p:cNvSpPr txBox="1">
            <a:spLocks noChangeArrowheads="1"/>
          </p:cNvSpPr>
          <p:nvPr/>
        </p:nvSpPr>
        <p:spPr bwMode="auto">
          <a:xfrm>
            <a:off x="1981200" y="1371600"/>
            <a:ext cx="2514600" cy="923925"/>
          </a:xfrm>
          <a:prstGeom prst="rect">
            <a:avLst/>
          </a:prstGeom>
          <a:noFill/>
          <a:ln w="9525">
            <a:noFill/>
            <a:miter lim="800000"/>
            <a:headEnd/>
            <a:tailEnd/>
          </a:ln>
        </p:spPr>
        <p:txBody>
          <a:bodyPr>
            <a:spAutoFit/>
          </a:bodyPr>
          <a:lstStyle/>
          <a:p>
            <a:r>
              <a:rPr lang="en-US">
                <a:latin typeface="Calibri" pitchFamily="34" charset="0"/>
              </a:rPr>
              <a:t>Universities, Universities of Technology, other academic institutions</a:t>
            </a:r>
            <a:endParaRPr lang="en-GB">
              <a:latin typeface="Calibri" pitchFamily="34" charset="0"/>
            </a:endParaRPr>
          </a:p>
        </p:txBody>
      </p:sp>
      <p:sp>
        <p:nvSpPr>
          <p:cNvPr id="29" name="Left Brace 28"/>
          <p:cNvSpPr/>
          <p:nvPr/>
        </p:nvSpPr>
        <p:spPr>
          <a:xfrm>
            <a:off x="4419600" y="685800"/>
            <a:ext cx="427038" cy="2438400"/>
          </a:xfrm>
          <a:prstGeom prst="leftBrace">
            <a:avLst>
              <a:gd name="adj1" fmla="val 5020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Tree>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CURRICULUM</a:t>
            </a:r>
          </a:p>
        </p:txBody>
      </p:sp>
      <p:pic>
        <p:nvPicPr>
          <p:cNvPr id="32771" name="Picture 3" descr="Cape_Town_Jun_09_s.jpg"/>
          <p:cNvPicPr>
            <a:picLocks noChangeAspect="1"/>
          </p:cNvPicPr>
          <p:nvPr/>
        </p:nvPicPr>
        <p:blipFill>
          <a:blip r:embed="rId2" cstate="print">
            <a:clrChange>
              <a:clrFrom>
                <a:srgbClr val="FAFAFA"/>
              </a:clrFrom>
              <a:clrTo>
                <a:srgbClr val="FAFAFA">
                  <a:alpha val="0"/>
                </a:srgbClr>
              </a:clrTo>
            </a:clrChange>
          </a:blip>
          <a:srcRect/>
          <a:stretch>
            <a:fillRect/>
          </a:stretch>
        </p:blipFill>
        <p:spPr bwMode="auto">
          <a:xfrm>
            <a:off x="7640638" y="5735638"/>
            <a:ext cx="1503362" cy="1101725"/>
          </a:xfrm>
          <a:prstGeom prst="rect">
            <a:avLst/>
          </a:prstGeom>
          <a:noFill/>
          <a:ln w="9525">
            <a:noFill/>
            <a:miter lim="800000"/>
            <a:headEnd/>
            <a:tailEnd/>
          </a:ln>
        </p:spPr>
      </p:pic>
      <p:sp>
        <p:nvSpPr>
          <p:cNvPr id="20" name="TextBox 19"/>
          <p:cNvSpPr txBox="1"/>
          <p:nvPr/>
        </p:nvSpPr>
        <p:spPr>
          <a:xfrm>
            <a:off x="5791200" y="152400"/>
            <a:ext cx="1560651" cy="681038"/>
          </a:xfrm>
          <a:prstGeom prst="round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b="1" dirty="0" err="1">
                <a:solidFill>
                  <a:schemeClr val="tx1"/>
                </a:solidFill>
              </a:rPr>
              <a:t>FET</a:t>
            </a:r>
            <a:endParaRPr lang="en-US" b="1" dirty="0">
              <a:solidFill>
                <a:schemeClr val="tx1"/>
              </a:solidFill>
            </a:endParaRPr>
          </a:p>
          <a:p>
            <a:pPr algn="ctr" fontAlgn="auto">
              <a:spcBef>
                <a:spcPts val="0"/>
              </a:spcBef>
              <a:spcAft>
                <a:spcPts val="0"/>
              </a:spcAft>
              <a:defRPr/>
            </a:pPr>
            <a:r>
              <a:rPr lang="en-US" sz="1600" dirty="0"/>
              <a:t>Grades 10 to 12</a:t>
            </a:r>
            <a:endParaRPr lang="en-GB" sz="1600" dirty="0"/>
          </a:p>
        </p:txBody>
      </p:sp>
      <p:graphicFrame>
        <p:nvGraphicFramePr>
          <p:cNvPr id="28" name="Table 27"/>
          <p:cNvGraphicFramePr>
            <a:graphicFrameLocks noGrp="1"/>
          </p:cNvGraphicFramePr>
          <p:nvPr/>
        </p:nvGraphicFramePr>
        <p:xfrm>
          <a:off x="762000" y="1066800"/>
          <a:ext cx="2590800" cy="4169410"/>
        </p:xfrm>
        <a:graphic>
          <a:graphicData uri="http://schemas.openxmlformats.org/drawingml/2006/table">
            <a:tbl>
              <a:tblPr firstRow="1" bandRow="1">
                <a:tableStyleId>{16D9F66E-5EB9-4882-86FB-DCBF35E3C3E4}</a:tableStyleId>
              </a:tblPr>
              <a:tblGrid>
                <a:gridCol w="2590800"/>
              </a:tblGrid>
              <a:tr h="504190">
                <a:tc>
                  <a:txBody>
                    <a:bodyPr/>
                    <a:lstStyle/>
                    <a:p>
                      <a:r>
                        <a:rPr lang="en-GB" b="0" dirty="0" smtClean="0">
                          <a:latin typeface="Arial Narrow" pitchFamily="34" charset="0"/>
                        </a:rPr>
                        <a:t>Languages </a:t>
                      </a:r>
                      <a:endParaRPr lang="en-GB" b="0" dirty="0">
                        <a:latin typeface="Arial Narrow" pitchFamily="34" charset="0"/>
                      </a:endParaRPr>
                    </a:p>
                  </a:txBody>
                  <a:tcPr/>
                </a:tc>
              </a:tr>
              <a:tr h="504190">
                <a:tc>
                  <a:txBody>
                    <a:bodyPr/>
                    <a:lstStyle/>
                    <a:p>
                      <a:r>
                        <a:rPr lang="en-GB" dirty="0" smtClean="0">
                          <a:latin typeface="Arial Narrow" pitchFamily="34" charset="0"/>
                        </a:rPr>
                        <a:t>Mathematics</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Natural Sciences</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Technology</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Social Sciences</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Arts and Culture</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Life Orientation</a:t>
                      </a:r>
                      <a:endParaRPr lang="en-GB" dirty="0">
                        <a:latin typeface="Arial Narrow" pitchFamily="34" charset="0"/>
                      </a:endParaRPr>
                    </a:p>
                  </a:txBody>
                  <a:tcPr/>
                </a:tc>
              </a:tr>
              <a:tr h="504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Narrow" pitchFamily="34" charset="0"/>
                        </a:rPr>
                        <a:t>Economic and Management Sciences</a:t>
                      </a:r>
                      <a:endParaRPr lang="en-GB" dirty="0">
                        <a:latin typeface="Arial Narrow" pitchFamily="34" charset="0"/>
                      </a:endParaRPr>
                    </a:p>
                  </a:txBody>
                  <a:tcPr/>
                </a:tc>
              </a:tr>
            </a:tbl>
          </a:graphicData>
        </a:graphic>
      </p:graphicFrame>
      <p:sp>
        <p:nvSpPr>
          <p:cNvPr id="33" name="TextBox 32"/>
          <p:cNvSpPr txBox="1"/>
          <p:nvPr/>
        </p:nvSpPr>
        <p:spPr>
          <a:xfrm>
            <a:off x="1371600" y="152400"/>
            <a:ext cx="1365118" cy="681038"/>
          </a:xfrm>
          <a:prstGeom prst="round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fontAlgn="auto">
              <a:spcBef>
                <a:spcPts val="0"/>
              </a:spcBef>
              <a:spcAft>
                <a:spcPts val="0"/>
              </a:spcAft>
              <a:defRPr/>
            </a:pPr>
            <a:r>
              <a:rPr lang="en-US" b="1" dirty="0">
                <a:solidFill>
                  <a:schemeClr val="tx1"/>
                </a:solidFill>
              </a:rPr>
              <a:t>GET</a:t>
            </a:r>
          </a:p>
          <a:p>
            <a:pPr algn="ctr" fontAlgn="auto">
              <a:spcBef>
                <a:spcPts val="0"/>
              </a:spcBef>
              <a:spcAft>
                <a:spcPts val="0"/>
              </a:spcAft>
              <a:defRPr/>
            </a:pPr>
            <a:r>
              <a:rPr lang="en-US" sz="1600" dirty="0"/>
              <a:t>Grades R to 9</a:t>
            </a:r>
            <a:endParaRPr lang="en-GB" sz="1600" dirty="0"/>
          </a:p>
        </p:txBody>
      </p:sp>
      <p:graphicFrame>
        <p:nvGraphicFramePr>
          <p:cNvPr id="34" name="Table 33"/>
          <p:cNvGraphicFramePr>
            <a:graphicFrameLocks noGrp="1"/>
          </p:cNvGraphicFramePr>
          <p:nvPr/>
        </p:nvGraphicFramePr>
        <p:xfrm>
          <a:off x="4724400" y="990600"/>
          <a:ext cx="3886200" cy="4942840"/>
        </p:xfrm>
        <a:graphic>
          <a:graphicData uri="http://schemas.openxmlformats.org/drawingml/2006/table">
            <a:tbl>
              <a:tblPr firstRow="1" bandRow="1">
                <a:tableStyleId>{16D9F66E-5EB9-4882-86FB-DCBF35E3C3E4}</a:tableStyleId>
              </a:tblPr>
              <a:tblGrid>
                <a:gridCol w="1295400"/>
                <a:gridCol w="2590800"/>
              </a:tblGrid>
              <a:tr h="370840">
                <a:tc>
                  <a:txBody>
                    <a:bodyPr/>
                    <a:lstStyle/>
                    <a:p>
                      <a:r>
                        <a:rPr lang="en-US" sz="1600" b="1" dirty="0" smtClean="0">
                          <a:latin typeface="Arial Narrow" pitchFamily="34" charset="0"/>
                        </a:rPr>
                        <a:t>Fundamental</a:t>
                      </a:r>
                      <a:endParaRPr lang="en-GB" sz="1600" b="1" dirty="0">
                        <a:latin typeface="Arial Narrow" pitchFamily="34" charset="0"/>
                      </a:endParaRPr>
                    </a:p>
                  </a:txBody>
                  <a:tcPr/>
                </a:tc>
                <a:tc>
                  <a:txBody>
                    <a:bodyPr/>
                    <a:lstStyle/>
                    <a:p>
                      <a:pPr marL="115888" indent="-115888">
                        <a:buFont typeface="Arial" pitchFamily="34" charset="0"/>
                        <a:buChar char="•"/>
                      </a:pPr>
                      <a:r>
                        <a:rPr lang="en-US" b="0" dirty="0" smtClean="0">
                          <a:latin typeface="Arial Narrow" pitchFamily="34" charset="0"/>
                        </a:rPr>
                        <a:t>Language 1</a:t>
                      </a:r>
                    </a:p>
                    <a:p>
                      <a:pPr marL="115888" indent="-115888">
                        <a:buFont typeface="Arial" pitchFamily="34" charset="0"/>
                        <a:buChar char="•"/>
                      </a:pPr>
                      <a:r>
                        <a:rPr lang="en-US" b="0" dirty="0" smtClean="0">
                          <a:latin typeface="Arial Narrow" pitchFamily="34" charset="0"/>
                        </a:rPr>
                        <a:t>Language 2</a:t>
                      </a:r>
                    </a:p>
                    <a:p>
                      <a:pPr marL="115888" indent="-115888">
                        <a:buFont typeface="Arial" pitchFamily="34" charset="0"/>
                        <a:buChar char="•"/>
                      </a:pPr>
                      <a:r>
                        <a:rPr lang="en-US" b="0" dirty="0" smtClean="0">
                          <a:latin typeface="Arial Narrow" pitchFamily="34" charset="0"/>
                        </a:rPr>
                        <a:t>Mathematics  or Mathematics</a:t>
                      </a:r>
                      <a:r>
                        <a:rPr lang="en-US" b="0" baseline="0" dirty="0" smtClean="0">
                          <a:latin typeface="Arial Narrow" pitchFamily="34" charset="0"/>
                        </a:rPr>
                        <a:t> Literacy</a:t>
                      </a:r>
                    </a:p>
                    <a:p>
                      <a:pPr marL="115888" indent="-115888">
                        <a:buFont typeface="Arial" pitchFamily="34" charset="0"/>
                        <a:buChar char="•"/>
                      </a:pPr>
                      <a:r>
                        <a:rPr lang="en-US" b="0" baseline="0" dirty="0" smtClean="0">
                          <a:latin typeface="Arial Narrow" pitchFamily="34" charset="0"/>
                        </a:rPr>
                        <a:t>Life Orientation</a:t>
                      </a:r>
                      <a:endParaRPr lang="en-GB" b="0" dirty="0">
                        <a:latin typeface="Arial Narrow" pitchFamily="34" charset="0"/>
                      </a:endParaRPr>
                    </a:p>
                  </a:txBody>
                  <a:tcPr/>
                </a:tc>
              </a:tr>
              <a:tr h="370840">
                <a:tc rowSpan="5">
                  <a:txBody>
                    <a:bodyPr/>
                    <a:lstStyle/>
                    <a:p>
                      <a:r>
                        <a:rPr lang="en-US" sz="1600" b="1" dirty="0" smtClean="0">
                          <a:latin typeface="Arial Narrow" pitchFamily="34" charset="0"/>
                        </a:rPr>
                        <a:t>Core</a:t>
                      </a:r>
                      <a:r>
                        <a:rPr lang="en-US" sz="1600" b="1" baseline="0" dirty="0" smtClean="0">
                          <a:latin typeface="Arial Narrow" pitchFamily="34" charset="0"/>
                        </a:rPr>
                        <a:t>  and electives</a:t>
                      </a:r>
                      <a:endParaRPr lang="en-GB" sz="1600" b="1" dirty="0">
                        <a:latin typeface="Arial Narrow" pitchFamily="34" charset="0"/>
                      </a:endParaRPr>
                    </a:p>
                  </a:txBody>
                  <a:tcPr/>
                </a:tc>
                <a:tc>
                  <a:txBody>
                    <a:bodyPr/>
                    <a:lstStyle/>
                    <a:p>
                      <a:r>
                        <a:rPr lang="en-US" b="0" dirty="0" smtClean="0">
                          <a:latin typeface="Arial Narrow" pitchFamily="34" charset="0"/>
                        </a:rPr>
                        <a:t>Arts and Culture</a:t>
                      </a:r>
                      <a:endParaRPr lang="en-GB" b="0" dirty="0">
                        <a:latin typeface="Arial Narrow" pitchFamily="34" charset="0"/>
                      </a:endParaRPr>
                    </a:p>
                  </a:txBody>
                  <a:tcPr/>
                </a:tc>
              </a:tr>
              <a:tr h="370840">
                <a:tc vMerge="1">
                  <a:txBody>
                    <a:bodyPr/>
                    <a:lstStyle/>
                    <a:p>
                      <a:endParaRPr lang="en-GB" sz="1600" b="1" dirty="0">
                        <a:latin typeface="Arial Narrow" pitchFamily="34" charset="0"/>
                      </a:endParaRPr>
                    </a:p>
                  </a:txBody>
                  <a:tcPr/>
                </a:tc>
                <a:tc>
                  <a:txBody>
                    <a:bodyPr/>
                    <a:lstStyle/>
                    <a:p>
                      <a:r>
                        <a:rPr lang="en-US" b="0" dirty="0" smtClean="0">
                          <a:latin typeface="Arial Narrow" pitchFamily="34" charset="0"/>
                        </a:rPr>
                        <a:t>Business,</a:t>
                      </a:r>
                      <a:r>
                        <a:rPr lang="en-US" b="0" baseline="0" dirty="0" smtClean="0">
                          <a:latin typeface="Arial Narrow" pitchFamily="34" charset="0"/>
                        </a:rPr>
                        <a:t> Commerce, Management Studies and Services</a:t>
                      </a:r>
                      <a:endParaRPr lang="en-GB" b="0" dirty="0">
                        <a:latin typeface="Arial Narrow" pitchFamily="34" charset="0"/>
                      </a:endParaRPr>
                    </a:p>
                  </a:txBody>
                  <a:tcPr/>
                </a:tc>
              </a:tr>
              <a:tr h="370840">
                <a:tc vMerge="1">
                  <a:txBody>
                    <a:bodyPr/>
                    <a:lstStyle/>
                    <a:p>
                      <a:endParaRPr lang="en-GB" sz="1600" b="1" dirty="0">
                        <a:latin typeface="Arial Narrow" pitchFamily="34" charset="0"/>
                      </a:endParaRPr>
                    </a:p>
                  </a:txBody>
                  <a:tcPr/>
                </a:tc>
                <a:tc>
                  <a:txBody>
                    <a:bodyPr/>
                    <a:lstStyle/>
                    <a:p>
                      <a:r>
                        <a:rPr lang="en-US" b="0" dirty="0" smtClean="0">
                          <a:latin typeface="Arial Narrow" pitchFamily="34" charset="0"/>
                        </a:rPr>
                        <a:t>Manufacturing, Engineering and Technology</a:t>
                      </a:r>
                      <a:endParaRPr lang="en-GB" b="0" dirty="0">
                        <a:latin typeface="Arial Narrow" pitchFamily="34" charset="0"/>
                      </a:endParaRPr>
                    </a:p>
                  </a:txBody>
                  <a:tcPr/>
                </a:tc>
              </a:tr>
              <a:tr h="370840">
                <a:tc vMerge="1">
                  <a:txBody>
                    <a:bodyPr/>
                    <a:lstStyle/>
                    <a:p>
                      <a:endParaRPr lang="en-GB" sz="1600" b="1" dirty="0">
                        <a:latin typeface="Arial Narrow" pitchFamily="34" charset="0"/>
                      </a:endParaRPr>
                    </a:p>
                  </a:txBody>
                  <a:tcPr/>
                </a:tc>
                <a:tc>
                  <a:txBody>
                    <a:bodyPr/>
                    <a:lstStyle/>
                    <a:p>
                      <a:r>
                        <a:rPr lang="en-US" b="0" dirty="0" smtClean="0">
                          <a:latin typeface="Arial Narrow" pitchFamily="34" charset="0"/>
                        </a:rPr>
                        <a:t>Human and Social Studies and Languages</a:t>
                      </a:r>
                      <a:endParaRPr lang="en-GB" b="0" dirty="0">
                        <a:latin typeface="Arial Narrow" pitchFamily="34" charset="0"/>
                      </a:endParaRPr>
                    </a:p>
                  </a:txBody>
                  <a:tcPr/>
                </a:tc>
              </a:tr>
              <a:tr h="370840">
                <a:tc vMerge="1">
                  <a:txBody>
                    <a:bodyPr/>
                    <a:lstStyle/>
                    <a:p>
                      <a:endParaRPr lang="en-GB" sz="1600" b="1" dirty="0">
                        <a:latin typeface="Arial Narrow" pitchFamily="34" charset="0"/>
                      </a:endParaRPr>
                    </a:p>
                  </a:txBody>
                  <a:tcPr/>
                </a:tc>
                <a:tc>
                  <a:txBody>
                    <a:bodyPr/>
                    <a:lstStyle/>
                    <a:p>
                      <a:r>
                        <a:rPr lang="en-US" b="0" dirty="0" smtClean="0">
                          <a:latin typeface="Arial Narrow" pitchFamily="34" charset="0"/>
                        </a:rPr>
                        <a:t>Physical, Mathematical, Computer, Life and Agricultural Sciences</a:t>
                      </a:r>
                      <a:endParaRPr lang="en-GB" b="0" dirty="0">
                        <a:latin typeface="Arial Narrow" pitchFamily="34" charset="0"/>
                      </a:endParaRPr>
                    </a:p>
                  </a:txBody>
                  <a:tcPr/>
                </a:tc>
              </a:tr>
            </a:tbl>
          </a:graphicData>
        </a:graphic>
      </p:graphicFrame>
      <p:sp>
        <p:nvSpPr>
          <p:cNvPr id="35" name="Rounded Rectangle 34"/>
          <p:cNvSpPr/>
          <p:nvPr/>
        </p:nvSpPr>
        <p:spPr>
          <a:xfrm>
            <a:off x="3810000" y="4876800"/>
            <a:ext cx="2057400" cy="1634490"/>
          </a:xfrm>
          <a:prstGeom prst="round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buFont typeface="Arial" pitchFamily="34" charset="0"/>
              <a:buChar char="•"/>
              <a:defRPr/>
            </a:pPr>
            <a:r>
              <a:rPr lang="en-US" dirty="0">
                <a:latin typeface="Arial Narrow" pitchFamily="34" charset="0"/>
              </a:rPr>
              <a:t>Business Studies, </a:t>
            </a:r>
          </a:p>
          <a:p>
            <a:pPr fontAlgn="auto">
              <a:spcBef>
                <a:spcPts val="0"/>
              </a:spcBef>
              <a:spcAft>
                <a:spcPts val="0"/>
              </a:spcAft>
              <a:buFont typeface="Arial" pitchFamily="34" charset="0"/>
              <a:buChar char="•"/>
              <a:defRPr/>
            </a:pPr>
            <a:r>
              <a:rPr lang="en-US" dirty="0">
                <a:latin typeface="Arial Narrow" pitchFamily="34" charset="0"/>
              </a:rPr>
              <a:t>Economics, </a:t>
            </a:r>
          </a:p>
          <a:p>
            <a:pPr fontAlgn="auto">
              <a:spcBef>
                <a:spcPts val="0"/>
              </a:spcBef>
              <a:spcAft>
                <a:spcPts val="0"/>
              </a:spcAft>
              <a:buFont typeface="Arial" pitchFamily="34" charset="0"/>
              <a:buChar char="•"/>
              <a:defRPr/>
            </a:pPr>
            <a:r>
              <a:rPr lang="en-US" dirty="0">
                <a:latin typeface="Arial Narrow" pitchFamily="34" charset="0"/>
              </a:rPr>
              <a:t>Hospitality Studies, </a:t>
            </a:r>
          </a:p>
          <a:p>
            <a:pPr fontAlgn="auto">
              <a:spcBef>
                <a:spcPts val="0"/>
              </a:spcBef>
              <a:spcAft>
                <a:spcPts val="0"/>
              </a:spcAft>
              <a:buFont typeface="Arial" pitchFamily="34" charset="0"/>
              <a:buChar char="•"/>
              <a:defRPr/>
            </a:pPr>
            <a:r>
              <a:rPr lang="en-US" dirty="0">
                <a:latin typeface="Arial Narrow" pitchFamily="34" charset="0"/>
              </a:rPr>
              <a:t>Tourism, </a:t>
            </a:r>
          </a:p>
          <a:p>
            <a:pPr fontAlgn="auto">
              <a:spcBef>
                <a:spcPts val="0"/>
              </a:spcBef>
              <a:spcAft>
                <a:spcPts val="0"/>
              </a:spcAft>
              <a:buFont typeface="Arial" pitchFamily="34" charset="0"/>
              <a:buChar char="•"/>
              <a:defRPr/>
            </a:pPr>
            <a:r>
              <a:rPr lang="en-US" dirty="0">
                <a:latin typeface="Arial Narrow" pitchFamily="34" charset="0"/>
              </a:rPr>
              <a:t>Consumer Studies</a:t>
            </a:r>
            <a:endParaRPr lang="en-GB" dirty="0">
              <a:latin typeface="Arial Narrow" pitchFamily="34" charset="0"/>
            </a:endParaRPr>
          </a:p>
        </p:txBody>
      </p:sp>
      <p:sp>
        <p:nvSpPr>
          <p:cNvPr id="36" name="Rounded Rectangle 35"/>
          <p:cNvSpPr/>
          <p:nvPr/>
        </p:nvSpPr>
        <p:spPr>
          <a:xfrm>
            <a:off x="762000" y="4648200"/>
            <a:ext cx="2590800" cy="6096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GB" dirty="0">
                <a:latin typeface="Arial Narrow" pitchFamily="34" charset="0"/>
              </a:rPr>
              <a:t>Economic and Management Sciences</a:t>
            </a:r>
          </a:p>
        </p:txBody>
      </p:sp>
    </p:spTree>
  </p:cSld>
  <p:clrMapOvr>
    <a:masterClrMapping/>
  </p:clrMapOvr>
  <p:transition>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EDUCATION   OBSTACLES </a:t>
            </a:r>
          </a:p>
        </p:txBody>
      </p:sp>
      <p:sp>
        <p:nvSpPr>
          <p:cNvPr id="20" name="Rounded Rectangle 19"/>
          <p:cNvSpPr/>
          <p:nvPr/>
        </p:nvSpPr>
        <p:spPr>
          <a:xfrm>
            <a:off x="1143000" y="4114800"/>
            <a:ext cx="3200400" cy="1328738"/>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Inadequate time and attention paid to reading, writing and counting in the first three grades of school</a:t>
            </a:r>
            <a:endParaRPr lang="en-GB" dirty="0"/>
          </a:p>
        </p:txBody>
      </p:sp>
      <p:sp>
        <p:nvSpPr>
          <p:cNvPr id="26" name="Rounded Rectangle 25"/>
          <p:cNvSpPr/>
          <p:nvPr/>
        </p:nvSpPr>
        <p:spPr>
          <a:xfrm>
            <a:off x="1143000" y="1295400"/>
            <a:ext cx="3200400" cy="1328738"/>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Poor levels of accountability for </a:t>
            </a:r>
            <a:r>
              <a:rPr lang="en-GB" dirty="0">
                <a:solidFill>
                  <a:prstClr val="black"/>
                </a:solidFill>
              </a:rPr>
              <a:t>performance from education officials and  educators</a:t>
            </a:r>
            <a:endParaRPr lang="en-GB" dirty="0"/>
          </a:p>
        </p:txBody>
      </p:sp>
      <p:sp>
        <p:nvSpPr>
          <p:cNvPr id="28" name="Rounded Rectangle 27"/>
          <p:cNvSpPr/>
          <p:nvPr/>
        </p:nvSpPr>
        <p:spPr>
          <a:xfrm>
            <a:off x="1143000" y="152400"/>
            <a:ext cx="3200400" cy="7143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GB" dirty="0">
                <a:solidFill>
                  <a:prstClr val="black"/>
                </a:solidFill>
              </a:rPr>
              <a:t>Weak school management and leadership</a:t>
            </a:r>
            <a:endParaRPr lang="en-GB" dirty="0"/>
          </a:p>
        </p:txBody>
      </p:sp>
      <p:sp>
        <p:nvSpPr>
          <p:cNvPr id="29" name="Rounded Rectangle 28"/>
          <p:cNvSpPr/>
          <p:nvPr/>
        </p:nvSpPr>
        <p:spPr>
          <a:xfrm>
            <a:off x="1143000" y="2819400"/>
            <a:ext cx="3200400" cy="1020763"/>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Slow rate of response and support </a:t>
            </a:r>
            <a:r>
              <a:rPr lang="en-GB" dirty="0">
                <a:solidFill>
                  <a:prstClr val="black"/>
                </a:solidFill>
              </a:rPr>
              <a:t>from the education department</a:t>
            </a:r>
            <a:endParaRPr lang="en-GB" dirty="0"/>
          </a:p>
        </p:txBody>
      </p:sp>
      <p:sp>
        <p:nvSpPr>
          <p:cNvPr id="33" name="Rounded Rectangle 32"/>
          <p:cNvSpPr/>
          <p:nvPr/>
        </p:nvSpPr>
        <p:spPr>
          <a:xfrm>
            <a:off x="5486400" y="5867400"/>
            <a:ext cx="1828800" cy="7143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The low morale of teachers</a:t>
            </a:r>
            <a:endParaRPr lang="en-GB" dirty="0"/>
          </a:p>
        </p:txBody>
      </p:sp>
      <p:sp>
        <p:nvSpPr>
          <p:cNvPr id="34" name="Rounded Rectangle 33"/>
          <p:cNvSpPr/>
          <p:nvPr/>
        </p:nvSpPr>
        <p:spPr>
          <a:xfrm>
            <a:off x="1143000" y="5715000"/>
            <a:ext cx="3200400" cy="7143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GB" dirty="0">
                <a:solidFill>
                  <a:prstClr val="black"/>
                </a:solidFill>
              </a:rPr>
              <a:t>Inadequate quality textbooks and other learning materials</a:t>
            </a:r>
            <a:endParaRPr lang="en-GB" dirty="0"/>
          </a:p>
        </p:txBody>
      </p:sp>
      <p:sp>
        <p:nvSpPr>
          <p:cNvPr id="35" name="Rounded Rectangle 34"/>
          <p:cNvSpPr/>
          <p:nvPr/>
        </p:nvSpPr>
        <p:spPr>
          <a:xfrm>
            <a:off x="5410200" y="179388"/>
            <a:ext cx="3200400" cy="715962"/>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Social ills such as poverty and crime </a:t>
            </a:r>
            <a:endParaRPr lang="en-GB" dirty="0"/>
          </a:p>
        </p:txBody>
      </p:sp>
      <p:sp>
        <p:nvSpPr>
          <p:cNvPr id="36" name="Rounded Rectangle 35"/>
          <p:cNvSpPr/>
          <p:nvPr/>
        </p:nvSpPr>
        <p:spPr>
          <a:xfrm>
            <a:off x="5410200" y="1524000"/>
            <a:ext cx="3200400" cy="7143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The declining quality in school </a:t>
            </a:r>
            <a:r>
              <a:rPr lang="en-GB" dirty="0">
                <a:solidFill>
                  <a:prstClr val="black"/>
                </a:solidFill>
              </a:rPr>
              <a:t>infrastructure</a:t>
            </a:r>
            <a:endParaRPr lang="en-GB" dirty="0"/>
          </a:p>
        </p:txBody>
      </p:sp>
      <p:sp>
        <p:nvSpPr>
          <p:cNvPr id="37" name="Rounded Rectangle 36"/>
          <p:cNvSpPr/>
          <p:nvPr/>
        </p:nvSpPr>
        <p:spPr>
          <a:xfrm>
            <a:off x="5410200" y="2819400"/>
            <a:ext cx="3200400" cy="1020763"/>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A legacy of underinvestment in a number of areas in the Western </a:t>
            </a:r>
            <a:r>
              <a:rPr lang="en-GB" dirty="0">
                <a:solidFill>
                  <a:prstClr val="black"/>
                </a:solidFill>
              </a:rPr>
              <a:t>Cape</a:t>
            </a:r>
            <a:endParaRPr lang="en-GB" dirty="0"/>
          </a:p>
        </p:txBody>
      </p:sp>
      <p:sp>
        <p:nvSpPr>
          <p:cNvPr id="40" name="Rounded Rectangle 39"/>
          <p:cNvSpPr/>
          <p:nvPr/>
        </p:nvSpPr>
        <p:spPr>
          <a:xfrm>
            <a:off x="5486400" y="4495800"/>
            <a:ext cx="3200400" cy="7143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solidFill>
                  <a:prstClr val="black"/>
                </a:solidFill>
              </a:rPr>
              <a:t>The pressure posed by inward migration to the Western Cape</a:t>
            </a:r>
            <a:endParaRPr lang="en-GB" dirty="0"/>
          </a:p>
        </p:txBody>
      </p:sp>
      <p:sp>
        <p:nvSpPr>
          <p:cNvPr id="44" name="Oval 43"/>
          <p:cNvSpPr/>
          <p:nvPr/>
        </p:nvSpPr>
        <p:spPr>
          <a:xfrm>
            <a:off x="609600" y="228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1</a:t>
            </a:r>
            <a:endParaRPr lang="en-GB" b="1" dirty="0"/>
          </a:p>
        </p:txBody>
      </p:sp>
      <p:sp>
        <p:nvSpPr>
          <p:cNvPr id="45" name="Oval 44"/>
          <p:cNvSpPr/>
          <p:nvPr/>
        </p:nvSpPr>
        <p:spPr>
          <a:xfrm>
            <a:off x="609600" y="16954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2</a:t>
            </a:r>
            <a:endParaRPr lang="en-GB" b="1" dirty="0"/>
          </a:p>
        </p:txBody>
      </p:sp>
      <p:sp>
        <p:nvSpPr>
          <p:cNvPr id="46" name="Oval 45"/>
          <p:cNvSpPr/>
          <p:nvPr/>
        </p:nvSpPr>
        <p:spPr>
          <a:xfrm>
            <a:off x="609600" y="31623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3</a:t>
            </a:r>
            <a:endParaRPr lang="en-GB" b="1" dirty="0"/>
          </a:p>
        </p:txBody>
      </p:sp>
      <p:sp>
        <p:nvSpPr>
          <p:cNvPr id="47" name="Oval 46"/>
          <p:cNvSpPr/>
          <p:nvPr/>
        </p:nvSpPr>
        <p:spPr>
          <a:xfrm>
            <a:off x="609600" y="46291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4</a:t>
            </a:r>
            <a:endParaRPr lang="en-GB" b="1" dirty="0"/>
          </a:p>
        </p:txBody>
      </p:sp>
      <p:sp>
        <p:nvSpPr>
          <p:cNvPr id="48" name="Oval 47"/>
          <p:cNvSpPr/>
          <p:nvPr/>
        </p:nvSpPr>
        <p:spPr>
          <a:xfrm>
            <a:off x="609600" y="6096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5</a:t>
            </a:r>
            <a:endParaRPr lang="en-GB" b="1" dirty="0"/>
          </a:p>
        </p:txBody>
      </p:sp>
      <p:sp>
        <p:nvSpPr>
          <p:cNvPr id="49" name="Oval 48"/>
          <p:cNvSpPr/>
          <p:nvPr/>
        </p:nvSpPr>
        <p:spPr>
          <a:xfrm>
            <a:off x="4800600" y="279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6</a:t>
            </a:r>
            <a:endParaRPr lang="en-GB" b="1" dirty="0"/>
          </a:p>
        </p:txBody>
      </p:sp>
      <p:sp>
        <p:nvSpPr>
          <p:cNvPr id="50" name="Oval 49"/>
          <p:cNvSpPr/>
          <p:nvPr/>
        </p:nvSpPr>
        <p:spPr>
          <a:xfrm>
            <a:off x="4800600" y="17335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7</a:t>
            </a:r>
            <a:endParaRPr lang="en-GB" b="1" dirty="0"/>
          </a:p>
        </p:txBody>
      </p:sp>
      <p:sp>
        <p:nvSpPr>
          <p:cNvPr id="51" name="Oval 50"/>
          <p:cNvSpPr/>
          <p:nvPr/>
        </p:nvSpPr>
        <p:spPr>
          <a:xfrm>
            <a:off x="4800600" y="31877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8</a:t>
            </a:r>
            <a:endParaRPr lang="en-GB" b="1" dirty="0"/>
          </a:p>
        </p:txBody>
      </p:sp>
      <p:sp>
        <p:nvSpPr>
          <p:cNvPr id="52" name="Oval 51"/>
          <p:cNvSpPr/>
          <p:nvPr/>
        </p:nvSpPr>
        <p:spPr>
          <a:xfrm>
            <a:off x="4800600" y="46418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9</a:t>
            </a:r>
            <a:endParaRPr lang="en-GB" b="1" dirty="0"/>
          </a:p>
        </p:txBody>
      </p:sp>
      <p:grpSp>
        <p:nvGrpSpPr>
          <p:cNvPr id="2" name="Group 55"/>
          <p:cNvGrpSpPr>
            <a:grpSpLocks/>
          </p:cNvGrpSpPr>
          <p:nvPr/>
        </p:nvGrpSpPr>
        <p:grpSpPr bwMode="auto">
          <a:xfrm>
            <a:off x="4724400" y="6096000"/>
            <a:ext cx="838200" cy="381000"/>
            <a:chOff x="381000" y="6019800"/>
            <a:chExt cx="838200" cy="381000"/>
          </a:xfrm>
        </p:grpSpPr>
        <p:sp>
          <p:nvSpPr>
            <p:cNvPr id="53" name="Oval 52"/>
            <p:cNvSpPr/>
            <p:nvPr/>
          </p:nvSpPr>
          <p:spPr>
            <a:xfrm>
              <a:off x="609600" y="6019800"/>
              <a:ext cx="365125"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500" b="1" dirty="0"/>
            </a:p>
          </p:txBody>
        </p:sp>
        <p:sp>
          <p:nvSpPr>
            <p:cNvPr id="55" name="Oval 54"/>
            <p:cNvSpPr/>
            <p:nvPr/>
          </p:nvSpPr>
          <p:spPr>
            <a:xfrm>
              <a:off x="381000" y="6019800"/>
              <a:ext cx="8382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10</a:t>
              </a:r>
              <a:endParaRPr lang="en-GB" b="1" dirty="0"/>
            </a:p>
          </p:txBody>
        </p:sp>
      </p:grpSp>
      <p:pic>
        <p:nvPicPr>
          <p:cNvPr id="33815" name="Picture 3" descr="Cape_Town_Jun_09_s.jpg"/>
          <p:cNvPicPr>
            <a:picLocks noChangeAspect="1"/>
          </p:cNvPicPr>
          <p:nvPr/>
        </p:nvPicPr>
        <p:blipFill>
          <a:blip r:embed="rId2" cstate="print">
            <a:clrChange>
              <a:clrFrom>
                <a:srgbClr val="FAFAFA"/>
              </a:clrFrom>
              <a:clrTo>
                <a:srgbClr val="FAFAFA">
                  <a:alpha val="0"/>
                </a:srgbClr>
              </a:clrTo>
            </a:clrChange>
          </a:blip>
          <a:srcRect/>
          <a:stretch>
            <a:fillRect/>
          </a:stretch>
        </p:blipFill>
        <p:spPr bwMode="auto">
          <a:xfrm>
            <a:off x="7640638" y="5756275"/>
            <a:ext cx="1503362" cy="11017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amond(in)">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amond(in)">
                                      <p:cBhvr>
                                        <p:cTn id="15" dur="2000"/>
                                        <p:tgtEl>
                                          <p:spTgt spid="4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amond(in)">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diamond(in)">
                                      <p:cBhvr>
                                        <p:cTn id="23" dur="2000"/>
                                        <p:tgtEl>
                                          <p:spTgt spid="4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amond(in)">
                                      <p:cBhvr>
                                        <p:cTn id="26" dur="2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amond(in)">
                                      <p:cBhvr>
                                        <p:cTn id="31" dur="2000"/>
                                        <p:tgtEl>
                                          <p:spTgt spid="4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amond(in)">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amond(in)">
                                      <p:cBhvr>
                                        <p:cTn id="39" dur="2000"/>
                                        <p:tgtEl>
                                          <p:spTgt spid="4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amond(in)">
                                      <p:cBhvr>
                                        <p:cTn id="42" dur="2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diamond(in)">
                                      <p:cBhvr>
                                        <p:cTn id="47" dur="2000"/>
                                        <p:tgtEl>
                                          <p:spTgt spid="4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diamond(in)">
                                      <p:cBhvr>
                                        <p:cTn id="50" dur="20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amond(in)">
                                      <p:cBhvr>
                                        <p:cTn id="55" dur="2000"/>
                                        <p:tgtEl>
                                          <p:spTgt spid="50"/>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amond(in)">
                                      <p:cBhvr>
                                        <p:cTn id="58" dur="2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diamond(in)">
                                      <p:cBhvr>
                                        <p:cTn id="63" dur="2000"/>
                                        <p:tgtEl>
                                          <p:spTgt spid="51"/>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diamond(in)">
                                      <p:cBhvr>
                                        <p:cTn id="66" dur="20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diamond(in)">
                                      <p:cBhvr>
                                        <p:cTn id="71" dur="2000"/>
                                        <p:tgtEl>
                                          <p:spTgt spid="52"/>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diamond(in)">
                                      <p:cBhvr>
                                        <p:cTn id="74" dur="2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diamond(in)">
                                      <p:cBhvr>
                                        <p:cTn id="79" dur="2000"/>
                                        <p:tgtEl>
                                          <p:spTgt spid="2"/>
                                        </p:tgtEl>
                                      </p:cBhvr>
                                    </p:animEffect>
                                  </p:childTnLst>
                                </p:cTn>
                              </p:par>
                              <p:par>
                                <p:cTn id="80" presetID="8" presetClass="entr" presetSubtype="16"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diamond(in)">
                                      <p:cBhvr>
                                        <p:cTn id="8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8" grpId="0" animBg="1"/>
      <p:bldP spid="29" grpId="0" animBg="1"/>
      <p:bldP spid="33" grpId="0" animBg="1"/>
      <p:bldP spid="34" grpId="0" animBg="1"/>
      <p:bldP spid="35" grpId="0" animBg="1"/>
      <p:bldP spid="36" grpId="0" animBg="1"/>
      <p:bldP spid="37" grpId="0" animBg="1"/>
      <p:bldP spid="40"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EDUCATION   PRIORITIES </a:t>
            </a:r>
          </a:p>
        </p:txBody>
      </p:sp>
      <p:sp>
        <p:nvSpPr>
          <p:cNvPr id="20" name="Rounded Rectangle 19"/>
          <p:cNvSpPr/>
          <p:nvPr/>
        </p:nvSpPr>
        <p:spPr>
          <a:xfrm>
            <a:off x="1143000" y="33147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Teacher morale</a:t>
            </a:r>
            <a:endParaRPr lang="en-GB" dirty="0"/>
          </a:p>
        </p:txBody>
      </p:sp>
      <p:sp>
        <p:nvSpPr>
          <p:cNvPr id="26" name="Rounded Rectangle 25"/>
          <p:cNvSpPr/>
          <p:nvPr/>
        </p:nvSpPr>
        <p:spPr>
          <a:xfrm>
            <a:off x="1143000" y="12573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Accountability</a:t>
            </a:r>
            <a:endParaRPr lang="en-GB" dirty="0"/>
          </a:p>
        </p:txBody>
      </p:sp>
      <p:sp>
        <p:nvSpPr>
          <p:cNvPr id="28" name="Rounded Rectangle 27"/>
          <p:cNvSpPr/>
          <p:nvPr/>
        </p:nvSpPr>
        <p:spPr>
          <a:xfrm>
            <a:off x="1143000" y="2286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Literacy and </a:t>
            </a:r>
            <a:r>
              <a:rPr lang="en-GB" b="1" dirty="0" err="1"/>
              <a:t>numeracy</a:t>
            </a:r>
            <a:endParaRPr lang="en-GB" dirty="0"/>
          </a:p>
        </p:txBody>
      </p:sp>
      <p:sp>
        <p:nvSpPr>
          <p:cNvPr id="29" name="Rounded Rectangle 28"/>
          <p:cNvSpPr/>
          <p:nvPr/>
        </p:nvSpPr>
        <p:spPr>
          <a:xfrm>
            <a:off x="1143000" y="22860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b="1" dirty="0"/>
              <a:t>Faster response times and support</a:t>
            </a:r>
            <a:endParaRPr lang="en-GB" dirty="0"/>
          </a:p>
        </p:txBody>
      </p:sp>
      <p:sp>
        <p:nvSpPr>
          <p:cNvPr id="33" name="Rounded Rectangle 32"/>
          <p:cNvSpPr/>
          <p:nvPr/>
        </p:nvSpPr>
        <p:spPr>
          <a:xfrm>
            <a:off x="5029200" y="22860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School management and leadership</a:t>
            </a:r>
            <a:endParaRPr lang="en-GB" dirty="0"/>
          </a:p>
        </p:txBody>
      </p:sp>
      <p:sp>
        <p:nvSpPr>
          <p:cNvPr id="34" name="Rounded Rectangle 33"/>
          <p:cNvSpPr/>
          <p:nvPr/>
        </p:nvSpPr>
        <p:spPr>
          <a:xfrm>
            <a:off x="1143000" y="43434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Quality texts and materials</a:t>
            </a:r>
            <a:endParaRPr lang="en-GB" dirty="0"/>
          </a:p>
        </p:txBody>
      </p:sp>
      <p:sp>
        <p:nvSpPr>
          <p:cNvPr id="35" name="Rounded Rectangle 34"/>
          <p:cNvSpPr/>
          <p:nvPr/>
        </p:nvSpPr>
        <p:spPr>
          <a:xfrm>
            <a:off x="5029200" y="1524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Poverty and crime</a:t>
            </a:r>
            <a:endParaRPr lang="en-GB" dirty="0"/>
          </a:p>
        </p:txBody>
      </p:sp>
      <p:sp>
        <p:nvSpPr>
          <p:cNvPr id="36" name="Rounded Rectangle 35"/>
          <p:cNvSpPr/>
          <p:nvPr/>
        </p:nvSpPr>
        <p:spPr>
          <a:xfrm>
            <a:off x="5029200" y="12192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School maintenance</a:t>
            </a:r>
            <a:endParaRPr lang="en-GB" dirty="0"/>
          </a:p>
        </p:txBody>
      </p:sp>
      <p:sp>
        <p:nvSpPr>
          <p:cNvPr id="37" name="Rounded Rectangle 36"/>
          <p:cNvSpPr/>
          <p:nvPr/>
        </p:nvSpPr>
        <p:spPr>
          <a:xfrm>
            <a:off x="5029200" y="44196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Redress</a:t>
            </a:r>
            <a:endParaRPr lang="en-GB" dirty="0"/>
          </a:p>
        </p:txBody>
      </p:sp>
      <p:sp>
        <p:nvSpPr>
          <p:cNvPr id="40" name="Rounded Rectangle 39"/>
          <p:cNvSpPr/>
          <p:nvPr/>
        </p:nvSpPr>
        <p:spPr>
          <a:xfrm>
            <a:off x="5029200" y="3352800"/>
            <a:ext cx="2468880" cy="731520"/>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GB" b="1" dirty="0"/>
              <a:t>Migration and new schools</a:t>
            </a:r>
            <a:endParaRPr lang="en-GB" dirty="0"/>
          </a:p>
        </p:txBody>
      </p:sp>
      <p:sp>
        <p:nvSpPr>
          <p:cNvPr id="44" name="Oval 43"/>
          <p:cNvSpPr/>
          <p:nvPr/>
        </p:nvSpPr>
        <p:spPr>
          <a:xfrm>
            <a:off x="609600" y="228600"/>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1</a:t>
            </a:r>
            <a:endParaRPr lang="en-GB" b="1" dirty="0"/>
          </a:p>
        </p:txBody>
      </p:sp>
      <p:sp>
        <p:nvSpPr>
          <p:cNvPr id="45" name="Oval 44"/>
          <p:cNvSpPr/>
          <p:nvPr/>
        </p:nvSpPr>
        <p:spPr>
          <a:xfrm>
            <a:off x="609600" y="1295400"/>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2</a:t>
            </a:r>
            <a:endParaRPr lang="en-GB" b="1" dirty="0"/>
          </a:p>
        </p:txBody>
      </p:sp>
      <p:sp>
        <p:nvSpPr>
          <p:cNvPr id="46" name="Oval 45"/>
          <p:cNvSpPr/>
          <p:nvPr/>
        </p:nvSpPr>
        <p:spPr>
          <a:xfrm>
            <a:off x="609600" y="2362200"/>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3</a:t>
            </a:r>
            <a:endParaRPr lang="en-GB" b="1" dirty="0"/>
          </a:p>
        </p:txBody>
      </p:sp>
      <p:sp>
        <p:nvSpPr>
          <p:cNvPr id="47" name="Oval 46"/>
          <p:cNvSpPr/>
          <p:nvPr/>
        </p:nvSpPr>
        <p:spPr>
          <a:xfrm>
            <a:off x="609600" y="3429000"/>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4</a:t>
            </a:r>
            <a:endParaRPr lang="en-GB" b="1" dirty="0"/>
          </a:p>
        </p:txBody>
      </p:sp>
      <p:sp>
        <p:nvSpPr>
          <p:cNvPr id="48" name="Oval 47"/>
          <p:cNvSpPr/>
          <p:nvPr/>
        </p:nvSpPr>
        <p:spPr>
          <a:xfrm>
            <a:off x="609600" y="4495800"/>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5</a:t>
            </a:r>
            <a:endParaRPr lang="en-GB" b="1" dirty="0"/>
          </a:p>
        </p:txBody>
      </p:sp>
      <p:sp>
        <p:nvSpPr>
          <p:cNvPr id="49" name="Oval 48"/>
          <p:cNvSpPr/>
          <p:nvPr/>
        </p:nvSpPr>
        <p:spPr>
          <a:xfrm>
            <a:off x="4343400" y="279399"/>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6</a:t>
            </a:r>
            <a:endParaRPr lang="en-GB" b="1" dirty="0"/>
          </a:p>
        </p:txBody>
      </p:sp>
      <p:sp>
        <p:nvSpPr>
          <p:cNvPr id="50" name="Oval 49"/>
          <p:cNvSpPr/>
          <p:nvPr/>
        </p:nvSpPr>
        <p:spPr>
          <a:xfrm>
            <a:off x="4343400" y="1333499"/>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7</a:t>
            </a:r>
            <a:endParaRPr lang="en-GB" b="1" dirty="0"/>
          </a:p>
        </p:txBody>
      </p:sp>
      <p:sp>
        <p:nvSpPr>
          <p:cNvPr id="51" name="Oval 50"/>
          <p:cNvSpPr/>
          <p:nvPr/>
        </p:nvSpPr>
        <p:spPr>
          <a:xfrm>
            <a:off x="4343400" y="2387599"/>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8</a:t>
            </a:r>
            <a:endParaRPr lang="en-GB" b="1" dirty="0"/>
          </a:p>
        </p:txBody>
      </p:sp>
      <p:sp>
        <p:nvSpPr>
          <p:cNvPr id="52" name="Oval 51"/>
          <p:cNvSpPr/>
          <p:nvPr/>
        </p:nvSpPr>
        <p:spPr>
          <a:xfrm>
            <a:off x="4343400" y="3441699"/>
            <a:ext cx="381000" cy="381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9</a:t>
            </a:r>
            <a:endParaRPr lang="en-GB" b="1" dirty="0"/>
          </a:p>
        </p:txBody>
      </p:sp>
      <p:grpSp>
        <p:nvGrpSpPr>
          <p:cNvPr id="2" name="Group 26"/>
          <p:cNvGrpSpPr>
            <a:grpSpLocks/>
          </p:cNvGrpSpPr>
          <p:nvPr/>
        </p:nvGrpSpPr>
        <p:grpSpPr bwMode="auto">
          <a:xfrm>
            <a:off x="4114800" y="4495800"/>
            <a:ext cx="838200" cy="381000"/>
            <a:chOff x="4724400" y="6096000"/>
            <a:chExt cx="838200" cy="381000"/>
          </a:xfrm>
        </p:grpSpPr>
        <p:sp>
          <p:nvSpPr>
            <p:cNvPr id="53" name="Oval 52"/>
            <p:cNvSpPr/>
            <p:nvPr/>
          </p:nvSpPr>
          <p:spPr>
            <a:xfrm>
              <a:off x="4953000" y="6096000"/>
              <a:ext cx="365760" cy="36576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sz="500" b="1" dirty="0"/>
            </a:p>
          </p:txBody>
        </p:sp>
        <p:sp>
          <p:nvSpPr>
            <p:cNvPr id="55" name="Oval 54"/>
            <p:cNvSpPr/>
            <p:nvPr/>
          </p:nvSpPr>
          <p:spPr>
            <a:xfrm>
              <a:off x="4724400" y="6096000"/>
              <a:ext cx="838200" cy="381000"/>
            </a:xfrm>
            <a:prstGeom prst="ellipse">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t>10</a:t>
              </a:r>
              <a:endParaRPr lang="en-GB" b="1" dirty="0"/>
            </a:p>
          </p:txBody>
        </p:sp>
      </p:grpSp>
      <p:pic>
        <p:nvPicPr>
          <p:cNvPr id="34877" name="Picture 3" descr="Cape_Town_Jun_09_s.jpg"/>
          <p:cNvPicPr>
            <a:picLocks noChangeAspect="1"/>
          </p:cNvPicPr>
          <p:nvPr/>
        </p:nvPicPr>
        <p:blipFill>
          <a:blip r:embed="rId2" cstate="print">
            <a:clrChange>
              <a:clrFrom>
                <a:srgbClr val="FAFAFA"/>
              </a:clrFrom>
              <a:clrTo>
                <a:srgbClr val="FAFAFA">
                  <a:alpha val="0"/>
                </a:srgbClr>
              </a:clrTo>
            </a:clrChange>
          </a:blip>
          <a:srcRect/>
          <a:stretch>
            <a:fillRect/>
          </a:stretch>
        </p:blipFill>
        <p:spPr bwMode="auto">
          <a:xfrm>
            <a:off x="7640638" y="5756275"/>
            <a:ext cx="1503362" cy="1101725"/>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2000"/>
                                        <p:tgtEl>
                                          <p:spTgt spid="44"/>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2000"/>
                                        <p:tgtEl>
                                          <p:spTgt spid="45"/>
                                        </p:tgtEl>
                                      </p:cBhvr>
                                    </p:animEffect>
                                  </p:childTnLst>
                                </p:cTn>
                              </p:par>
                              <p:par>
                                <p:cTn id="16" presetID="9"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dissolve">
                                      <p:cBhvr>
                                        <p:cTn id="23" dur="2000"/>
                                        <p:tgtEl>
                                          <p:spTgt spid="46"/>
                                        </p:tgtEl>
                                      </p:cBhvr>
                                    </p:animEffect>
                                  </p:childTnLst>
                                </p:cTn>
                              </p:par>
                              <p:par>
                                <p:cTn id="24" presetID="9"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2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2000"/>
                                        <p:tgtEl>
                                          <p:spTgt spid="47"/>
                                        </p:tgtEl>
                                      </p:cBhvr>
                                    </p:animEffect>
                                  </p:childTnLst>
                                </p:cTn>
                              </p:par>
                              <p:par>
                                <p:cTn id="32" presetID="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ssolve">
                                      <p:cBhvr>
                                        <p:cTn id="39" dur="2000"/>
                                        <p:tgtEl>
                                          <p:spTgt spid="48"/>
                                        </p:tgtEl>
                                      </p:cBhvr>
                                    </p:animEffect>
                                  </p:childTnLst>
                                </p:cTn>
                              </p:par>
                              <p:par>
                                <p:cTn id="40" presetID="9"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2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dissolve">
                                      <p:cBhvr>
                                        <p:cTn id="47" dur="2000"/>
                                        <p:tgtEl>
                                          <p:spTgt spid="49"/>
                                        </p:tgtEl>
                                      </p:cBhvr>
                                    </p:animEffect>
                                  </p:childTnLst>
                                </p:cTn>
                              </p:par>
                              <p:par>
                                <p:cTn id="48" presetID="9"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dissolve">
                                      <p:cBhvr>
                                        <p:cTn id="50" dur="20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2000"/>
                                        <p:tgtEl>
                                          <p:spTgt spid="50"/>
                                        </p:tgtEl>
                                      </p:cBhvr>
                                    </p:animEffect>
                                  </p:childTnLst>
                                </p:cTn>
                              </p:par>
                              <p:par>
                                <p:cTn id="56" presetID="9"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20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dissolve">
                                      <p:cBhvr>
                                        <p:cTn id="63" dur="2000"/>
                                        <p:tgtEl>
                                          <p:spTgt spid="51"/>
                                        </p:tgtEl>
                                      </p:cBhvr>
                                    </p:animEffect>
                                  </p:childTnLst>
                                </p:cTn>
                              </p:par>
                              <p:par>
                                <p:cTn id="64" presetID="9"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20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dissolve">
                                      <p:cBhvr>
                                        <p:cTn id="71" dur="2000"/>
                                        <p:tgtEl>
                                          <p:spTgt spid="52"/>
                                        </p:tgtEl>
                                      </p:cBhvr>
                                    </p:animEffect>
                                  </p:childTnLst>
                                </p:cTn>
                              </p:par>
                              <p:par>
                                <p:cTn id="72" presetID="9"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dissolve">
                                      <p:cBhvr>
                                        <p:cTn id="74" dur="2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dissolve">
                                      <p:cBhvr>
                                        <p:cTn id="79" dur="2000"/>
                                        <p:tgtEl>
                                          <p:spTgt spid="2"/>
                                        </p:tgtEl>
                                      </p:cBhvr>
                                    </p:animEffect>
                                  </p:childTnLst>
                                </p:cTn>
                              </p:par>
                              <p:par>
                                <p:cTn id="80" presetID="9"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dissolve">
                                      <p:cBhvr>
                                        <p:cTn id="8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pic>
        <p:nvPicPr>
          <p:cNvPr id="1026" name="Picture 2" descr="http://images.dreamticket.com/dynamic/itinerary/SA-412-animals--day-safari_4581273bc92f6.jpg"/>
          <p:cNvPicPr>
            <a:picLocks noChangeAspect="1" noChangeArrowheads="1"/>
          </p:cNvPicPr>
          <p:nvPr/>
        </p:nvPicPr>
        <p:blipFill>
          <a:blip r:embed="rId2" cstate="print"/>
          <a:srcRect/>
          <a:stretch>
            <a:fillRect/>
          </a:stretch>
        </p:blipFill>
        <p:spPr bwMode="auto">
          <a:xfrm rot="1337694">
            <a:off x="-20638" y="88900"/>
            <a:ext cx="2381251" cy="1562100"/>
          </a:xfrm>
          <a:prstGeom prst="rect">
            <a:avLst/>
          </a:prstGeom>
          <a:noFill/>
          <a:ln w="9525">
            <a:noFill/>
            <a:miter lim="800000"/>
            <a:headEnd/>
            <a:tailEnd/>
          </a:ln>
        </p:spPr>
      </p:pic>
      <p:pic>
        <p:nvPicPr>
          <p:cNvPr id="1028" name="Picture 4" descr="http://images.dreamticket.com/dynamic/itinerary/SA-2524-monkeyland-tourists-(ml)_459d0d8f64a93.jpg"/>
          <p:cNvPicPr>
            <a:picLocks noChangeAspect="1" noChangeArrowheads="1"/>
          </p:cNvPicPr>
          <p:nvPr/>
        </p:nvPicPr>
        <p:blipFill>
          <a:blip r:embed="rId3" cstate="print"/>
          <a:srcRect/>
          <a:stretch>
            <a:fillRect/>
          </a:stretch>
        </p:blipFill>
        <p:spPr bwMode="auto">
          <a:xfrm>
            <a:off x="6934200" y="0"/>
            <a:ext cx="1905000" cy="3357563"/>
          </a:xfrm>
          <a:prstGeom prst="rect">
            <a:avLst/>
          </a:prstGeom>
          <a:noFill/>
          <a:ln w="9525">
            <a:noFill/>
            <a:miter lim="800000"/>
            <a:headEnd/>
            <a:tailEnd/>
          </a:ln>
        </p:spPr>
      </p:pic>
      <p:pic>
        <p:nvPicPr>
          <p:cNvPr id="1030" name="Picture 6" descr="http://www.travelpost.com/MainImages/AF/South_Africa/Western_Cape/Cape_Town/Cape%20Town_23544_3_06042006_1706441055_500.jpg"/>
          <p:cNvPicPr>
            <a:picLocks noChangeAspect="1" noChangeArrowheads="1"/>
          </p:cNvPicPr>
          <p:nvPr/>
        </p:nvPicPr>
        <p:blipFill>
          <a:blip r:embed="rId4" cstate="print"/>
          <a:srcRect/>
          <a:stretch>
            <a:fillRect/>
          </a:stretch>
        </p:blipFill>
        <p:spPr bwMode="auto">
          <a:xfrm rot="-798033">
            <a:off x="-33338" y="1109663"/>
            <a:ext cx="4762501" cy="3571875"/>
          </a:xfrm>
          <a:prstGeom prst="rect">
            <a:avLst/>
          </a:prstGeom>
          <a:noFill/>
          <a:ln w="9525">
            <a:noFill/>
            <a:miter lim="800000"/>
            <a:headEnd/>
            <a:tailEnd/>
          </a:ln>
        </p:spPr>
      </p:pic>
      <p:pic>
        <p:nvPicPr>
          <p:cNvPr id="12" name="Picture 10" descr="Makalali Private Game Reserve, South Africa, Overview"/>
          <p:cNvPicPr>
            <a:picLocks noChangeAspect="1" noChangeArrowheads="1"/>
          </p:cNvPicPr>
          <p:nvPr/>
        </p:nvPicPr>
        <p:blipFill>
          <a:blip r:embed="rId5" cstate="print"/>
          <a:srcRect/>
          <a:stretch>
            <a:fillRect/>
          </a:stretch>
        </p:blipFill>
        <p:spPr bwMode="auto">
          <a:xfrm rot="628784">
            <a:off x="4802188" y="915988"/>
            <a:ext cx="3714750" cy="3714750"/>
          </a:xfrm>
          <a:prstGeom prst="rect">
            <a:avLst/>
          </a:prstGeom>
          <a:noFill/>
          <a:ln w="9525">
            <a:noFill/>
            <a:miter lim="800000"/>
            <a:headEnd/>
            <a:tailEnd/>
          </a:ln>
        </p:spPr>
      </p:pic>
      <p:pic>
        <p:nvPicPr>
          <p:cNvPr id="1038" name="Picture 14" descr="Open air museum scene of a Tsonga kraal, showing the way of life of the early black settlers in South Africa"/>
          <p:cNvPicPr>
            <a:picLocks noChangeAspect="1" noChangeArrowheads="1"/>
          </p:cNvPicPr>
          <p:nvPr/>
        </p:nvPicPr>
        <p:blipFill>
          <a:blip r:embed="rId6" cstate="print"/>
          <a:srcRect/>
          <a:stretch>
            <a:fillRect/>
          </a:stretch>
        </p:blipFill>
        <p:spPr bwMode="auto">
          <a:xfrm>
            <a:off x="2057400" y="3333750"/>
            <a:ext cx="5238750" cy="3524250"/>
          </a:xfrm>
          <a:prstGeom prst="rect">
            <a:avLst/>
          </a:prstGeom>
          <a:noFill/>
          <a:ln w="9525">
            <a:noFill/>
            <a:miter lim="800000"/>
            <a:headEnd/>
            <a:tailEnd/>
          </a:ln>
        </p:spPr>
      </p:pic>
      <p:pic>
        <p:nvPicPr>
          <p:cNvPr id="1032" name="Picture 8" descr="http://img2.travelblog.org/Photos/15252/136603/t/959445-The-wild-coast-was-dotted-with-these-traditional-homes-1.jpg"/>
          <p:cNvPicPr>
            <a:picLocks noChangeAspect="1" noChangeArrowheads="1"/>
          </p:cNvPicPr>
          <p:nvPr/>
        </p:nvPicPr>
        <p:blipFill>
          <a:blip r:embed="rId7" cstate="print"/>
          <a:srcRect/>
          <a:stretch>
            <a:fillRect/>
          </a:stretch>
        </p:blipFill>
        <p:spPr bwMode="auto">
          <a:xfrm>
            <a:off x="2590800" y="304800"/>
            <a:ext cx="4495800" cy="3371850"/>
          </a:xfrm>
          <a:prstGeom prst="rect">
            <a:avLst/>
          </a:prstGeom>
          <a:noFill/>
          <a:ln w="9525">
            <a:noFill/>
            <a:miter lim="800000"/>
            <a:headEnd/>
            <a:tailEnd/>
          </a:ln>
        </p:spPr>
      </p:pic>
      <p:pic>
        <p:nvPicPr>
          <p:cNvPr id="1036" name="Picture 12" descr="http://www.misava.co.za/mis_gallery/full_land009.jpg"/>
          <p:cNvPicPr>
            <a:picLocks noChangeAspect="1" noChangeArrowheads="1"/>
          </p:cNvPicPr>
          <p:nvPr/>
        </p:nvPicPr>
        <p:blipFill>
          <a:blip r:embed="rId8" cstate="print"/>
          <a:srcRect/>
          <a:stretch>
            <a:fillRect/>
          </a:stretch>
        </p:blipFill>
        <p:spPr bwMode="auto">
          <a:xfrm>
            <a:off x="3429000" y="1295400"/>
            <a:ext cx="5715000" cy="3200400"/>
          </a:xfrm>
          <a:prstGeom prst="rect">
            <a:avLst/>
          </a:prstGeom>
          <a:noFill/>
          <a:ln w="9525">
            <a:noFill/>
            <a:miter lim="800000"/>
            <a:headEnd/>
            <a:tailEnd/>
          </a:ln>
        </p:spPr>
      </p:pic>
      <p:pic>
        <p:nvPicPr>
          <p:cNvPr id="1040" name="Picture 16" descr="http://cache.eb.com/eb/image?id=32042&amp;rendTypeId=4"/>
          <p:cNvPicPr>
            <a:picLocks noChangeAspect="1" noChangeArrowheads="1"/>
          </p:cNvPicPr>
          <p:nvPr/>
        </p:nvPicPr>
        <p:blipFill>
          <a:blip r:embed="rId9" cstate="print"/>
          <a:srcRect/>
          <a:stretch>
            <a:fillRect/>
          </a:stretch>
        </p:blipFill>
        <p:spPr bwMode="auto">
          <a:xfrm>
            <a:off x="304800" y="3590925"/>
            <a:ext cx="5238750" cy="3267075"/>
          </a:xfrm>
          <a:prstGeom prst="rect">
            <a:avLst/>
          </a:prstGeom>
          <a:noFill/>
          <a:ln w="9525">
            <a:noFill/>
            <a:miter lim="800000"/>
            <a:headEnd/>
            <a:tailEnd/>
          </a:ln>
        </p:spPr>
      </p:pic>
      <p:grpSp>
        <p:nvGrpSpPr>
          <p:cNvPr id="4" name="Group 20"/>
          <p:cNvGrpSpPr>
            <a:grpSpLocks/>
          </p:cNvGrpSpPr>
          <p:nvPr/>
        </p:nvGrpSpPr>
        <p:grpSpPr bwMode="auto">
          <a:xfrm rot="-1347849">
            <a:off x="-133350" y="1563688"/>
            <a:ext cx="4800600" cy="3048000"/>
            <a:chOff x="4114800" y="3810000"/>
            <a:chExt cx="3810000" cy="2514600"/>
          </a:xfrm>
        </p:grpSpPr>
        <p:pic>
          <p:nvPicPr>
            <p:cNvPr id="35856" name="Picture 12" descr="http://www.southafrica.info/cm_pics/ess_info/690-0-0-0_209353.jpg"/>
            <p:cNvPicPr>
              <a:picLocks noChangeAspect="1" noChangeArrowheads="1"/>
            </p:cNvPicPr>
            <p:nvPr/>
          </p:nvPicPr>
          <p:blipFill>
            <a:blip r:embed="rId10" cstate="print"/>
            <a:srcRect/>
            <a:stretch>
              <a:fillRect/>
            </a:stretch>
          </p:blipFill>
          <p:spPr bwMode="auto">
            <a:xfrm>
              <a:off x="4114800" y="3810000"/>
              <a:ext cx="3810000" cy="2514600"/>
            </a:xfrm>
            <a:prstGeom prst="rect">
              <a:avLst/>
            </a:prstGeom>
            <a:noFill/>
            <a:ln w="9525">
              <a:noFill/>
              <a:miter lim="800000"/>
              <a:headEnd/>
              <a:tailEnd/>
            </a:ln>
          </p:spPr>
        </p:pic>
        <p:sp>
          <p:nvSpPr>
            <p:cNvPr id="35857" name="TextBox 19"/>
            <p:cNvSpPr txBox="1">
              <a:spLocks noChangeArrowheads="1"/>
            </p:cNvSpPr>
            <p:nvPr/>
          </p:nvSpPr>
          <p:spPr bwMode="auto">
            <a:xfrm>
              <a:off x="5486400" y="3962400"/>
              <a:ext cx="2209800" cy="369332"/>
            </a:xfrm>
            <a:prstGeom prst="rect">
              <a:avLst/>
            </a:prstGeom>
            <a:noFill/>
            <a:ln w="9525">
              <a:noFill/>
              <a:miter lim="800000"/>
              <a:headEnd/>
              <a:tailEnd/>
            </a:ln>
          </p:spPr>
          <p:txBody>
            <a:bodyPr>
              <a:spAutoFit/>
            </a:bodyPr>
            <a:lstStyle/>
            <a:p>
              <a:r>
                <a:rPr lang="en-US">
                  <a:solidFill>
                    <a:srgbClr val="C00000"/>
                  </a:solidFill>
                  <a:latin typeface="Calibri" pitchFamily="34" charset="0"/>
                </a:rPr>
                <a:t>King Protea</a:t>
              </a:r>
            </a:p>
          </p:txBody>
        </p:sp>
      </p:grpSp>
      <p:grpSp>
        <p:nvGrpSpPr>
          <p:cNvPr id="5" name="Group 14"/>
          <p:cNvGrpSpPr>
            <a:grpSpLocks/>
          </p:cNvGrpSpPr>
          <p:nvPr/>
        </p:nvGrpSpPr>
        <p:grpSpPr bwMode="auto">
          <a:xfrm>
            <a:off x="4171950" y="3152775"/>
            <a:ext cx="4972050" cy="3705225"/>
            <a:chOff x="3657600" y="304800"/>
            <a:chExt cx="4972050" cy="3705225"/>
          </a:xfrm>
        </p:grpSpPr>
        <p:sp>
          <p:nvSpPr>
            <p:cNvPr id="35854" name="TextBox 13"/>
            <p:cNvSpPr txBox="1">
              <a:spLocks noChangeArrowheads="1"/>
            </p:cNvSpPr>
            <p:nvPr/>
          </p:nvSpPr>
          <p:spPr bwMode="auto">
            <a:xfrm>
              <a:off x="4876800" y="381000"/>
              <a:ext cx="3200400" cy="381000"/>
            </a:xfrm>
            <a:prstGeom prst="rect">
              <a:avLst/>
            </a:prstGeom>
            <a:noFill/>
            <a:ln w="9525">
              <a:noFill/>
              <a:miter lim="800000"/>
              <a:headEnd/>
              <a:tailEnd/>
            </a:ln>
          </p:spPr>
          <p:txBody>
            <a:bodyPr>
              <a:spAutoFit/>
            </a:bodyPr>
            <a:lstStyle/>
            <a:p>
              <a:r>
                <a:rPr lang="en-US">
                  <a:solidFill>
                    <a:srgbClr val="FFFF00"/>
                  </a:solidFill>
                  <a:latin typeface="Calibri" pitchFamily="34" charset="0"/>
                </a:rPr>
                <a:t>Transvaal Stone Plant</a:t>
              </a:r>
            </a:p>
          </p:txBody>
        </p:sp>
        <p:pic>
          <p:nvPicPr>
            <p:cNvPr id="35855" name="Picture 8" descr="http://www.southafrica.info/cm_pics/ess_info/690-0-0-0_223112.jpg"/>
            <p:cNvPicPr>
              <a:picLocks noChangeAspect="1" noChangeArrowheads="1"/>
            </p:cNvPicPr>
            <p:nvPr/>
          </p:nvPicPr>
          <p:blipFill>
            <a:blip r:embed="rId11" cstate="print"/>
            <a:srcRect/>
            <a:stretch>
              <a:fillRect/>
            </a:stretch>
          </p:blipFill>
          <p:spPr bwMode="auto">
            <a:xfrm>
              <a:off x="3657600" y="304800"/>
              <a:ext cx="4972050" cy="3705225"/>
            </a:xfrm>
            <a:prstGeom prst="rect">
              <a:avLst/>
            </a:prstGeom>
            <a:noFill/>
            <a:ln w="9525">
              <a:noFill/>
              <a:miter lim="800000"/>
              <a:headEnd/>
              <a:tailEnd/>
            </a:ln>
          </p:spPr>
        </p:pic>
      </p:grpSp>
      <p:sp>
        <p:nvSpPr>
          <p:cNvPr id="35853" name="Title 23"/>
          <p:cNvSpPr>
            <a:spLocks noGrp="1"/>
          </p:cNvSpPr>
          <p:nvPr>
            <p:ph type="title"/>
          </p:nvPr>
        </p:nvSpPr>
        <p:spPr/>
        <p:txBody>
          <a:bodyPr/>
          <a:lstStyle/>
          <a:p>
            <a:endParaRPr lang="en-US" smtClean="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heel(4)">
                                      <p:cBhvr>
                                        <p:cTn id="21" dur="20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038"/>
                                        </p:tgtEl>
                                        <p:attrNameLst>
                                          <p:attrName>style.visibility</p:attrName>
                                        </p:attrNameLst>
                                      </p:cBhvr>
                                      <p:to>
                                        <p:strVal val="visible"/>
                                      </p:to>
                                    </p:set>
                                    <p:anim calcmode="lin" valueType="num">
                                      <p:cBhvr>
                                        <p:cTn id="34" dur="500" fill="hold"/>
                                        <p:tgtEl>
                                          <p:spTgt spid="1038"/>
                                        </p:tgtEl>
                                        <p:attrNameLst>
                                          <p:attrName>ppt_w</p:attrName>
                                        </p:attrNameLst>
                                      </p:cBhvr>
                                      <p:tavLst>
                                        <p:tav tm="0">
                                          <p:val>
                                            <p:fltVal val="0"/>
                                          </p:val>
                                        </p:tav>
                                        <p:tav tm="100000">
                                          <p:val>
                                            <p:strVal val="#ppt_w"/>
                                          </p:val>
                                        </p:tav>
                                      </p:tavLst>
                                    </p:anim>
                                    <p:anim calcmode="lin" valueType="num">
                                      <p:cBhvr>
                                        <p:cTn id="35" dur="500" fill="hold"/>
                                        <p:tgtEl>
                                          <p:spTgt spid="103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wipe(down)">
                                      <p:cBhvr>
                                        <p:cTn id="40" dur="500"/>
                                        <p:tgtEl>
                                          <p:spTgt spid="103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036"/>
                                        </p:tgtEl>
                                        <p:attrNameLst>
                                          <p:attrName>style.visibility</p:attrName>
                                        </p:attrNameLst>
                                      </p:cBhvr>
                                      <p:to>
                                        <p:strVal val="visible"/>
                                      </p:to>
                                    </p:set>
                                    <p:animEffect transition="in" filter="checkerboard(across)">
                                      <p:cBhvr>
                                        <p:cTn id="45" dur="500"/>
                                        <p:tgtEl>
                                          <p:spTgt spid="1036"/>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040"/>
                                        </p:tgtEl>
                                        <p:attrNameLst>
                                          <p:attrName>style.visibility</p:attrName>
                                        </p:attrNameLst>
                                      </p:cBhvr>
                                      <p:to>
                                        <p:strVal val="visible"/>
                                      </p:to>
                                    </p:set>
                                    <p:animEffect transition="in" filter="wipe(down)">
                                      <p:cBhvr>
                                        <p:cTn id="50" dur="580">
                                          <p:stCondLst>
                                            <p:cond delay="0"/>
                                          </p:stCondLst>
                                        </p:cTn>
                                        <p:tgtEl>
                                          <p:spTgt spid="1040"/>
                                        </p:tgtEl>
                                      </p:cBhvr>
                                    </p:animEffect>
                                    <p:anim calcmode="lin" valueType="num">
                                      <p:cBhvr>
                                        <p:cTn id="51" dur="1822" tmFilter="0,0; 0.14,0.36; 0.43,0.73; 0.71,0.91; 1.0,1.0">
                                          <p:stCondLst>
                                            <p:cond delay="0"/>
                                          </p:stCondLst>
                                        </p:cTn>
                                        <p:tgtEl>
                                          <p:spTgt spid="104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4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4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4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4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40"/>
                                        </p:tgtEl>
                                      </p:cBhvr>
                                      <p:to x="100000" y="60000"/>
                                    </p:animScale>
                                    <p:animScale>
                                      <p:cBhvr>
                                        <p:cTn id="57" dur="166" decel="50000">
                                          <p:stCondLst>
                                            <p:cond delay="676"/>
                                          </p:stCondLst>
                                        </p:cTn>
                                        <p:tgtEl>
                                          <p:spTgt spid="1040"/>
                                        </p:tgtEl>
                                      </p:cBhvr>
                                      <p:to x="100000" y="100000"/>
                                    </p:animScale>
                                    <p:animScale>
                                      <p:cBhvr>
                                        <p:cTn id="58" dur="26">
                                          <p:stCondLst>
                                            <p:cond delay="1312"/>
                                          </p:stCondLst>
                                        </p:cTn>
                                        <p:tgtEl>
                                          <p:spTgt spid="1040"/>
                                        </p:tgtEl>
                                      </p:cBhvr>
                                      <p:to x="100000" y="80000"/>
                                    </p:animScale>
                                    <p:animScale>
                                      <p:cBhvr>
                                        <p:cTn id="59" dur="166" decel="50000">
                                          <p:stCondLst>
                                            <p:cond delay="1338"/>
                                          </p:stCondLst>
                                        </p:cTn>
                                        <p:tgtEl>
                                          <p:spTgt spid="1040"/>
                                        </p:tgtEl>
                                      </p:cBhvr>
                                      <p:to x="100000" y="100000"/>
                                    </p:animScale>
                                    <p:animScale>
                                      <p:cBhvr>
                                        <p:cTn id="60" dur="26">
                                          <p:stCondLst>
                                            <p:cond delay="1642"/>
                                          </p:stCondLst>
                                        </p:cTn>
                                        <p:tgtEl>
                                          <p:spTgt spid="1040"/>
                                        </p:tgtEl>
                                      </p:cBhvr>
                                      <p:to x="100000" y="90000"/>
                                    </p:animScale>
                                    <p:animScale>
                                      <p:cBhvr>
                                        <p:cTn id="61" dur="166" decel="50000">
                                          <p:stCondLst>
                                            <p:cond delay="1668"/>
                                          </p:stCondLst>
                                        </p:cTn>
                                        <p:tgtEl>
                                          <p:spTgt spid="1040"/>
                                        </p:tgtEl>
                                      </p:cBhvr>
                                      <p:to x="100000" y="100000"/>
                                    </p:animScale>
                                    <p:animScale>
                                      <p:cBhvr>
                                        <p:cTn id="62" dur="26">
                                          <p:stCondLst>
                                            <p:cond delay="1808"/>
                                          </p:stCondLst>
                                        </p:cTn>
                                        <p:tgtEl>
                                          <p:spTgt spid="1040"/>
                                        </p:tgtEl>
                                      </p:cBhvr>
                                      <p:to x="100000" y="95000"/>
                                    </p:animScale>
                                    <p:animScale>
                                      <p:cBhvr>
                                        <p:cTn id="63" dur="166" decel="50000">
                                          <p:stCondLst>
                                            <p:cond delay="1834"/>
                                          </p:stCondLst>
                                        </p:cTn>
                                        <p:tgtEl>
                                          <p:spTgt spid="1040"/>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randombar(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PARTNERSHIPS</a:t>
            </a:r>
          </a:p>
        </p:txBody>
      </p:sp>
      <p:pic>
        <p:nvPicPr>
          <p:cNvPr id="27" name="Picture 26" descr="saffee logo.png"/>
          <p:cNvPicPr>
            <a:picLocks noChangeAspect="1"/>
          </p:cNvPicPr>
          <p:nvPr/>
        </p:nvPicPr>
        <p:blipFill>
          <a:blip r:embed="rId2" cstate="print"/>
          <a:stretch>
            <a:fillRect/>
          </a:stretch>
        </p:blipFill>
        <p:spPr>
          <a:xfrm>
            <a:off x="2133600" y="228600"/>
            <a:ext cx="5126313" cy="36451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0" name="Picture 29" descr="councilforeconed_logo.gif"/>
          <p:cNvPicPr>
            <a:picLocks noChangeAspect="1"/>
          </p:cNvPicPr>
          <p:nvPr/>
        </p:nvPicPr>
        <p:blipFill>
          <a:blip r:embed="rId3" cstate="print"/>
          <a:stretch>
            <a:fillRect/>
          </a:stretch>
        </p:blipFill>
        <p:spPr>
          <a:xfrm>
            <a:off x="2438400" y="4876800"/>
            <a:ext cx="4686300" cy="17480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6869" name="Picture 3" descr="Cape_Town_Jun_09_s.jpg"/>
          <p:cNvPicPr>
            <a:picLocks noChangeAspect="1"/>
          </p:cNvPicPr>
          <p:nvPr/>
        </p:nvPicPr>
        <p:blipFill>
          <a:blip r:embed="rId4" cstate="print">
            <a:clrChange>
              <a:clrFrom>
                <a:srgbClr val="FAFAFA"/>
              </a:clrFrom>
              <a:clrTo>
                <a:srgbClr val="FAFAFA">
                  <a:alpha val="0"/>
                </a:srgbClr>
              </a:clrTo>
            </a:clrChange>
          </a:blip>
          <a:srcRect/>
          <a:stretch>
            <a:fillRect/>
          </a:stretch>
        </p:blipFill>
        <p:spPr bwMode="auto">
          <a:xfrm>
            <a:off x="7640638" y="0"/>
            <a:ext cx="1503362" cy="1101725"/>
          </a:xfrm>
          <a:prstGeom prst="rect">
            <a:avLst/>
          </a:prstGeom>
          <a:noFill/>
          <a:ln w="9525">
            <a:noFill/>
            <a:miter lim="800000"/>
            <a:headEnd/>
            <a:tailEnd/>
          </a:ln>
        </p:spPr>
      </p:pic>
      <p:sp>
        <p:nvSpPr>
          <p:cNvPr id="31" name="Rounded Rectangle 30"/>
          <p:cNvSpPr/>
          <p:nvPr/>
        </p:nvSpPr>
        <p:spPr>
          <a:xfrm>
            <a:off x="2133600" y="3886200"/>
            <a:ext cx="5410200" cy="1020763"/>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b="1" dirty="0"/>
              <a:t>2004</a:t>
            </a:r>
            <a:r>
              <a:rPr lang="en-US" dirty="0"/>
              <a:t> as an outgrowth of an ongoing relationship between the University of Minnesota and the University of the Free State</a:t>
            </a:r>
            <a:endParaRPr lang="en-GB"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pPr eaLnBrk="1" hangingPunct="1"/>
            <a:endParaRPr lang="en-GB"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pic>
        <p:nvPicPr>
          <p:cNvPr id="4" name="Picture 3" descr="Cape_Town_Jun_09_s.jpg"/>
          <p:cNvPicPr>
            <a:picLocks noChangeAspect="1"/>
          </p:cNvPicPr>
          <p:nvPr/>
        </p:nvPicPr>
        <p:blipFill>
          <a:blip r:embed="rId2" cstate="print">
            <a:duotone>
              <a:schemeClr val="bg2">
                <a:shade val="45000"/>
                <a:satMod val="135000"/>
              </a:schemeClr>
              <a:prstClr val="white"/>
            </a:duotone>
            <a:lum/>
          </a:blip>
          <a:stretch>
            <a:fillRect/>
          </a:stretch>
        </p:blipFill>
        <p:spPr>
          <a:xfrm>
            <a:off x="0" y="0"/>
            <a:ext cx="9144000" cy="6858000"/>
          </a:xfrm>
          <a:prstGeom prst="rect">
            <a:avLst/>
          </a:prstGeom>
        </p:spPr>
      </p:pic>
      <p:pic>
        <p:nvPicPr>
          <p:cNvPr id="5" name="Picture 4" descr="Cape_Town_Jun_09_s.jpg"/>
          <p:cNvPicPr>
            <a:picLocks noChangeAspect="1"/>
          </p:cNvPicPr>
          <p:nvPr/>
        </p:nvPicPr>
        <p:blipFill>
          <a:blip r:embed="rId3" cstate="screen"/>
          <a:stretch>
            <a:fillRect/>
          </a:stretch>
        </p:blipFill>
        <p:spPr>
          <a:xfrm>
            <a:off x="6477000" y="4876800"/>
            <a:ext cx="2514600" cy="1885950"/>
          </a:xfrm>
          <a:prstGeom prst="ellipse">
            <a:avLst/>
          </a:prstGeom>
          <a:ln>
            <a:noFill/>
          </a:ln>
          <a:effectLst>
            <a:softEdge rad="112500"/>
          </a:effectLst>
        </p:spPr>
      </p:pic>
      <p:sp>
        <p:nvSpPr>
          <p:cNvPr id="6" name="TextBox 5"/>
          <p:cNvSpPr txBox="1"/>
          <p:nvPr/>
        </p:nvSpPr>
        <p:spPr>
          <a:xfrm>
            <a:off x="0" y="0"/>
            <a:ext cx="461665" cy="6858000"/>
          </a:xfrm>
          <a:prstGeom prst="rect">
            <a:avLst/>
          </a:prstGeom>
        </p:spPr>
        <p:style>
          <a:lnRef idx="1">
            <a:schemeClr val="dk1"/>
          </a:lnRef>
          <a:fillRef idx="3">
            <a:schemeClr val="dk1"/>
          </a:fillRef>
          <a:effectRef idx="2">
            <a:schemeClr val="dk1"/>
          </a:effectRef>
          <a:fontRef idx="minor">
            <a:schemeClr val="lt1"/>
          </a:fontRef>
        </p:style>
        <p:txBody>
          <a:bodyPr vert="vert270">
            <a:spAutoFit/>
          </a:bodyPr>
          <a:lstStyle/>
          <a:p>
            <a:pPr algn="ctr" fontAlgn="auto">
              <a:spcBef>
                <a:spcPts val="0"/>
              </a:spcBef>
              <a:spcAft>
                <a:spcPts val="0"/>
              </a:spcAft>
              <a:defRPr/>
            </a:pPr>
            <a:r>
              <a:rPr lang="en-GB" b="1" spc="600" dirty="0"/>
              <a:t>PLANS AHEAD</a:t>
            </a:r>
          </a:p>
        </p:txBody>
      </p:sp>
      <p:sp>
        <p:nvSpPr>
          <p:cNvPr id="7" name="TextBox 6"/>
          <p:cNvSpPr txBox="1">
            <a:spLocks noChangeArrowheads="1"/>
          </p:cNvSpPr>
          <p:nvPr/>
        </p:nvSpPr>
        <p:spPr bwMode="auto">
          <a:xfrm>
            <a:off x="1143000" y="914400"/>
            <a:ext cx="6913563" cy="1570038"/>
          </a:xfrm>
          <a:prstGeom prst="rect">
            <a:avLst/>
          </a:prstGeom>
          <a:noFill/>
          <a:ln w="9525">
            <a:noFill/>
            <a:miter lim="800000"/>
            <a:headEnd/>
            <a:tailEnd/>
          </a:ln>
        </p:spPr>
        <p:txBody>
          <a:bodyPr>
            <a:spAutoFit/>
          </a:bodyPr>
          <a:lstStyle/>
          <a:p>
            <a:r>
              <a:rPr lang="en-US" sz="2400">
                <a:latin typeface="Arial Rounded MT Bold" pitchFamily="34" charset="0"/>
              </a:rPr>
              <a:t>CEE</a:t>
            </a:r>
          </a:p>
          <a:p>
            <a:pPr>
              <a:buFont typeface="Arial" charset="0"/>
              <a:buChar char="•"/>
            </a:pPr>
            <a:r>
              <a:rPr lang="en-US" sz="2400">
                <a:latin typeface="Arial Rounded MT Bold" pitchFamily="34" charset="0"/>
              </a:rPr>
              <a:t>Train the Trainers 2010/20111</a:t>
            </a:r>
          </a:p>
          <a:p>
            <a:pPr>
              <a:buFont typeface="Arial" charset="0"/>
              <a:buChar char="•"/>
            </a:pPr>
            <a:r>
              <a:rPr lang="en-US" sz="2400">
                <a:latin typeface="Arial Rounded MT Bold" pitchFamily="34" charset="0"/>
              </a:rPr>
              <a:t>Train the Writers 2010/2011</a:t>
            </a:r>
          </a:p>
          <a:p>
            <a:endParaRPr lang="en-US" sz="2400">
              <a:latin typeface="Arial Rounded MT Bold" pitchFamily="34" charset="0"/>
            </a:endParaRPr>
          </a:p>
        </p:txBody>
      </p:sp>
      <p:sp>
        <p:nvSpPr>
          <p:cNvPr id="8" name="TextBox 7"/>
          <p:cNvSpPr txBox="1">
            <a:spLocks noChangeArrowheads="1"/>
          </p:cNvSpPr>
          <p:nvPr/>
        </p:nvSpPr>
        <p:spPr bwMode="auto">
          <a:xfrm>
            <a:off x="1143000" y="2438400"/>
            <a:ext cx="7086600" cy="2308225"/>
          </a:xfrm>
          <a:prstGeom prst="rect">
            <a:avLst/>
          </a:prstGeom>
          <a:noFill/>
          <a:ln w="9525">
            <a:noFill/>
            <a:miter lim="800000"/>
            <a:headEnd/>
            <a:tailEnd/>
          </a:ln>
        </p:spPr>
        <p:txBody>
          <a:bodyPr>
            <a:spAutoFit/>
          </a:bodyPr>
          <a:lstStyle/>
          <a:p>
            <a:r>
              <a:rPr lang="en-US" sz="2400">
                <a:latin typeface="Arial Rounded MT Bold" pitchFamily="34" charset="0"/>
              </a:rPr>
              <a:t>SAFEFE</a:t>
            </a:r>
          </a:p>
          <a:p>
            <a:pPr>
              <a:buFont typeface="Arial" charset="0"/>
              <a:buChar char="•"/>
            </a:pPr>
            <a:r>
              <a:rPr lang="en-US" sz="2400">
                <a:latin typeface="Arial Rounded MT Bold" pitchFamily="34" charset="0"/>
              </a:rPr>
              <a:t>ABSA EMS Olympiad – Grades 7-9</a:t>
            </a:r>
          </a:p>
          <a:p>
            <a:pPr>
              <a:buFont typeface="Arial" charset="0"/>
              <a:buChar char="•"/>
            </a:pPr>
            <a:r>
              <a:rPr lang="en-US" sz="2400">
                <a:latin typeface="Arial Rounded MT Bold" pitchFamily="34" charset="0"/>
              </a:rPr>
              <a:t>Economic Essay Competition-Grade 10</a:t>
            </a:r>
          </a:p>
          <a:p>
            <a:pPr>
              <a:buFont typeface="Arial" charset="0"/>
              <a:buChar char="•"/>
            </a:pPr>
            <a:r>
              <a:rPr lang="en-US" sz="2400">
                <a:latin typeface="Arial Rounded MT Bold" pitchFamily="34" charset="0"/>
              </a:rPr>
              <a:t>Content Training Educators Grades 10 – 12</a:t>
            </a:r>
          </a:p>
          <a:p>
            <a:pPr>
              <a:buFont typeface="Arial" charset="0"/>
              <a:buChar char="•"/>
            </a:pPr>
            <a:r>
              <a:rPr lang="en-US" sz="2400">
                <a:latin typeface="Arial Rounded MT Bold" pitchFamily="34" charset="0"/>
              </a:rPr>
              <a:t>Alumni Conference </a:t>
            </a:r>
          </a:p>
          <a:p>
            <a:endParaRPr lang="en-US" sz="2400">
              <a:latin typeface="Arial Rounded MT Bold"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25603" name="Title 1"/>
          <p:cNvSpPr>
            <a:spLocks noGrp="1"/>
          </p:cNvSpPr>
          <p:nvPr>
            <p:ph type="title"/>
          </p:nvPr>
        </p:nvSpPr>
        <p:spPr/>
        <p:txBody>
          <a:bodyPr/>
          <a:lstStyle/>
          <a:p>
            <a:pPr eaLnBrk="1" hangingPunct="1"/>
            <a:r>
              <a:rPr lang="en-US" sz="3600" b="1" smtClean="0">
                <a:latin typeface="Papyrus" pitchFamily="66" charset="0"/>
              </a:rPr>
              <a:t>Economic Development- </a:t>
            </a:r>
            <a:br>
              <a:rPr lang="en-US" sz="3600" b="1" smtClean="0">
                <a:latin typeface="Papyrus" pitchFamily="66" charset="0"/>
              </a:rPr>
            </a:br>
            <a:r>
              <a:rPr lang="en-US" sz="3600" b="1" smtClean="0">
                <a:latin typeface="Papyrus" pitchFamily="66" charset="0"/>
              </a:rPr>
              <a:t>Heifer Approach</a:t>
            </a:r>
          </a:p>
        </p:txBody>
      </p:sp>
      <p:sp>
        <p:nvSpPr>
          <p:cNvPr id="25604" name="Content Placeholder 2"/>
          <p:cNvSpPr>
            <a:spLocks noGrp="1"/>
          </p:cNvSpPr>
          <p:nvPr>
            <p:ph idx="1"/>
          </p:nvPr>
        </p:nvSpPr>
        <p:spPr>
          <a:xfrm>
            <a:off x="457200" y="2286000"/>
            <a:ext cx="8229600" cy="4114800"/>
          </a:xfrm>
        </p:spPr>
        <p:txBody>
          <a:bodyPr/>
          <a:lstStyle/>
          <a:p>
            <a:pPr eaLnBrk="1" hangingPunct="1"/>
            <a:r>
              <a:rPr lang="en-US" smtClean="0"/>
              <a:t>Development of people in participatory manner</a:t>
            </a:r>
          </a:p>
          <a:p>
            <a:pPr eaLnBrk="1" hangingPunct="1"/>
            <a:r>
              <a:rPr lang="en-US" smtClean="0"/>
              <a:t>Leads to individual and community ownership</a:t>
            </a:r>
          </a:p>
          <a:p>
            <a:pPr eaLnBrk="1" hangingPunct="1"/>
            <a:r>
              <a:rPr lang="en-US" smtClean="0"/>
              <a:t>Sustainable in the long term</a:t>
            </a:r>
          </a:p>
          <a:p>
            <a:pPr eaLnBrk="1" hangingPunct="1"/>
            <a:r>
              <a:rPr lang="en-US" smtClean="0"/>
              <a:t>60 years experience in community development</a:t>
            </a:r>
          </a:p>
          <a:p>
            <a:pPr eaLnBrk="1" hangingPunct="1"/>
            <a:r>
              <a:rPr lang="en-US" smtClean="0"/>
              <a:t>120 countries</a:t>
            </a:r>
          </a:p>
          <a:p>
            <a:pPr eaLnBrk="1" hangingPunct="1"/>
            <a:endParaRPr lang="en-US" smtClean="0"/>
          </a:p>
        </p:txBody>
      </p:sp>
      <p:pic>
        <p:nvPicPr>
          <p:cNvPr id="25609" name="Picture 9" descr="knitting basket">
            <a:hlinkClick r:id="rId2"/>
          </p:cNvPr>
          <p:cNvPicPr>
            <a:picLocks noChangeAspect="1" noChangeArrowheads="1"/>
          </p:cNvPicPr>
          <p:nvPr/>
        </p:nvPicPr>
        <p:blipFill>
          <a:blip r:embed="rId3" cstate="print"/>
          <a:srcRect/>
          <a:stretch>
            <a:fillRect/>
          </a:stretch>
        </p:blipFill>
        <p:spPr bwMode="auto">
          <a:xfrm rot="-1496587">
            <a:off x="7089775" y="4703763"/>
            <a:ext cx="1676400" cy="1473200"/>
          </a:xfrm>
          <a:prstGeom prst="rect">
            <a:avLst/>
          </a:prstGeom>
          <a:noFill/>
          <a:ln w="9525">
            <a:noFill/>
            <a:miter lim="800000"/>
            <a:headEnd/>
            <a:tailEnd/>
          </a:ln>
        </p:spPr>
      </p:pic>
      <p:pic>
        <p:nvPicPr>
          <p:cNvPr id="25611" name="Picture 11" descr="new beginning basket">
            <a:hlinkClick r:id="rId4"/>
          </p:cNvPr>
          <p:cNvPicPr>
            <a:picLocks noChangeAspect="1" noChangeArrowheads="1"/>
          </p:cNvPicPr>
          <p:nvPr/>
        </p:nvPicPr>
        <p:blipFill>
          <a:blip r:embed="rId5" cstate="print"/>
          <a:srcRect/>
          <a:stretch>
            <a:fillRect/>
          </a:stretch>
        </p:blipFill>
        <p:spPr bwMode="auto">
          <a:xfrm rot="-318075">
            <a:off x="320675" y="396875"/>
            <a:ext cx="1762125" cy="15494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5603"/>
                                        </p:tgtEl>
                                        <p:attrNameLst>
                                          <p:attrName>style.visibility</p:attrName>
                                        </p:attrNameLst>
                                      </p:cBhvr>
                                      <p:to>
                                        <p:strVal val="visible"/>
                                      </p:to>
                                    </p:set>
                                    <p:animEffect transition="in" filter="wipe(dow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5611"/>
                                        </p:tgtEl>
                                        <p:attrNameLst>
                                          <p:attrName>style.visibility</p:attrName>
                                        </p:attrNameLst>
                                      </p:cBhvr>
                                      <p:to>
                                        <p:strVal val="visible"/>
                                      </p:to>
                                    </p:set>
                                    <p:animEffect transition="in" filter="wheel(4)">
                                      <p:cBhvr>
                                        <p:cTn id="12" dur="2000"/>
                                        <p:tgtEl>
                                          <p:spTgt spid="25611"/>
                                        </p:tgtEl>
                                      </p:cBhvr>
                                    </p:animEffect>
                                  </p:childTnLst>
                                </p:cTn>
                              </p:par>
                              <p:par>
                                <p:cTn id="13" presetID="21" presetClass="entr" presetSubtype="4"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heel(4)">
                                      <p:cBhvr>
                                        <p:cTn id="15" dur="2000"/>
                                        <p:tgtEl>
                                          <p:spTgt spid="25609"/>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25604">
                                            <p:txEl>
                                              <p:pRg st="0" end="0"/>
                                            </p:txEl>
                                          </p:spTgt>
                                        </p:tgtEl>
                                        <p:attrNameLst>
                                          <p:attrName>style.visibility</p:attrName>
                                        </p:attrNameLst>
                                      </p:cBhvr>
                                      <p:to>
                                        <p:strVal val="visible"/>
                                      </p:to>
                                    </p:set>
                                    <p:anim calcmode="lin" valueType="num">
                                      <p:cBhvr>
                                        <p:cTn id="20" dur="500" fill="hold"/>
                                        <p:tgtEl>
                                          <p:spTgt spid="2560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560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560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25604">
                                            <p:txEl>
                                              <p:pRg st="1" end="1"/>
                                            </p:txEl>
                                          </p:spTgt>
                                        </p:tgtEl>
                                        <p:attrNameLst>
                                          <p:attrName>style.visibility</p:attrName>
                                        </p:attrNameLst>
                                      </p:cBhvr>
                                      <p:to>
                                        <p:strVal val="visible"/>
                                      </p:to>
                                    </p:set>
                                    <p:anim calcmode="lin" valueType="num">
                                      <p:cBhvr>
                                        <p:cTn id="28" dur="500" fill="hold"/>
                                        <p:tgtEl>
                                          <p:spTgt spid="2560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2560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2560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25604">
                                            <p:txEl>
                                              <p:pRg st="2" end="2"/>
                                            </p:txEl>
                                          </p:spTgt>
                                        </p:tgtEl>
                                        <p:attrNameLst>
                                          <p:attrName>style.visibility</p:attrName>
                                        </p:attrNameLst>
                                      </p:cBhvr>
                                      <p:to>
                                        <p:strVal val="visible"/>
                                      </p:to>
                                    </p:set>
                                    <p:anim calcmode="lin" valueType="num">
                                      <p:cBhvr>
                                        <p:cTn id="36" dur="500" fill="hold"/>
                                        <p:tgtEl>
                                          <p:spTgt spid="2560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560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560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25604">
                                            <p:txEl>
                                              <p:pRg st="3" end="3"/>
                                            </p:txEl>
                                          </p:spTgt>
                                        </p:tgtEl>
                                        <p:attrNameLst>
                                          <p:attrName>style.visibility</p:attrName>
                                        </p:attrNameLst>
                                      </p:cBhvr>
                                      <p:to>
                                        <p:strVal val="visible"/>
                                      </p:to>
                                    </p:set>
                                    <p:anim calcmode="lin" valueType="num">
                                      <p:cBhvr>
                                        <p:cTn id="44" dur="500" fill="hold"/>
                                        <p:tgtEl>
                                          <p:spTgt spid="2560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2560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2560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25604">
                                            <p:txEl>
                                              <p:pRg st="4" end="4"/>
                                            </p:txEl>
                                          </p:spTgt>
                                        </p:tgtEl>
                                        <p:attrNameLst>
                                          <p:attrName>style.visibility</p:attrName>
                                        </p:attrNameLst>
                                      </p:cBhvr>
                                      <p:to>
                                        <p:strVal val="visible"/>
                                      </p:to>
                                    </p:set>
                                    <p:anim calcmode="lin" valueType="num">
                                      <p:cBhvr>
                                        <p:cTn id="52" dur="500" fill="hold"/>
                                        <p:tgtEl>
                                          <p:spTgt spid="2560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2560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2560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2560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26627" name="Title 1"/>
          <p:cNvSpPr>
            <a:spLocks noGrp="1"/>
          </p:cNvSpPr>
          <p:nvPr>
            <p:ph type="title"/>
          </p:nvPr>
        </p:nvSpPr>
        <p:spPr/>
        <p:txBody>
          <a:bodyPr/>
          <a:lstStyle/>
          <a:p>
            <a:pPr eaLnBrk="1" hangingPunct="1"/>
            <a:r>
              <a:rPr lang="en-US" smtClean="0">
                <a:latin typeface="Papyrus" pitchFamily="66" charset="0"/>
              </a:rPr>
              <a:t>          </a:t>
            </a:r>
            <a:r>
              <a:rPr lang="en-US" b="1" smtClean="0">
                <a:latin typeface="Papyrus" pitchFamily="66" charset="0"/>
              </a:rPr>
              <a:t>Heifer Model Development</a:t>
            </a:r>
          </a:p>
        </p:txBody>
      </p:sp>
      <p:sp>
        <p:nvSpPr>
          <p:cNvPr id="26628" name="Content Placeholder 2"/>
          <p:cNvSpPr>
            <a:spLocks noGrp="1"/>
          </p:cNvSpPr>
          <p:nvPr>
            <p:ph idx="1"/>
          </p:nvPr>
        </p:nvSpPr>
        <p:spPr>
          <a:xfrm>
            <a:off x="304800" y="1524000"/>
            <a:ext cx="8686800" cy="5029200"/>
          </a:xfrm>
        </p:spPr>
        <p:txBody>
          <a:bodyPr/>
          <a:lstStyle/>
          <a:p>
            <a:pPr eaLnBrk="1" hangingPunct="1"/>
            <a:r>
              <a:rPr lang="en-US" sz="2400" smtClean="0"/>
              <a:t>Participatory Rural Appraisal process</a:t>
            </a:r>
          </a:p>
          <a:p>
            <a:pPr eaLnBrk="1" hangingPunct="1"/>
            <a:r>
              <a:rPr lang="en-US" sz="2400" smtClean="0"/>
              <a:t>Define current situation – looking for positive unexploited potential</a:t>
            </a:r>
          </a:p>
          <a:p>
            <a:pPr eaLnBrk="1" hangingPunct="1"/>
            <a:r>
              <a:rPr lang="en-US" sz="2400" smtClean="0"/>
              <a:t>Envision the future in 3- 5 years</a:t>
            </a:r>
          </a:p>
          <a:p>
            <a:pPr eaLnBrk="1" hangingPunct="1"/>
            <a:r>
              <a:rPr lang="en-US" sz="2400" smtClean="0"/>
              <a:t>Ex included: reduce child malnutrition; improve agricultural production for sufficient food; generate income for school, food, electricity;</a:t>
            </a:r>
          </a:p>
          <a:p>
            <a:pPr eaLnBrk="1" hangingPunct="1"/>
            <a:r>
              <a:rPr lang="en-US" sz="2400" smtClean="0"/>
              <a:t>Community members plan the project</a:t>
            </a:r>
          </a:p>
          <a:p>
            <a:pPr eaLnBrk="1" hangingPunct="1"/>
            <a:r>
              <a:rPr lang="en-US" sz="2400" smtClean="0"/>
              <a:t>Develop strategies such as type of animals</a:t>
            </a:r>
          </a:p>
          <a:p>
            <a:pPr eaLnBrk="1" hangingPunct="1"/>
            <a:r>
              <a:rPr lang="en-US" sz="2400" smtClean="0"/>
              <a:t>Participants are trained: husbandry, bookkeeping, nutrition, leadership</a:t>
            </a:r>
          </a:p>
          <a:p>
            <a:pPr eaLnBrk="1" hangingPunct="1"/>
            <a:r>
              <a:rPr lang="en-US" sz="2400" smtClean="0"/>
              <a:t>Ongoing monitoring and evaluation</a:t>
            </a:r>
          </a:p>
          <a:p>
            <a:pPr eaLnBrk="1" hangingPunct="1"/>
            <a:endParaRPr lang="en-US" sz="2400" smtClean="0"/>
          </a:p>
        </p:txBody>
      </p:sp>
      <p:pic>
        <p:nvPicPr>
          <p:cNvPr id="26633" name="Picture 9" descr="love baket donation">
            <a:hlinkClick r:id="rId2"/>
          </p:cNvPr>
          <p:cNvPicPr>
            <a:picLocks noChangeAspect="1" noChangeArrowheads="1"/>
          </p:cNvPicPr>
          <p:nvPr/>
        </p:nvPicPr>
        <p:blipFill>
          <a:blip r:embed="rId3" cstate="print"/>
          <a:srcRect/>
          <a:stretch>
            <a:fillRect/>
          </a:stretch>
        </p:blipFill>
        <p:spPr bwMode="auto">
          <a:xfrm rot="-866413">
            <a:off x="381000" y="127000"/>
            <a:ext cx="1196975" cy="13731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0"/>
                                  </p:iterate>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par>
                                <p:cTn id="9" presetID="54" presetClass="entr" presetSubtype="0" accel="100000" fill="hold" nodeType="withEffect">
                                  <p:stCondLst>
                                    <p:cond delay="0"/>
                                  </p:stCondLst>
                                  <p:childTnLst>
                                    <p:set>
                                      <p:cBhvr>
                                        <p:cTn id="10" dur="1" fill="hold">
                                          <p:stCondLst>
                                            <p:cond delay="0"/>
                                          </p:stCondLst>
                                        </p:cTn>
                                        <p:tgtEl>
                                          <p:spTgt spid="26633"/>
                                        </p:tgtEl>
                                        <p:attrNameLst>
                                          <p:attrName>style.visibility</p:attrName>
                                        </p:attrNameLst>
                                      </p:cBhvr>
                                      <p:to>
                                        <p:strVal val="visible"/>
                                      </p:to>
                                    </p:set>
                                    <p:anim calcmode="lin" valueType="num">
                                      <p:cBhvr>
                                        <p:cTn id="11" dur="500" fill="hold"/>
                                        <p:tgtEl>
                                          <p:spTgt spid="26633"/>
                                        </p:tgtEl>
                                        <p:attrNameLst>
                                          <p:attrName>ppt_w</p:attrName>
                                        </p:attrNameLst>
                                      </p:cBhvr>
                                      <p:tavLst>
                                        <p:tav tm="0">
                                          <p:val>
                                            <p:strVal val="#ppt_w*0.05"/>
                                          </p:val>
                                        </p:tav>
                                        <p:tav tm="100000">
                                          <p:val>
                                            <p:strVal val="#ppt_w"/>
                                          </p:val>
                                        </p:tav>
                                      </p:tavLst>
                                    </p:anim>
                                    <p:anim calcmode="lin" valueType="num">
                                      <p:cBhvr>
                                        <p:cTn id="12" dur="500" fill="hold"/>
                                        <p:tgtEl>
                                          <p:spTgt spid="26633"/>
                                        </p:tgtEl>
                                        <p:attrNameLst>
                                          <p:attrName>ppt_h</p:attrName>
                                        </p:attrNameLst>
                                      </p:cBhvr>
                                      <p:tavLst>
                                        <p:tav tm="0">
                                          <p:val>
                                            <p:strVal val="#ppt_h"/>
                                          </p:val>
                                        </p:tav>
                                        <p:tav tm="100000">
                                          <p:val>
                                            <p:strVal val="#ppt_h"/>
                                          </p:val>
                                        </p:tav>
                                      </p:tavLst>
                                    </p:anim>
                                    <p:anim calcmode="lin" valueType="num">
                                      <p:cBhvr>
                                        <p:cTn id="13" dur="500" fill="hold"/>
                                        <p:tgtEl>
                                          <p:spTgt spid="26633"/>
                                        </p:tgtEl>
                                        <p:attrNameLst>
                                          <p:attrName>ppt_x</p:attrName>
                                        </p:attrNameLst>
                                      </p:cBhvr>
                                      <p:tavLst>
                                        <p:tav tm="0">
                                          <p:val>
                                            <p:strVal val="#ppt_x-.2"/>
                                          </p:val>
                                        </p:tav>
                                        <p:tav tm="100000">
                                          <p:val>
                                            <p:strVal val="#ppt_x"/>
                                          </p:val>
                                        </p:tav>
                                      </p:tavLst>
                                    </p:anim>
                                    <p:anim calcmode="lin" valueType="num">
                                      <p:cBhvr>
                                        <p:cTn id="14" dur="500" fill="hold"/>
                                        <p:tgtEl>
                                          <p:spTgt spid="26633"/>
                                        </p:tgtEl>
                                        <p:attrNameLst>
                                          <p:attrName>ppt_y</p:attrName>
                                        </p:attrNameLst>
                                      </p:cBhvr>
                                      <p:tavLst>
                                        <p:tav tm="0">
                                          <p:val>
                                            <p:strVal val="#ppt_y"/>
                                          </p:val>
                                        </p:tav>
                                        <p:tav tm="100000">
                                          <p:val>
                                            <p:strVal val="#ppt_y"/>
                                          </p:val>
                                        </p:tav>
                                      </p:tavLst>
                                    </p:anim>
                                    <p:animEffect transition="in" filter="fade">
                                      <p:cBhvr>
                                        <p:cTn id="15" dur="500"/>
                                        <p:tgtEl>
                                          <p:spTgt spid="26633"/>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26628">
                                            <p:txEl>
                                              <p:pRg st="0" end="0"/>
                                            </p:txEl>
                                          </p:spTgt>
                                        </p:tgtEl>
                                        <p:attrNameLst>
                                          <p:attrName>style.visibility</p:attrName>
                                        </p:attrNameLst>
                                      </p:cBhvr>
                                      <p:to>
                                        <p:strVal val="visible"/>
                                      </p:to>
                                    </p:set>
                                    <p:anim calcmode="lin" valueType="num">
                                      <p:cBhvr>
                                        <p:cTn id="20" dur="500" fill="hold"/>
                                        <p:tgtEl>
                                          <p:spTgt spid="26628">
                                            <p:txEl>
                                              <p:pRg st="0" end="0"/>
                                            </p:txEl>
                                          </p:spTgt>
                                        </p:tgtEl>
                                        <p:attrNameLst>
                                          <p:attrName>ppt_w</p:attrName>
                                        </p:attrNameLst>
                                      </p:cBhvr>
                                      <p:tavLst>
                                        <p:tav tm="0">
                                          <p:val>
                                            <p:strVal val="#ppt_w*0.05"/>
                                          </p:val>
                                        </p:tav>
                                        <p:tav tm="100000">
                                          <p:val>
                                            <p:strVal val="#ppt_w"/>
                                          </p:val>
                                        </p:tav>
                                      </p:tavLst>
                                    </p:anim>
                                    <p:anim calcmode="lin" valueType="num">
                                      <p:cBhvr>
                                        <p:cTn id="21" dur="500" fill="hold"/>
                                        <p:tgtEl>
                                          <p:spTgt spid="26628">
                                            <p:txEl>
                                              <p:pRg st="0" end="0"/>
                                            </p:txEl>
                                          </p:spTgt>
                                        </p:tgtEl>
                                        <p:attrNameLst>
                                          <p:attrName>ppt_h</p:attrName>
                                        </p:attrNameLst>
                                      </p:cBhvr>
                                      <p:tavLst>
                                        <p:tav tm="0">
                                          <p:val>
                                            <p:strVal val="#ppt_h"/>
                                          </p:val>
                                        </p:tav>
                                        <p:tav tm="100000">
                                          <p:val>
                                            <p:strVal val="#ppt_h"/>
                                          </p:val>
                                        </p:tav>
                                      </p:tavLst>
                                    </p:anim>
                                    <p:anim calcmode="lin" valueType="num">
                                      <p:cBhvr>
                                        <p:cTn id="22" dur="500" fill="hold"/>
                                        <p:tgtEl>
                                          <p:spTgt spid="26628">
                                            <p:txEl>
                                              <p:pRg st="0" end="0"/>
                                            </p:txEl>
                                          </p:spTgt>
                                        </p:tgtEl>
                                        <p:attrNameLst>
                                          <p:attrName>ppt_x</p:attrName>
                                        </p:attrNameLst>
                                      </p:cBhvr>
                                      <p:tavLst>
                                        <p:tav tm="0">
                                          <p:val>
                                            <p:strVal val="#ppt_x-.2"/>
                                          </p:val>
                                        </p:tav>
                                        <p:tav tm="100000">
                                          <p:val>
                                            <p:strVal val="#ppt_x"/>
                                          </p:val>
                                        </p:tav>
                                      </p:tavLst>
                                    </p:anim>
                                    <p:anim calcmode="lin" valueType="num">
                                      <p:cBhvr>
                                        <p:cTn id="23" dur="500" fill="hold"/>
                                        <p:tgtEl>
                                          <p:spTgt spid="26628">
                                            <p:txEl>
                                              <p:pRg st="0" end="0"/>
                                            </p:txEl>
                                          </p:spTgt>
                                        </p:tgtEl>
                                        <p:attrNameLst>
                                          <p:attrName>ppt_y</p:attrName>
                                        </p:attrNameLst>
                                      </p:cBhvr>
                                      <p:tavLst>
                                        <p:tav tm="0">
                                          <p:val>
                                            <p:strVal val="#ppt_y"/>
                                          </p:val>
                                        </p:tav>
                                        <p:tav tm="100000">
                                          <p:val>
                                            <p:strVal val="#ppt_y"/>
                                          </p:val>
                                        </p:tav>
                                      </p:tavLst>
                                    </p:anim>
                                    <p:animEffect transition="in" filter="fade">
                                      <p:cBhvr>
                                        <p:cTn id="24" dur="500"/>
                                        <p:tgtEl>
                                          <p:spTgt spid="2662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26628">
                                            <p:txEl>
                                              <p:pRg st="1" end="1"/>
                                            </p:txEl>
                                          </p:spTgt>
                                        </p:tgtEl>
                                        <p:attrNameLst>
                                          <p:attrName>style.visibility</p:attrName>
                                        </p:attrNameLst>
                                      </p:cBhvr>
                                      <p:to>
                                        <p:strVal val="visible"/>
                                      </p:to>
                                    </p:set>
                                    <p:anim calcmode="lin" valueType="num">
                                      <p:cBhvr>
                                        <p:cTn id="29" dur="500" fill="hold"/>
                                        <p:tgtEl>
                                          <p:spTgt spid="26628">
                                            <p:txEl>
                                              <p:pRg st="1" end="1"/>
                                            </p:txEl>
                                          </p:spTgt>
                                        </p:tgtEl>
                                        <p:attrNameLst>
                                          <p:attrName>ppt_w</p:attrName>
                                        </p:attrNameLst>
                                      </p:cBhvr>
                                      <p:tavLst>
                                        <p:tav tm="0">
                                          <p:val>
                                            <p:strVal val="#ppt_w*0.05"/>
                                          </p:val>
                                        </p:tav>
                                        <p:tav tm="100000">
                                          <p:val>
                                            <p:strVal val="#ppt_w"/>
                                          </p:val>
                                        </p:tav>
                                      </p:tavLst>
                                    </p:anim>
                                    <p:anim calcmode="lin" valueType="num">
                                      <p:cBhvr>
                                        <p:cTn id="30" dur="500" fill="hold"/>
                                        <p:tgtEl>
                                          <p:spTgt spid="26628">
                                            <p:txEl>
                                              <p:pRg st="1" end="1"/>
                                            </p:txEl>
                                          </p:spTgt>
                                        </p:tgtEl>
                                        <p:attrNameLst>
                                          <p:attrName>ppt_h</p:attrName>
                                        </p:attrNameLst>
                                      </p:cBhvr>
                                      <p:tavLst>
                                        <p:tav tm="0">
                                          <p:val>
                                            <p:strVal val="#ppt_h"/>
                                          </p:val>
                                        </p:tav>
                                        <p:tav tm="100000">
                                          <p:val>
                                            <p:strVal val="#ppt_h"/>
                                          </p:val>
                                        </p:tav>
                                      </p:tavLst>
                                    </p:anim>
                                    <p:anim calcmode="lin" valueType="num">
                                      <p:cBhvr>
                                        <p:cTn id="31" dur="500" fill="hold"/>
                                        <p:tgtEl>
                                          <p:spTgt spid="26628">
                                            <p:txEl>
                                              <p:pRg st="1" end="1"/>
                                            </p:txEl>
                                          </p:spTgt>
                                        </p:tgtEl>
                                        <p:attrNameLst>
                                          <p:attrName>ppt_x</p:attrName>
                                        </p:attrNameLst>
                                      </p:cBhvr>
                                      <p:tavLst>
                                        <p:tav tm="0">
                                          <p:val>
                                            <p:strVal val="#ppt_x-.2"/>
                                          </p:val>
                                        </p:tav>
                                        <p:tav tm="100000">
                                          <p:val>
                                            <p:strVal val="#ppt_x"/>
                                          </p:val>
                                        </p:tav>
                                      </p:tavLst>
                                    </p:anim>
                                    <p:anim calcmode="lin" valueType="num">
                                      <p:cBhvr>
                                        <p:cTn id="32" dur="500" fill="hold"/>
                                        <p:tgtEl>
                                          <p:spTgt spid="26628">
                                            <p:txEl>
                                              <p:pRg st="1" end="1"/>
                                            </p:txEl>
                                          </p:spTgt>
                                        </p:tgtEl>
                                        <p:attrNameLst>
                                          <p:attrName>ppt_y</p:attrName>
                                        </p:attrNameLst>
                                      </p:cBhvr>
                                      <p:tavLst>
                                        <p:tav tm="0">
                                          <p:val>
                                            <p:strVal val="#ppt_y"/>
                                          </p:val>
                                        </p:tav>
                                        <p:tav tm="100000">
                                          <p:val>
                                            <p:strVal val="#ppt_y"/>
                                          </p:val>
                                        </p:tav>
                                      </p:tavLst>
                                    </p:anim>
                                    <p:animEffect transition="in" filter="fade">
                                      <p:cBhvr>
                                        <p:cTn id="33" dur="500"/>
                                        <p:tgtEl>
                                          <p:spTgt spid="2662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26628">
                                            <p:txEl>
                                              <p:pRg st="2" end="2"/>
                                            </p:txEl>
                                          </p:spTgt>
                                        </p:tgtEl>
                                        <p:attrNameLst>
                                          <p:attrName>style.visibility</p:attrName>
                                        </p:attrNameLst>
                                      </p:cBhvr>
                                      <p:to>
                                        <p:strVal val="visible"/>
                                      </p:to>
                                    </p:set>
                                    <p:anim calcmode="lin" valueType="num">
                                      <p:cBhvr>
                                        <p:cTn id="38" dur="500" fill="hold"/>
                                        <p:tgtEl>
                                          <p:spTgt spid="26628">
                                            <p:txEl>
                                              <p:pRg st="2" end="2"/>
                                            </p:txEl>
                                          </p:spTgt>
                                        </p:tgtEl>
                                        <p:attrNameLst>
                                          <p:attrName>ppt_w</p:attrName>
                                        </p:attrNameLst>
                                      </p:cBhvr>
                                      <p:tavLst>
                                        <p:tav tm="0">
                                          <p:val>
                                            <p:strVal val="#ppt_w*0.05"/>
                                          </p:val>
                                        </p:tav>
                                        <p:tav tm="100000">
                                          <p:val>
                                            <p:strVal val="#ppt_w"/>
                                          </p:val>
                                        </p:tav>
                                      </p:tavLst>
                                    </p:anim>
                                    <p:anim calcmode="lin" valueType="num">
                                      <p:cBhvr>
                                        <p:cTn id="39" dur="500" fill="hold"/>
                                        <p:tgtEl>
                                          <p:spTgt spid="26628">
                                            <p:txEl>
                                              <p:pRg st="2" end="2"/>
                                            </p:txEl>
                                          </p:spTgt>
                                        </p:tgtEl>
                                        <p:attrNameLst>
                                          <p:attrName>ppt_h</p:attrName>
                                        </p:attrNameLst>
                                      </p:cBhvr>
                                      <p:tavLst>
                                        <p:tav tm="0">
                                          <p:val>
                                            <p:strVal val="#ppt_h"/>
                                          </p:val>
                                        </p:tav>
                                        <p:tav tm="100000">
                                          <p:val>
                                            <p:strVal val="#ppt_h"/>
                                          </p:val>
                                        </p:tav>
                                      </p:tavLst>
                                    </p:anim>
                                    <p:anim calcmode="lin" valueType="num">
                                      <p:cBhvr>
                                        <p:cTn id="40" dur="500" fill="hold"/>
                                        <p:tgtEl>
                                          <p:spTgt spid="26628">
                                            <p:txEl>
                                              <p:pRg st="2" end="2"/>
                                            </p:txEl>
                                          </p:spTgt>
                                        </p:tgtEl>
                                        <p:attrNameLst>
                                          <p:attrName>ppt_x</p:attrName>
                                        </p:attrNameLst>
                                      </p:cBhvr>
                                      <p:tavLst>
                                        <p:tav tm="0">
                                          <p:val>
                                            <p:strVal val="#ppt_x-.2"/>
                                          </p:val>
                                        </p:tav>
                                        <p:tav tm="100000">
                                          <p:val>
                                            <p:strVal val="#ppt_x"/>
                                          </p:val>
                                        </p:tav>
                                      </p:tavLst>
                                    </p:anim>
                                    <p:anim calcmode="lin" valueType="num">
                                      <p:cBhvr>
                                        <p:cTn id="41" dur="500" fill="hold"/>
                                        <p:tgtEl>
                                          <p:spTgt spid="26628">
                                            <p:txEl>
                                              <p:pRg st="2" end="2"/>
                                            </p:txEl>
                                          </p:spTgt>
                                        </p:tgtEl>
                                        <p:attrNameLst>
                                          <p:attrName>ppt_y</p:attrName>
                                        </p:attrNameLst>
                                      </p:cBhvr>
                                      <p:tavLst>
                                        <p:tav tm="0">
                                          <p:val>
                                            <p:strVal val="#ppt_y"/>
                                          </p:val>
                                        </p:tav>
                                        <p:tav tm="100000">
                                          <p:val>
                                            <p:strVal val="#ppt_y"/>
                                          </p:val>
                                        </p:tav>
                                      </p:tavLst>
                                    </p:anim>
                                    <p:animEffect transition="in" filter="fade">
                                      <p:cBhvr>
                                        <p:cTn id="42" dur="500"/>
                                        <p:tgtEl>
                                          <p:spTgt spid="2662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grpId="0" nodeType="clickEffect">
                                  <p:stCondLst>
                                    <p:cond delay="0"/>
                                  </p:stCondLst>
                                  <p:childTnLst>
                                    <p:set>
                                      <p:cBhvr>
                                        <p:cTn id="46" dur="1" fill="hold">
                                          <p:stCondLst>
                                            <p:cond delay="0"/>
                                          </p:stCondLst>
                                        </p:cTn>
                                        <p:tgtEl>
                                          <p:spTgt spid="26628">
                                            <p:txEl>
                                              <p:pRg st="3" end="3"/>
                                            </p:txEl>
                                          </p:spTgt>
                                        </p:tgtEl>
                                        <p:attrNameLst>
                                          <p:attrName>style.visibility</p:attrName>
                                        </p:attrNameLst>
                                      </p:cBhvr>
                                      <p:to>
                                        <p:strVal val="visible"/>
                                      </p:to>
                                    </p:set>
                                    <p:anim calcmode="lin" valueType="num">
                                      <p:cBhvr>
                                        <p:cTn id="47" dur="500" fill="hold"/>
                                        <p:tgtEl>
                                          <p:spTgt spid="26628">
                                            <p:txEl>
                                              <p:pRg st="3" end="3"/>
                                            </p:txEl>
                                          </p:spTgt>
                                        </p:tgtEl>
                                        <p:attrNameLst>
                                          <p:attrName>ppt_w</p:attrName>
                                        </p:attrNameLst>
                                      </p:cBhvr>
                                      <p:tavLst>
                                        <p:tav tm="0">
                                          <p:val>
                                            <p:strVal val="#ppt_w*0.05"/>
                                          </p:val>
                                        </p:tav>
                                        <p:tav tm="100000">
                                          <p:val>
                                            <p:strVal val="#ppt_w"/>
                                          </p:val>
                                        </p:tav>
                                      </p:tavLst>
                                    </p:anim>
                                    <p:anim calcmode="lin" valueType="num">
                                      <p:cBhvr>
                                        <p:cTn id="48" dur="500" fill="hold"/>
                                        <p:tgtEl>
                                          <p:spTgt spid="26628">
                                            <p:txEl>
                                              <p:pRg st="3" end="3"/>
                                            </p:txEl>
                                          </p:spTgt>
                                        </p:tgtEl>
                                        <p:attrNameLst>
                                          <p:attrName>ppt_h</p:attrName>
                                        </p:attrNameLst>
                                      </p:cBhvr>
                                      <p:tavLst>
                                        <p:tav tm="0">
                                          <p:val>
                                            <p:strVal val="#ppt_h"/>
                                          </p:val>
                                        </p:tav>
                                        <p:tav tm="100000">
                                          <p:val>
                                            <p:strVal val="#ppt_h"/>
                                          </p:val>
                                        </p:tav>
                                      </p:tavLst>
                                    </p:anim>
                                    <p:anim calcmode="lin" valueType="num">
                                      <p:cBhvr>
                                        <p:cTn id="49" dur="500" fill="hold"/>
                                        <p:tgtEl>
                                          <p:spTgt spid="26628">
                                            <p:txEl>
                                              <p:pRg st="3" end="3"/>
                                            </p:txEl>
                                          </p:spTgt>
                                        </p:tgtEl>
                                        <p:attrNameLst>
                                          <p:attrName>ppt_x</p:attrName>
                                        </p:attrNameLst>
                                      </p:cBhvr>
                                      <p:tavLst>
                                        <p:tav tm="0">
                                          <p:val>
                                            <p:strVal val="#ppt_x-.2"/>
                                          </p:val>
                                        </p:tav>
                                        <p:tav tm="100000">
                                          <p:val>
                                            <p:strVal val="#ppt_x"/>
                                          </p:val>
                                        </p:tav>
                                      </p:tavLst>
                                    </p:anim>
                                    <p:anim calcmode="lin" valueType="num">
                                      <p:cBhvr>
                                        <p:cTn id="50" dur="500" fill="hold"/>
                                        <p:tgtEl>
                                          <p:spTgt spid="26628">
                                            <p:txEl>
                                              <p:pRg st="3" end="3"/>
                                            </p:txEl>
                                          </p:spTgt>
                                        </p:tgtEl>
                                        <p:attrNameLst>
                                          <p:attrName>ppt_y</p:attrName>
                                        </p:attrNameLst>
                                      </p:cBhvr>
                                      <p:tavLst>
                                        <p:tav tm="0">
                                          <p:val>
                                            <p:strVal val="#ppt_y"/>
                                          </p:val>
                                        </p:tav>
                                        <p:tav tm="100000">
                                          <p:val>
                                            <p:strVal val="#ppt_y"/>
                                          </p:val>
                                        </p:tav>
                                      </p:tavLst>
                                    </p:anim>
                                    <p:animEffect transition="in" filter="fade">
                                      <p:cBhvr>
                                        <p:cTn id="51" dur="500"/>
                                        <p:tgtEl>
                                          <p:spTgt spid="2662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26628">
                                            <p:txEl>
                                              <p:pRg st="4" end="4"/>
                                            </p:txEl>
                                          </p:spTgt>
                                        </p:tgtEl>
                                        <p:attrNameLst>
                                          <p:attrName>style.visibility</p:attrName>
                                        </p:attrNameLst>
                                      </p:cBhvr>
                                      <p:to>
                                        <p:strVal val="visible"/>
                                      </p:to>
                                    </p:set>
                                    <p:anim calcmode="lin" valueType="num">
                                      <p:cBhvr>
                                        <p:cTn id="56" dur="500" fill="hold"/>
                                        <p:tgtEl>
                                          <p:spTgt spid="26628">
                                            <p:txEl>
                                              <p:pRg st="4" end="4"/>
                                            </p:txEl>
                                          </p:spTgt>
                                        </p:tgtEl>
                                        <p:attrNameLst>
                                          <p:attrName>ppt_w</p:attrName>
                                        </p:attrNameLst>
                                      </p:cBhvr>
                                      <p:tavLst>
                                        <p:tav tm="0">
                                          <p:val>
                                            <p:strVal val="#ppt_w*0.05"/>
                                          </p:val>
                                        </p:tav>
                                        <p:tav tm="100000">
                                          <p:val>
                                            <p:strVal val="#ppt_w"/>
                                          </p:val>
                                        </p:tav>
                                      </p:tavLst>
                                    </p:anim>
                                    <p:anim calcmode="lin" valueType="num">
                                      <p:cBhvr>
                                        <p:cTn id="57" dur="500" fill="hold"/>
                                        <p:tgtEl>
                                          <p:spTgt spid="26628">
                                            <p:txEl>
                                              <p:pRg st="4" end="4"/>
                                            </p:txEl>
                                          </p:spTgt>
                                        </p:tgtEl>
                                        <p:attrNameLst>
                                          <p:attrName>ppt_h</p:attrName>
                                        </p:attrNameLst>
                                      </p:cBhvr>
                                      <p:tavLst>
                                        <p:tav tm="0">
                                          <p:val>
                                            <p:strVal val="#ppt_h"/>
                                          </p:val>
                                        </p:tav>
                                        <p:tav tm="100000">
                                          <p:val>
                                            <p:strVal val="#ppt_h"/>
                                          </p:val>
                                        </p:tav>
                                      </p:tavLst>
                                    </p:anim>
                                    <p:anim calcmode="lin" valueType="num">
                                      <p:cBhvr>
                                        <p:cTn id="58" dur="500" fill="hold"/>
                                        <p:tgtEl>
                                          <p:spTgt spid="26628">
                                            <p:txEl>
                                              <p:pRg st="4" end="4"/>
                                            </p:txEl>
                                          </p:spTgt>
                                        </p:tgtEl>
                                        <p:attrNameLst>
                                          <p:attrName>ppt_x</p:attrName>
                                        </p:attrNameLst>
                                      </p:cBhvr>
                                      <p:tavLst>
                                        <p:tav tm="0">
                                          <p:val>
                                            <p:strVal val="#ppt_x-.2"/>
                                          </p:val>
                                        </p:tav>
                                        <p:tav tm="100000">
                                          <p:val>
                                            <p:strVal val="#ppt_x"/>
                                          </p:val>
                                        </p:tav>
                                      </p:tavLst>
                                    </p:anim>
                                    <p:anim calcmode="lin" valueType="num">
                                      <p:cBhvr>
                                        <p:cTn id="59" dur="500" fill="hold"/>
                                        <p:tgtEl>
                                          <p:spTgt spid="26628">
                                            <p:txEl>
                                              <p:pRg st="4" end="4"/>
                                            </p:txEl>
                                          </p:spTgt>
                                        </p:tgtEl>
                                        <p:attrNameLst>
                                          <p:attrName>ppt_y</p:attrName>
                                        </p:attrNameLst>
                                      </p:cBhvr>
                                      <p:tavLst>
                                        <p:tav tm="0">
                                          <p:val>
                                            <p:strVal val="#ppt_y"/>
                                          </p:val>
                                        </p:tav>
                                        <p:tav tm="100000">
                                          <p:val>
                                            <p:strVal val="#ppt_y"/>
                                          </p:val>
                                        </p:tav>
                                      </p:tavLst>
                                    </p:anim>
                                    <p:animEffect transition="in" filter="fade">
                                      <p:cBhvr>
                                        <p:cTn id="60" dur="500"/>
                                        <p:tgtEl>
                                          <p:spTgt spid="2662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grpId="0" nodeType="clickEffect">
                                  <p:stCondLst>
                                    <p:cond delay="0"/>
                                  </p:stCondLst>
                                  <p:childTnLst>
                                    <p:set>
                                      <p:cBhvr>
                                        <p:cTn id="64" dur="1" fill="hold">
                                          <p:stCondLst>
                                            <p:cond delay="0"/>
                                          </p:stCondLst>
                                        </p:cTn>
                                        <p:tgtEl>
                                          <p:spTgt spid="26628">
                                            <p:txEl>
                                              <p:pRg st="5" end="5"/>
                                            </p:txEl>
                                          </p:spTgt>
                                        </p:tgtEl>
                                        <p:attrNameLst>
                                          <p:attrName>style.visibility</p:attrName>
                                        </p:attrNameLst>
                                      </p:cBhvr>
                                      <p:to>
                                        <p:strVal val="visible"/>
                                      </p:to>
                                    </p:set>
                                    <p:anim calcmode="lin" valueType="num">
                                      <p:cBhvr>
                                        <p:cTn id="65" dur="500" fill="hold"/>
                                        <p:tgtEl>
                                          <p:spTgt spid="26628">
                                            <p:txEl>
                                              <p:pRg st="5" end="5"/>
                                            </p:txEl>
                                          </p:spTgt>
                                        </p:tgtEl>
                                        <p:attrNameLst>
                                          <p:attrName>ppt_w</p:attrName>
                                        </p:attrNameLst>
                                      </p:cBhvr>
                                      <p:tavLst>
                                        <p:tav tm="0">
                                          <p:val>
                                            <p:strVal val="#ppt_w*0.05"/>
                                          </p:val>
                                        </p:tav>
                                        <p:tav tm="100000">
                                          <p:val>
                                            <p:strVal val="#ppt_w"/>
                                          </p:val>
                                        </p:tav>
                                      </p:tavLst>
                                    </p:anim>
                                    <p:anim calcmode="lin" valueType="num">
                                      <p:cBhvr>
                                        <p:cTn id="66" dur="500" fill="hold"/>
                                        <p:tgtEl>
                                          <p:spTgt spid="26628">
                                            <p:txEl>
                                              <p:pRg st="5" end="5"/>
                                            </p:txEl>
                                          </p:spTgt>
                                        </p:tgtEl>
                                        <p:attrNameLst>
                                          <p:attrName>ppt_h</p:attrName>
                                        </p:attrNameLst>
                                      </p:cBhvr>
                                      <p:tavLst>
                                        <p:tav tm="0">
                                          <p:val>
                                            <p:strVal val="#ppt_h"/>
                                          </p:val>
                                        </p:tav>
                                        <p:tav tm="100000">
                                          <p:val>
                                            <p:strVal val="#ppt_h"/>
                                          </p:val>
                                        </p:tav>
                                      </p:tavLst>
                                    </p:anim>
                                    <p:anim calcmode="lin" valueType="num">
                                      <p:cBhvr>
                                        <p:cTn id="67" dur="500" fill="hold"/>
                                        <p:tgtEl>
                                          <p:spTgt spid="26628">
                                            <p:txEl>
                                              <p:pRg st="5" end="5"/>
                                            </p:txEl>
                                          </p:spTgt>
                                        </p:tgtEl>
                                        <p:attrNameLst>
                                          <p:attrName>ppt_x</p:attrName>
                                        </p:attrNameLst>
                                      </p:cBhvr>
                                      <p:tavLst>
                                        <p:tav tm="0">
                                          <p:val>
                                            <p:strVal val="#ppt_x-.2"/>
                                          </p:val>
                                        </p:tav>
                                        <p:tav tm="100000">
                                          <p:val>
                                            <p:strVal val="#ppt_x"/>
                                          </p:val>
                                        </p:tav>
                                      </p:tavLst>
                                    </p:anim>
                                    <p:anim calcmode="lin" valueType="num">
                                      <p:cBhvr>
                                        <p:cTn id="68" dur="500" fill="hold"/>
                                        <p:tgtEl>
                                          <p:spTgt spid="26628">
                                            <p:txEl>
                                              <p:pRg st="5" end="5"/>
                                            </p:txEl>
                                          </p:spTgt>
                                        </p:tgtEl>
                                        <p:attrNameLst>
                                          <p:attrName>ppt_y</p:attrName>
                                        </p:attrNameLst>
                                      </p:cBhvr>
                                      <p:tavLst>
                                        <p:tav tm="0">
                                          <p:val>
                                            <p:strVal val="#ppt_y"/>
                                          </p:val>
                                        </p:tav>
                                        <p:tav tm="100000">
                                          <p:val>
                                            <p:strVal val="#ppt_y"/>
                                          </p:val>
                                        </p:tav>
                                      </p:tavLst>
                                    </p:anim>
                                    <p:animEffect transition="in" filter="fade">
                                      <p:cBhvr>
                                        <p:cTn id="69" dur="500"/>
                                        <p:tgtEl>
                                          <p:spTgt spid="26628">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4" presetClass="entr" presetSubtype="0" accel="100000" fill="hold" grpId="0" nodeType="clickEffect">
                                  <p:stCondLst>
                                    <p:cond delay="0"/>
                                  </p:stCondLst>
                                  <p:childTnLst>
                                    <p:set>
                                      <p:cBhvr>
                                        <p:cTn id="73" dur="1" fill="hold">
                                          <p:stCondLst>
                                            <p:cond delay="0"/>
                                          </p:stCondLst>
                                        </p:cTn>
                                        <p:tgtEl>
                                          <p:spTgt spid="26628">
                                            <p:txEl>
                                              <p:pRg st="6" end="6"/>
                                            </p:txEl>
                                          </p:spTgt>
                                        </p:tgtEl>
                                        <p:attrNameLst>
                                          <p:attrName>style.visibility</p:attrName>
                                        </p:attrNameLst>
                                      </p:cBhvr>
                                      <p:to>
                                        <p:strVal val="visible"/>
                                      </p:to>
                                    </p:set>
                                    <p:anim calcmode="lin" valueType="num">
                                      <p:cBhvr>
                                        <p:cTn id="74" dur="500" fill="hold"/>
                                        <p:tgtEl>
                                          <p:spTgt spid="26628">
                                            <p:txEl>
                                              <p:pRg st="6" end="6"/>
                                            </p:txEl>
                                          </p:spTgt>
                                        </p:tgtEl>
                                        <p:attrNameLst>
                                          <p:attrName>ppt_w</p:attrName>
                                        </p:attrNameLst>
                                      </p:cBhvr>
                                      <p:tavLst>
                                        <p:tav tm="0">
                                          <p:val>
                                            <p:strVal val="#ppt_w*0.05"/>
                                          </p:val>
                                        </p:tav>
                                        <p:tav tm="100000">
                                          <p:val>
                                            <p:strVal val="#ppt_w"/>
                                          </p:val>
                                        </p:tav>
                                      </p:tavLst>
                                    </p:anim>
                                    <p:anim calcmode="lin" valueType="num">
                                      <p:cBhvr>
                                        <p:cTn id="75" dur="500" fill="hold"/>
                                        <p:tgtEl>
                                          <p:spTgt spid="26628">
                                            <p:txEl>
                                              <p:pRg st="6" end="6"/>
                                            </p:txEl>
                                          </p:spTgt>
                                        </p:tgtEl>
                                        <p:attrNameLst>
                                          <p:attrName>ppt_h</p:attrName>
                                        </p:attrNameLst>
                                      </p:cBhvr>
                                      <p:tavLst>
                                        <p:tav tm="0">
                                          <p:val>
                                            <p:strVal val="#ppt_h"/>
                                          </p:val>
                                        </p:tav>
                                        <p:tav tm="100000">
                                          <p:val>
                                            <p:strVal val="#ppt_h"/>
                                          </p:val>
                                        </p:tav>
                                      </p:tavLst>
                                    </p:anim>
                                    <p:anim calcmode="lin" valueType="num">
                                      <p:cBhvr>
                                        <p:cTn id="76" dur="500" fill="hold"/>
                                        <p:tgtEl>
                                          <p:spTgt spid="26628">
                                            <p:txEl>
                                              <p:pRg st="6" end="6"/>
                                            </p:txEl>
                                          </p:spTgt>
                                        </p:tgtEl>
                                        <p:attrNameLst>
                                          <p:attrName>ppt_x</p:attrName>
                                        </p:attrNameLst>
                                      </p:cBhvr>
                                      <p:tavLst>
                                        <p:tav tm="0">
                                          <p:val>
                                            <p:strVal val="#ppt_x-.2"/>
                                          </p:val>
                                        </p:tav>
                                        <p:tav tm="100000">
                                          <p:val>
                                            <p:strVal val="#ppt_x"/>
                                          </p:val>
                                        </p:tav>
                                      </p:tavLst>
                                    </p:anim>
                                    <p:anim calcmode="lin" valueType="num">
                                      <p:cBhvr>
                                        <p:cTn id="77" dur="500" fill="hold"/>
                                        <p:tgtEl>
                                          <p:spTgt spid="26628">
                                            <p:txEl>
                                              <p:pRg st="6" end="6"/>
                                            </p:txEl>
                                          </p:spTgt>
                                        </p:tgtEl>
                                        <p:attrNameLst>
                                          <p:attrName>ppt_y</p:attrName>
                                        </p:attrNameLst>
                                      </p:cBhvr>
                                      <p:tavLst>
                                        <p:tav tm="0">
                                          <p:val>
                                            <p:strVal val="#ppt_y"/>
                                          </p:val>
                                        </p:tav>
                                        <p:tav tm="100000">
                                          <p:val>
                                            <p:strVal val="#ppt_y"/>
                                          </p:val>
                                        </p:tav>
                                      </p:tavLst>
                                    </p:anim>
                                    <p:animEffect transition="in" filter="fade">
                                      <p:cBhvr>
                                        <p:cTn id="78" dur="500"/>
                                        <p:tgtEl>
                                          <p:spTgt spid="26628">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4" presetClass="entr" presetSubtype="0" accel="100000" fill="hold" grpId="0" nodeType="clickEffect">
                                  <p:stCondLst>
                                    <p:cond delay="0"/>
                                  </p:stCondLst>
                                  <p:childTnLst>
                                    <p:set>
                                      <p:cBhvr>
                                        <p:cTn id="82" dur="1" fill="hold">
                                          <p:stCondLst>
                                            <p:cond delay="0"/>
                                          </p:stCondLst>
                                        </p:cTn>
                                        <p:tgtEl>
                                          <p:spTgt spid="26628">
                                            <p:txEl>
                                              <p:pRg st="7" end="7"/>
                                            </p:txEl>
                                          </p:spTgt>
                                        </p:tgtEl>
                                        <p:attrNameLst>
                                          <p:attrName>style.visibility</p:attrName>
                                        </p:attrNameLst>
                                      </p:cBhvr>
                                      <p:to>
                                        <p:strVal val="visible"/>
                                      </p:to>
                                    </p:set>
                                    <p:anim calcmode="lin" valueType="num">
                                      <p:cBhvr>
                                        <p:cTn id="83" dur="500" fill="hold"/>
                                        <p:tgtEl>
                                          <p:spTgt spid="26628">
                                            <p:txEl>
                                              <p:pRg st="7" end="7"/>
                                            </p:txEl>
                                          </p:spTgt>
                                        </p:tgtEl>
                                        <p:attrNameLst>
                                          <p:attrName>ppt_w</p:attrName>
                                        </p:attrNameLst>
                                      </p:cBhvr>
                                      <p:tavLst>
                                        <p:tav tm="0">
                                          <p:val>
                                            <p:strVal val="#ppt_w*0.05"/>
                                          </p:val>
                                        </p:tav>
                                        <p:tav tm="100000">
                                          <p:val>
                                            <p:strVal val="#ppt_w"/>
                                          </p:val>
                                        </p:tav>
                                      </p:tavLst>
                                    </p:anim>
                                    <p:anim calcmode="lin" valueType="num">
                                      <p:cBhvr>
                                        <p:cTn id="84" dur="500" fill="hold"/>
                                        <p:tgtEl>
                                          <p:spTgt spid="26628">
                                            <p:txEl>
                                              <p:pRg st="7" end="7"/>
                                            </p:txEl>
                                          </p:spTgt>
                                        </p:tgtEl>
                                        <p:attrNameLst>
                                          <p:attrName>ppt_h</p:attrName>
                                        </p:attrNameLst>
                                      </p:cBhvr>
                                      <p:tavLst>
                                        <p:tav tm="0">
                                          <p:val>
                                            <p:strVal val="#ppt_h"/>
                                          </p:val>
                                        </p:tav>
                                        <p:tav tm="100000">
                                          <p:val>
                                            <p:strVal val="#ppt_h"/>
                                          </p:val>
                                        </p:tav>
                                      </p:tavLst>
                                    </p:anim>
                                    <p:anim calcmode="lin" valueType="num">
                                      <p:cBhvr>
                                        <p:cTn id="85" dur="500" fill="hold"/>
                                        <p:tgtEl>
                                          <p:spTgt spid="26628">
                                            <p:txEl>
                                              <p:pRg st="7" end="7"/>
                                            </p:txEl>
                                          </p:spTgt>
                                        </p:tgtEl>
                                        <p:attrNameLst>
                                          <p:attrName>ppt_x</p:attrName>
                                        </p:attrNameLst>
                                      </p:cBhvr>
                                      <p:tavLst>
                                        <p:tav tm="0">
                                          <p:val>
                                            <p:strVal val="#ppt_x-.2"/>
                                          </p:val>
                                        </p:tav>
                                        <p:tav tm="100000">
                                          <p:val>
                                            <p:strVal val="#ppt_x"/>
                                          </p:val>
                                        </p:tav>
                                      </p:tavLst>
                                    </p:anim>
                                    <p:anim calcmode="lin" valueType="num">
                                      <p:cBhvr>
                                        <p:cTn id="86" dur="500" fill="hold"/>
                                        <p:tgtEl>
                                          <p:spTgt spid="26628">
                                            <p:txEl>
                                              <p:pRg st="7" end="7"/>
                                            </p:txEl>
                                          </p:spTgt>
                                        </p:tgtEl>
                                        <p:attrNameLst>
                                          <p:attrName>ppt_y</p:attrName>
                                        </p:attrNameLst>
                                      </p:cBhvr>
                                      <p:tavLst>
                                        <p:tav tm="0">
                                          <p:val>
                                            <p:strVal val="#ppt_y"/>
                                          </p:val>
                                        </p:tav>
                                        <p:tav tm="100000">
                                          <p:val>
                                            <p:strVal val="#ppt_y"/>
                                          </p:val>
                                        </p:tav>
                                      </p:tavLst>
                                    </p:anim>
                                    <p:animEffect transition="in" filter="fade">
                                      <p:cBhvr>
                                        <p:cTn id="87" dur="500"/>
                                        <p:tgtEl>
                                          <p:spTgt spid="266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smtClean="0"/>
          </a:p>
        </p:txBody>
      </p:sp>
      <p:pic>
        <p:nvPicPr>
          <p:cNvPr id="4099" name="Content Placeholder 3" descr="SouthAfrica.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3"/>
          <p:cNvSpPr>
            <a:spLocks noGrp="1"/>
          </p:cNvSpPr>
          <p:nvPr>
            <p:ph type="title"/>
          </p:nvPr>
        </p:nvSpPr>
        <p:spPr/>
        <p:txBody>
          <a:bodyPr/>
          <a:lstStyle/>
          <a:p>
            <a:pPr eaLnBrk="1" hangingPunct="1"/>
            <a:r>
              <a:rPr lang="en-US" b="1" smtClean="0">
                <a:latin typeface="Papyrus" pitchFamily="66" charset="0"/>
              </a:rPr>
              <a:t>More Information</a:t>
            </a:r>
          </a:p>
        </p:txBody>
      </p:sp>
      <p:sp>
        <p:nvSpPr>
          <p:cNvPr id="13" name="Content Placeholder 12"/>
          <p:cNvSpPr>
            <a:spLocks noGrp="1"/>
          </p:cNvSpPr>
          <p:nvPr>
            <p:ph idx="1"/>
          </p:nvPr>
        </p:nvSpPr>
        <p:spPr>
          <a:xfrm>
            <a:off x="457200" y="1981200"/>
            <a:ext cx="8686800" cy="4068763"/>
          </a:xfrm>
        </p:spPr>
        <p:txBody>
          <a:bodyPr/>
          <a:lstStyle/>
          <a:p>
            <a:pPr>
              <a:buFont typeface="Arial" charset="0"/>
              <a:buNone/>
              <a:defRPr/>
            </a:pPr>
            <a:r>
              <a:rPr lang="en-US" dirty="0" smtClean="0"/>
              <a:t>To learn more about South Africa try these movies </a:t>
            </a:r>
          </a:p>
          <a:p>
            <a:pPr marL="582613">
              <a:defRPr/>
            </a:pPr>
            <a:r>
              <a:rPr lang="en-US" dirty="0" smtClean="0"/>
              <a:t>Cry the Beloved Country  </a:t>
            </a:r>
          </a:p>
          <a:p>
            <a:pPr marL="577850" indent="-349250">
              <a:defRPr/>
            </a:pPr>
            <a:r>
              <a:rPr lang="en-US" dirty="0" smtClean="0"/>
              <a:t>Beat the Drum</a:t>
            </a:r>
          </a:p>
          <a:p>
            <a:pPr>
              <a:defRPr/>
            </a:pPr>
            <a:endParaRPr lang="en-US" dirty="0"/>
          </a:p>
        </p:txBody>
      </p:sp>
      <p:pic>
        <p:nvPicPr>
          <p:cNvPr id="27653" name="Picture 4" descr="liberal whites">
            <a:hlinkClick r:id="rId2"/>
          </p:cNvPr>
          <p:cNvPicPr>
            <a:picLocks noChangeAspect="1" noChangeArrowheads="1"/>
          </p:cNvPicPr>
          <p:nvPr/>
        </p:nvPicPr>
        <p:blipFill>
          <a:blip r:embed="rId3" cstate="screen"/>
          <a:srcRect/>
          <a:stretch>
            <a:fillRect/>
          </a:stretch>
        </p:blipFill>
        <p:spPr bwMode="auto">
          <a:xfrm>
            <a:off x="5943600" y="2743200"/>
            <a:ext cx="1905000" cy="2700338"/>
          </a:xfrm>
          <a:prstGeom prst="rect">
            <a:avLst/>
          </a:prstGeom>
          <a:noFill/>
          <a:ln w="9525">
            <a:noFill/>
            <a:miter lim="800000"/>
            <a:headEnd/>
            <a:tailEnd/>
          </a:ln>
        </p:spPr>
      </p:pic>
      <p:pic>
        <p:nvPicPr>
          <p:cNvPr id="27654" name="Picture 5" descr="http://www.beatthedrum.com/images/musa1.jpg"/>
          <p:cNvPicPr>
            <a:picLocks noChangeAspect="1" noChangeArrowheads="1"/>
          </p:cNvPicPr>
          <p:nvPr/>
        </p:nvPicPr>
        <p:blipFill>
          <a:blip r:embed="rId4" cstate="screen"/>
          <a:srcRect/>
          <a:stretch>
            <a:fillRect/>
          </a:stretch>
        </p:blipFill>
        <p:spPr bwMode="auto">
          <a:xfrm>
            <a:off x="1295400" y="3886200"/>
            <a:ext cx="2344738" cy="2489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dow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 calcmode="lin" valueType="num">
                                      <p:cBhvr additive="base">
                                        <p:cTn id="30" dur="5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2" presetClass="entr" presetSubtype="4" fill="hold" nodeType="afterEffect">
                                  <p:stCondLst>
                                    <p:cond delay="0"/>
                                  </p:stCondLst>
                                  <p:childTnLst>
                                    <p:set>
                                      <p:cBhvr>
                                        <p:cTn id="34" dur="1" fill="hold">
                                          <p:stCondLst>
                                            <p:cond delay="0"/>
                                          </p:stCondLst>
                                        </p:cTn>
                                        <p:tgtEl>
                                          <p:spTgt spid="27653"/>
                                        </p:tgtEl>
                                        <p:attrNameLst>
                                          <p:attrName>style.visibility</p:attrName>
                                        </p:attrNameLst>
                                      </p:cBhvr>
                                      <p:to>
                                        <p:strVal val="visible"/>
                                      </p:to>
                                    </p:set>
                                    <p:anim calcmode="lin" valueType="num">
                                      <p:cBhvr additive="base">
                                        <p:cTn id="35" dur="500" fill="hold"/>
                                        <p:tgtEl>
                                          <p:spTgt spid="27653"/>
                                        </p:tgtEl>
                                        <p:attrNameLst>
                                          <p:attrName>ppt_x</p:attrName>
                                        </p:attrNameLst>
                                      </p:cBhvr>
                                      <p:tavLst>
                                        <p:tav tm="0">
                                          <p:val>
                                            <p:strVal val="#ppt_x"/>
                                          </p:val>
                                        </p:tav>
                                        <p:tav tm="100000">
                                          <p:val>
                                            <p:strVal val="#ppt_x"/>
                                          </p:val>
                                        </p:tav>
                                      </p:tavLst>
                                    </p:anim>
                                    <p:anim calcmode="lin" valueType="num">
                                      <p:cBhvr additive="base">
                                        <p:cTn id="36"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wipe(down)">
                                      <p:cBhvr>
                                        <p:cTn id="41" dur="580">
                                          <p:stCondLst>
                                            <p:cond delay="0"/>
                                          </p:stCondLst>
                                        </p:cTn>
                                        <p:tgtEl>
                                          <p:spTgt spid="13">
                                            <p:txEl>
                                              <p:pRg st="2" end="2"/>
                                            </p:txEl>
                                          </p:spTgt>
                                        </p:tgtEl>
                                      </p:cBhvr>
                                    </p:animEffect>
                                    <p:anim calcmode="lin" valueType="num">
                                      <p:cBhvr>
                                        <p:cTn id="42"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xEl>
                                              <p:pRg st="2" end="2"/>
                                            </p:txEl>
                                          </p:spTgt>
                                        </p:tgtEl>
                                      </p:cBhvr>
                                      <p:to x="100000" y="60000"/>
                                    </p:animScale>
                                    <p:animScale>
                                      <p:cBhvr>
                                        <p:cTn id="48" dur="166" decel="50000">
                                          <p:stCondLst>
                                            <p:cond delay="676"/>
                                          </p:stCondLst>
                                        </p:cTn>
                                        <p:tgtEl>
                                          <p:spTgt spid="13">
                                            <p:txEl>
                                              <p:pRg st="2" end="2"/>
                                            </p:txEl>
                                          </p:spTgt>
                                        </p:tgtEl>
                                      </p:cBhvr>
                                      <p:to x="100000" y="100000"/>
                                    </p:animScale>
                                    <p:animScale>
                                      <p:cBhvr>
                                        <p:cTn id="49" dur="26">
                                          <p:stCondLst>
                                            <p:cond delay="1312"/>
                                          </p:stCondLst>
                                        </p:cTn>
                                        <p:tgtEl>
                                          <p:spTgt spid="13">
                                            <p:txEl>
                                              <p:pRg st="2" end="2"/>
                                            </p:txEl>
                                          </p:spTgt>
                                        </p:tgtEl>
                                      </p:cBhvr>
                                      <p:to x="100000" y="80000"/>
                                    </p:animScale>
                                    <p:animScale>
                                      <p:cBhvr>
                                        <p:cTn id="50" dur="166" decel="50000">
                                          <p:stCondLst>
                                            <p:cond delay="1338"/>
                                          </p:stCondLst>
                                        </p:cTn>
                                        <p:tgtEl>
                                          <p:spTgt spid="13">
                                            <p:txEl>
                                              <p:pRg st="2" end="2"/>
                                            </p:txEl>
                                          </p:spTgt>
                                        </p:tgtEl>
                                      </p:cBhvr>
                                      <p:to x="100000" y="100000"/>
                                    </p:animScale>
                                    <p:animScale>
                                      <p:cBhvr>
                                        <p:cTn id="51" dur="26">
                                          <p:stCondLst>
                                            <p:cond delay="1642"/>
                                          </p:stCondLst>
                                        </p:cTn>
                                        <p:tgtEl>
                                          <p:spTgt spid="13">
                                            <p:txEl>
                                              <p:pRg st="2" end="2"/>
                                            </p:txEl>
                                          </p:spTgt>
                                        </p:tgtEl>
                                      </p:cBhvr>
                                      <p:to x="100000" y="90000"/>
                                    </p:animScale>
                                    <p:animScale>
                                      <p:cBhvr>
                                        <p:cTn id="52" dur="166" decel="50000">
                                          <p:stCondLst>
                                            <p:cond delay="1668"/>
                                          </p:stCondLst>
                                        </p:cTn>
                                        <p:tgtEl>
                                          <p:spTgt spid="13">
                                            <p:txEl>
                                              <p:pRg st="2" end="2"/>
                                            </p:txEl>
                                          </p:spTgt>
                                        </p:tgtEl>
                                      </p:cBhvr>
                                      <p:to x="100000" y="100000"/>
                                    </p:animScale>
                                    <p:animScale>
                                      <p:cBhvr>
                                        <p:cTn id="53" dur="26">
                                          <p:stCondLst>
                                            <p:cond delay="1808"/>
                                          </p:stCondLst>
                                        </p:cTn>
                                        <p:tgtEl>
                                          <p:spTgt spid="13">
                                            <p:txEl>
                                              <p:pRg st="2" end="2"/>
                                            </p:txEl>
                                          </p:spTgt>
                                        </p:tgtEl>
                                      </p:cBhvr>
                                      <p:to x="100000" y="95000"/>
                                    </p:animScale>
                                    <p:animScale>
                                      <p:cBhvr>
                                        <p:cTn id="54" dur="166" decel="50000">
                                          <p:stCondLst>
                                            <p:cond delay="1834"/>
                                          </p:stCondLst>
                                        </p:cTn>
                                        <p:tgtEl>
                                          <p:spTgt spid="13">
                                            <p:txEl>
                                              <p:pRg st="2" end="2"/>
                                            </p:txEl>
                                          </p:spTgt>
                                        </p:tgtEl>
                                      </p:cBhvr>
                                      <p:to x="100000" y="100000"/>
                                    </p:animScale>
                                  </p:childTnLst>
                                </p:cTn>
                              </p:par>
                            </p:childTnLst>
                          </p:cTn>
                        </p:par>
                        <p:par>
                          <p:cTn id="55" fill="hold">
                            <p:stCondLst>
                              <p:cond delay="2000"/>
                            </p:stCondLst>
                            <p:childTnLst>
                              <p:par>
                                <p:cTn id="56" presetID="26" presetClass="entr" presetSubtype="0" fill="hold" nodeType="afterEffect">
                                  <p:stCondLst>
                                    <p:cond delay="0"/>
                                  </p:stCondLst>
                                  <p:childTnLst>
                                    <p:set>
                                      <p:cBhvr>
                                        <p:cTn id="57" dur="1" fill="hold">
                                          <p:stCondLst>
                                            <p:cond delay="0"/>
                                          </p:stCondLst>
                                        </p:cTn>
                                        <p:tgtEl>
                                          <p:spTgt spid="27654"/>
                                        </p:tgtEl>
                                        <p:attrNameLst>
                                          <p:attrName>style.visibility</p:attrName>
                                        </p:attrNameLst>
                                      </p:cBhvr>
                                      <p:to>
                                        <p:strVal val="visible"/>
                                      </p:to>
                                    </p:set>
                                    <p:animEffect transition="in" filter="wipe(down)">
                                      <p:cBhvr>
                                        <p:cTn id="58" dur="580">
                                          <p:stCondLst>
                                            <p:cond delay="0"/>
                                          </p:stCondLst>
                                        </p:cTn>
                                        <p:tgtEl>
                                          <p:spTgt spid="27654"/>
                                        </p:tgtEl>
                                      </p:cBhvr>
                                    </p:animEffect>
                                    <p:anim calcmode="lin" valueType="num">
                                      <p:cBhvr>
                                        <p:cTn id="59" dur="1822" tmFilter="0,0; 0.14,0.36; 0.43,0.73; 0.71,0.91; 1.0,1.0">
                                          <p:stCondLst>
                                            <p:cond delay="0"/>
                                          </p:stCondLst>
                                        </p:cTn>
                                        <p:tgtEl>
                                          <p:spTgt spid="2765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765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765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765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7654"/>
                                        </p:tgtEl>
                                        <p:attrNameLst>
                                          <p:attrName>ppt_y</p:attrName>
                                        </p:attrNameLst>
                                      </p:cBhvr>
                                      <p:tavLst>
                                        <p:tav tm="0" fmla="#ppt_y-sin(pi*$)/81">
                                          <p:val>
                                            <p:fltVal val="0"/>
                                          </p:val>
                                        </p:tav>
                                        <p:tav tm="100000">
                                          <p:val>
                                            <p:fltVal val="1"/>
                                          </p:val>
                                        </p:tav>
                                      </p:tavLst>
                                    </p:anim>
                                    <p:animScale>
                                      <p:cBhvr>
                                        <p:cTn id="64" dur="26">
                                          <p:stCondLst>
                                            <p:cond delay="650"/>
                                          </p:stCondLst>
                                        </p:cTn>
                                        <p:tgtEl>
                                          <p:spTgt spid="27654"/>
                                        </p:tgtEl>
                                      </p:cBhvr>
                                      <p:to x="100000" y="60000"/>
                                    </p:animScale>
                                    <p:animScale>
                                      <p:cBhvr>
                                        <p:cTn id="65" dur="166" decel="50000">
                                          <p:stCondLst>
                                            <p:cond delay="676"/>
                                          </p:stCondLst>
                                        </p:cTn>
                                        <p:tgtEl>
                                          <p:spTgt spid="27654"/>
                                        </p:tgtEl>
                                      </p:cBhvr>
                                      <p:to x="100000" y="100000"/>
                                    </p:animScale>
                                    <p:animScale>
                                      <p:cBhvr>
                                        <p:cTn id="66" dur="26">
                                          <p:stCondLst>
                                            <p:cond delay="1312"/>
                                          </p:stCondLst>
                                        </p:cTn>
                                        <p:tgtEl>
                                          <p:spTgt spid="27654"/>
                                        </p:tgtEl>
                                      </p:cBhvr>
                                      <p:to x="100000" y="80000"/>
                                    </p:animScale>
                                    <p:animScale>
                                      <p:cBhvr>
                                        <p:cTn id="67" dur="166" decel="50000">
                                          <p:stCondLst>
                                            <p:cond delay="1338"/>
                                          </p:stCondLst>
                                        </p:cTn>
                                        <p:tgtEl>
                                          <p:spTgt spid="27654"/>
                                        </p:tgtEl>
                                      </p:cBhvr>
                                      <p:to x="100000" y="100000"/>
                                    </p:animScale>
                                    <p:animScale>
                                      <p:cBhvr>
                                        <p:cTn id="68" dur="26">
                                          <p:stCondLst>
                                            <p:cond delay="1642"/>
                                          </p:stCondLst>
                                        </p:cTn>
                                        <p:tgtEl>
                                          <p:spTgt spid="27654"/>
                                        </p:tgtEl>
                                      </p:cBhvr>
                                      <p:to x="100000" y="90000"/>
                                    </p:animScale>
                                    <p:animScale>
                                      <p:cBhvr>
                                        <p:cTn id="69" dur="166" decel="50000">
                                          <p:stCondLst>
                                            <p:cond delay="1668"/>
                                          </p:stCondLst>
                                        </p:cTn>
                                        <p:tgtEl>
                                          <p:spTgt spid="27654"/>
                                        </p:tgtEl>
                                      </p:cBhvr>
                                      <p:to x="100000" y="100000"/>
                                    </p:animScale>
                                    <p:animScale>
                                      <p:cBhvr>
                                        <p:cTn id="70" dur="26">
                                          <p:stCondLst>
                                            <p:cond delay="1808"/>
                                          </p:stCondLst>
                                        </p:cTn>
                                        <p:tgtEl>
                                          <p:spTgt spid="27654"/>
                                        </p:tgtEl>
                                      </p:cBhvr>
                                      <p:to x="100000" y="95000"/>
                                    </p:animScale>
                                    <p:animScale>
                                      <p:cBhvr>
                                        <p:cTn id="71" dur="166" decel="50000">
                                          <p:stCondLst>
                                            <p:cond delay="1834"/>
                                          </p:stCondLst>
                                        </p:cTn>
                                        <p:tgtEl>
                                          <p:spTgt spid="276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pPr eaLnBrk="1" hangingPunct="1"/>
            <a:endParaRPr lang="en-GB"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smtClean="0"/>
          </a:p>
        </p:txBody>
      </p:sp>
      <p:pic>
        <p:nvPicPr>
          <p:cNvPr id="41988" name="Picture 3" descr="Cape_Town_Jun_09_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bwMode="auto">
          <a:xfrm>
            <a:off x="533400" y="152400"/>
            <a:ext cx="8229600" cy="1143000"/>
          </a:xfrm>
          <a:prstGeom prst="rect">
            <a:avLst/>
          </a:prstGeom>
          <a:noFill/>
          <a:ln w="9525">
            <a:noFill/>
            <a:miter lim="800000"/>
            <a:headEnd/>
            <a:tailEnd/>
          </a:ln>
        </p:spPr>
        <p:txBody>
          <a:bodyPr anchor="ctr"/>
          <a:lstStyle/>
          <a:p>
            <a:pPr algn="ctr">
              <a:defRPr/>
            </a:pPr>
            <a:r>
              <a:rPr lang="en-US" sz="4400" b="1" dirty="0">
                <a:latin typeface="Papyrus" pitchFamily="66" charset="0"/>
                <a:ea typeface="+mj-ea"/>
                <a:cs typeface="+mj-cs"/>
              </a:rPr>
              <a:t>Questions</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smtClean="0"/>
          </a:p>
        </p:txBody>
      </p:sp>
      <p:grpSp>
        <p:nvGrpSpPr>
          <p:cNvPr id="5123"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txBox="1">
            <a:spLocks/>
          </p:cNvSpPr>
          <p:nvPr/>
        </p:nvSpPr>
        <p:spPr>
          <a:xfrm>
            <a:off x="609600" y="0"/>
            <a:ext cx="8229600" cy="1143000"/>
          </a:xfrm>
          <a:prstGeom prst="rect">
            <a:avLst/>
          </a:prstGeom>
        </p:spPr>
        <p:txBody>
          <a:bodyPr anchor="ctr">
            <a:normAutofit/>
          </a:bodyPr>
          <a:lstStyle/>
          <a:p>
            <a:pPr algn="ctr" fontAlgn="auto">
              <a:spcAft>
                <a:spcPts val="0"/>
              </a:spcAft>
              <a:defRPr/>
            </a:pPr>
            <a:r>
              <a:rPr lang="en-US" sz="4400" dirty="0">
                <a:latin typeface="Papyrus" pitchFamily="66" charset="0"/>
                <a:ea typeface="+mj-ea"/>
                <a:cs typeface="+mj-cs"/>
              </a:rPr>
              <a:t>Land Boundaries</a:t>
            </a:r>
          </a:p>
        </p:txBody>
      </p:sp>
      <p:pic>
        <p:nvPicPr>
          <p:cNvPr id="20482" name="Picture 2" descr="Map of South Africa"/>
          <p:cNvPicPr>
            <a:picLocks noChangeAspect="1" noChangeArrowheads="1"/>
          </p:cNvPicPr>
          <p:nvPr/>
        </p:nvPicPr>
        <p:blipFill>
          <a:blip r:embed="rId2" cstate="print"/>
          <a:srcRect/>
          <a:stretch>
            <a:fillRect/>
          </a:stretch>
        </p:blipFill>
        <p:spPr bwMode="auto">
          <a:xfrm>
            <a:off x="1295400" y="914400"/>
            <a:ext cx="6659563" cy="562133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wheel(4)">
                                      <p:cBhvr>
                                        <p:cTn id="19"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e_Town_Jun_09_s.jpg"/>
          <p:cNvPicPr>
            <a:picLocks noChangeAspect="1"/>
          </p:cNvPicPr>
          <p:nvPr/>
        </p:nvPicPr>
        <p:blipFill>
          <a:blip r:embed="rId2" cstate="print">
            <a:duotone>
              <a:schemeClr val="bg2">
                <a:shade val="45000"/>
                <a:satMod val="135000"/>
              </a:schemeClr>
              <a:prstClr val="white"/>
            </a:duotone>
          </a:blip>
          <a:stretch>
            <a:fillRect/>
          </a:stretch>
        </p:blipFill>
        <p:spPr>
          <a:xfrm>
            <a:off x="1" y="0"/>
            <a:ext cx="9143999" cy="6857999"/>
          </a:xfrm>
          <a:prstGeom prst="rect">
            <a:avLst/>
          </a:prstGeom>
          <a:noFill/>
          <a:ln>
            <a:noFill/>
          </a:ln>
        </p:spPr>
      </p:pic>
      <p:pic>
        <p:nvPicPr>
          <p:cNvPr id="7" name="Picture 6" descr="robben-island.jpg"/>
          <p:cNvPicPr>
            <a:picLocks noChangeAspect="1"/>
          </p:cNvPicPr>
          <p:nvPr/>
        </p:nvPicPr>
        <p:blipFill>
          <a:blip r:embed="rId3" cstate="print"/>
          <a:stretch>
            <a:fillRect/>
          </a:stretch>
        </p:blipFill>
        <p:spPr>
          <a:xfrm>
            <a:off x="762000" y="885825"/>
            <a:ext cx="7620000" cy="5086350"/>
          </a:xfrm>
          <a:prstGeom prst="ellipse">
            <a:avLst/>
          </a:prstGeom>
          <a:ln>
            <a:noFill/>
          </a:ln>
          <a:effectLst>
            <a:softEdge rad="112500"/>
          </a:effectLst>
        </p:spPr>
      </p:pic>
      <p:pic>
        <p:nvPicPr>
          <p:cNvPr id="4" name="Picture 3" descr="Cape_Town_Jun_09_s.jpg"/>
          <p:cNvPicPr>
            <a:picLocks noChangeAspect="1"/>
          </p:cNvPicPr>
          <p:nvPr/>
        </p:nvPicPr>
        <p:blipFill>
          <a:blip r:embed="rId2" cstate="print"/>
          <a:stretch>
            <a:fillRect/>
          </a:stretch>
        </p:blipFill>
        <p:spPr>
          <a:xfrm>
            <a:off x="3581400" y="0"/>
            <a:ext cx="2057401" cy="1371600"/>
          </a:xfrm>
          <a:prstGeom prst="ellipse">
            <a:avLst/>
          </a:prstGeom>
          <a:ln>
            <a:noFill/>
          </a:ln>
          <a:effectLst>
            <a:softEdge rad="112500"/>
          </a:effectLst>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grpSp>
        <p:nvGrpSpPr>
          <p:cNvPr id="7171"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Title 1"/>
          <p:cNvSpPr txBox="1">
            <a:spLocks/>
          </p:cNvSpPr>
          <p:nvPr/>
        </p:nvSpPr>
        <p:spPr>
          <a:xfrm>
            <a:off x="609600" y="0"/>
            <a:ext cx="8229600" cy="1143000"/>
          </a:xfrm>
          <a:prstGeom prst="rect">
            <a:avLst/>
          </a:prstGeom>
        </p:spPr>
        <p:txBody>
          <a:bodyPr anchor="ctr">
            <a:normAutofit/>
          </a:bodyPr>
          <a:lstStyle/>
          <a:p>
            <a:pPr algn="ctr" fontAlgn="auto">
              <a:spcAft>
                <a:spcPts val="0"/>
              </a:spcAft>
              <a:defRPr/>
            </a:pPr>
            <a:r>
              <a:rPr lang="en-US" sz="4400" dirty="0">
                <a:latin typeface="Papyrus" pitchFamily="66" charset="0"/>
                <a:ea typeface="+mj-ea"/>
                <a:cs typeface="+mj-cs"/>
              </a:rPr>
              <a:t>Language </a:t>
            </a:r>
          </a:p>
        </p:txBody>
      </p:sp>
      <p:sp>
        <p:nvSpPr>
          <p:cNvPr id="12" name="Content Placeholder 2"/>
          <p:cNvSpPr>
            <a:spLocks noGrp="1"/>
          </p:cNvSpPr>
          <p:nvPr>
            <p:ph sz="quarter" idx="1"/>
          </p:nvPr>
        </p:nvSpPr>
        <p:spPr>
          <a:xfrm>
            <a:off x="304800" y="3124200"/>
            <a:ext cx="8610600" cy="3733800"/>
          </a:xfrm>
        </p:spPr>
        <p:txBody>
          <a:bodyPr/>
          <a:lstStyle/>
          <a:p>
            <a:pPr eaLnBrk="1" hangingPunct="1"/>
            <a:r>
              <a:rPr lang="en-US" sz="2400" smtClean="0"/>
              <a:t>The names of a few of them are:</a:t>
            </a:r>
          </a:p>
          <a:p>
            <a:pPr lvl="1" eaLnBrk="1" hangingPunct="1"/>
            <a:r>
              <a:rPr lang="en-US" sz="2000" smtClean="0"/>
              <a:t>isiZulu</a:t>
            </a:r>
          </a:p>
          <a:p>
            <a:pPr lvl="1" eaLnBrk="1" hangingPunct="1"/>
            <a:r>
              <a:rPr lang="en-US" sz="2000" smtClean="0"/>
              <a:t>isiXhosa</a:t>
            </a:r>
          </a:p>
          <a:p>
            <a:pPr lvl="1" eaLnBrk="1" hangingPunct="1"/>
            <a:r>
              <a:rPr lang="en-US" sz="2000" smtClean="0"/>
              <a:t>Afrikaans (a derivative of Dutch)</a:t>
            </a:r>
            <a:br>
              <a:rPr lang="en-US" sz="2000" smtClean="0"/>
            </a:br>
            <a:endParaRPr lang="en-US" sz="2000" smtClean="0"/>
          </a:p>
          <a:p>
            <a:pPr eaLnBrk="1" hangingPunct="1"/>
            <a:r>
              <a:rPr lang="en-US" sz="2400" smtClean="0"/>
              <a:t>English is the language of the cities, of commerce and banking, of government, of road signs and official documents. The President makes his speeches in English. At any hotel, the receptionists, waiters and porters will speak English. </a:t>
            </a:r>
          </a:p>
          <a:p>
            <a:pPr eaLnBrk="1" hangingPunct="1"/>
            <a:endParaRPr lang="en-US" smtClean="0"/>
          </a:p>
        </p:txBody>
      </p:sp>
      <p:sp>
        <p:nvSpPr>
          <p:cNvPr id="13" name="Title 1"/>
          <p:cNvSpPr txBox="1">
            <a:spLocks/>
          </p:cNvSpPr>
          <p:nvPr/>
        </p:nvSpPr>
        <p:spPr bwMode="auto">
          <a:xfrm>
            <a:off x="609600" y="1676400"/>
            <a:ext cx="8534400" cy="1676400"/>
          </a:xfrm>
          <a:prstGeom prst="rect">
            <a:avLst/>
          </a:prstGeom>
          <a:noFill/>
          <a:ln w="9525">
            <a:noFill/>
            <a:miter lim="800000"/>
            <a:headEnd/>
            <a:tailEnd/>
          </a:ln>
        </p:spPr>
        <p:txBody>
          <a:bodyPr anchor="ctr"/>
          <a:lstStyle/>
          <a:p>
            <a:pPr algn="ctr" fontAlgn="auto">
              <a:spcAft>
                <a:spcPts val="0"/>
              </a:spcAft>
              <a:defRPr/>
            </a:pPr>
            <a:r>
              <a:rPr lang="en-US" sz="2800" b="1" dirty="0">
                <a:solidFill>
                  <a:srgbClr val="C00000"/>
                </a:solidFill>
                <a:latin typeface="Papyrus" pitchFamily="66" charset="0"/>
                <a:ea typeface="+mj-ea"/>
                <a:cs typeface="+mj-cs"/>
              </a:rPr>
              <a:t>There are 11 officially recognized languages, most </a:t>
            </a:r>
          </a:p>
          <a:p>
            <a:pPr algn="ctr" fontAlgn="auto">
              <a:spcAft>
                <a:spcPts val="0"/>
              </a:spcAft>
              <a:defRPr/>
            </a:pPr>
            <a:r>
              <a:rPr lang="en-US" sz="2800" b="1" dirty="0">
                <a:solidFill>
                  <a:srgbClr val="C00000"/>
                </a:solidFill>
                <a:latin typeface="Papyrus" pitchFamily="66" charset="0"/>
                <a:ea typeface="+mj-ea"/>
                <a:cs typeface="+mj-cs"/>
              </a:rPr>
              <a:t>of them indigenous to South Africa</a:t>
            </a:r>
            <a:endParaRPr lang="en-US" sz="4400" b="1" dirty="0">
              <a:solidFill>
                <a:srgbClr val="C00000"/>
              </a:solidFill>
              <a:latin typeface="Papyrus" pitchFamily="66" charset="0"/>
              <a:ea typeface="+mj-ea"/>
              <a:cs typeface="+mj-cs"/>
            </a:endParaRPr>
          </a:p>
        </p:txBody>
      </p:sp>
      <p:pic>
        <p:nvPicPr>
          <p:cNvPr id="47106" name="Picture 2" descr="http://www.cyberserv.co.za/users/~jako/lang/languagemaps/southafricanlanguage.gif">
            <a:hlinkClick r:id="rId2"/>
          </p:cNvPr>
          <p:cNvPicPr>
            <a:picLocks noChangeAspect="1" noChangeArrowheads="1"/>
          </p:cNvPicPr>
          <p:nvPr/>
        </p:nvPicPr>
        <p:blipFill>
          <a:blip r:embed="rId3" cstate="print"/>
          <a:srcRect/>
          <a:stretch>
            <a:fillRect/>
          </a:stretch>
        </p:blipFill>
        <p:spPr bwMode="auto">
          <a:xfrm>
            <a:off x="457200" y="1023938"/>
            <a:ext cx="8305800" cy="5834062"/>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p:cTn id="26"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xEl>
                                              <p:pRg st="0" end="0"/>
                                            </p:tx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p:cTn id="31" dur="1000" fill="hold"/>
                                        <p:tgtEl>
                                          <p:spTgt spid="12">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1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xEl>
                                              <p:pRg st="1" end="1"/>
                                            </p:txEl>
                                          </p:spTgt>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 calcmode="lin" valueType="num">
                                      <p:cBhvr>
                                        <p:cTn id="36" dur="1000" fill="hold"/>
                                        <p:tgtEl>
                                          <p:spTgt spid="12">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2">
                                            <p:txEl>
                                              <p:pRg st="2" end="2"/>
                                            </p:txEl>
                                          </p:spTgt>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 calcmode="lin" valueType="num">
                                      <p:cBhvr>
                                        <p:cTn id="41" dur="1000" fill="hold"/>
                                        <p:tgtEl>
                                          <p:spTgt spid="12">
                                            <p:txEl>
                                              <p:pRg st="3" end="3"/>
                                            </p:txEl>
                                          </p:spTgt>
                                        </p:tgtEl>
                                        <p:attrNameLst>
                                          <p:attrName>ppt_x</p:attrName>
                                        </p:attrNameLst>
                                      </p:cBhvr>
                                      <p:tavLst>
                                        <p:tav tm="0">
                                          <p:val>
                                            <p:strVal val="#ppt_x-.2"/>
                                          </p:val>
                                        </p:tav>
                                        <p:tav tm="100000">
                                          <p:val>
                                            <p:strVal val="#ppt_x"/>
                                          </p:val>
                                        </p:tav>
                                      </p:tavLst>
                                    </p:anim>
                                    <p:anim calcmode="lin" valueType="num">
                                      <p:cBhvr>
                                        <p:cTn id="42" dur="1000" fill="hold"/>
                                        <p:tgtEl>
                                          <p:spTgt spid="1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2">
                                            <p:txEl>
                                              <p:pRg st="4" end="4"/>
                                            </p:txEl>
                                          </p:spTgt>
                                        </p:tgtEl>
                                        <p:attrNameLst>
                                          <p:attrName>style.visibility</p:attrName>
                                        </p:attrNameLst>
                                      </p:cBhvr>
                                      <p:to>
                                        <p:strVal val="visible"/>
                                      </p:to>
                                    </p:set>
                                    <p:anim calcmode="lin" valueType="num">
                                      <p:cBhvr>
                                        <p:cTn id="48" dur="1000" fill="hold"/>
                                        <p:tgtEl>
                                          <p:spTgt spid="12">
                                            <p:txEl>
                                              <p:pRg st="4" end="4"/>
                                            </p:txEl>
                                          </p:spTgt>
                                        </p:tgtEl>
                                        <p:attrNameLst>
                                          <p:attrName>ppt_x</p:attrName>
                                        </p:attrNameLst>
                                      </p:cBhvr>
                                      <p:tavLst>
                                        <p:tav tm="0">
                                          <p:val>
                                            <p:strVal val="#ppt_x-.2"/>
                                          </p:val>
                                        </p:tav>
                                        <p:tav tm="100000">
                                          <p:val>
                                            <p:strVal val="#ppt_x"/>
                                          </p:val>
                                        </p:tav>
                                      </p:tavLst>
                                    </p:anim>
                                    <p:anim calcmode="lin" valueType="num">
                                      <p:cBhvr>
                                        <p:cTn id="49" dur="1000" fill="hold"/>
                                        <p:tgtEl>
                                          <p:spTgt spid="1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47106"/>
                                        </p:tgtEl>
                                        <p:attrNameLst>
                                          <p:attrName>style.visibility</p:attrName>
                                        </p:attrNameLst>
                                      </p:cBhvr>
                                      <p:to>
                                        <p:strVal val="visible"/>
                                      </p:to>
                                    </p:set>
                                    <p:animEffect transition="in" filter="strips(downLeft)">
                                      <p:cBhvr>
                                        <p:cTn id="55"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grpSp>
        <p:nvGrpSpPr>
          <p:cNvPr id="8195" name="Group 3"/>
          <p:cNvGrpSpPr>
            <a:grpSpLocks/>
          </p:cNvGrpSpPr>
          <p:nvPr/>
        </p:nvGrpSpPr>
        <p:grpSpPr bwMode="auto">
          <a:xfrm>
            <a:off x="-152400" y="-230188"/>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1"/>
              <a:ext cx="9144000" cy="1587"/>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1"/>
              <a:ext cx="9144000" cy="1587"/>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Content Placeholder 2"/>
          <p:cNvSpPr>
            <a:spLocks noGrp="1"/>
          </p:cNvSpPr>
          <p:nvPr>
            <p:ph idx="1"/>
          </p:nvPr>
        </p:nvSpPr>
        <p:spPr>
          <a:xfrm>
            <a:off x="685800" y="152400"/>
            <a:ext cx="8001000" cy="5897563"/>
          </a:xfrm>
        </p:spPr>
        <p:txBody>
          <a:bodyPr/>
          <a:lstStyle/>
          <a:p>
            <a:pPr eaLnBrk="1" hangingPunct="1">
              <a:buFont typeface="Arial" charset="0"/>
              <a:buNone/>
            </a:pPr>
            <a:r>
              <a:rPr lang="en-US" sz="4400" smtClean="0">
                <a:latin typeface="Papyrus" pitchFamily="66" charset="0"/>
              </a:rPr>
              <a:t>Climate</a:t>
            </a:r>
          </a:p>
          <a:p>
            <a:pPr eaLnBrk="1" hangingPunct="1"/>
            <a:r>
              <a:rPr lang="en-US" smtClean="0"/>
              <a:t>Diverse Climate</a:t>
            </a:r>
          </a:p>
          <a:p>
            <a:pPr eaLnBrk="1" hangingPunct="1"/>
            <a:endParaRPr lang="en-US" smtClean="0"/>
          </a:p>
          <a:p>
            <a:pPr eaLnBrk="1" hangingPunct="1"/>
            <a:endParaRPr lang="en-US" smtClean="0"/>
          </a:p>
          <a:p>
            <a:pPr eaLnBrk="1" hangingPunct="1">
              <a:buFont typeface="Arial" charset="0"/>
              <a:buNone/>
            </a:pPr>
            <a:r>
              <a:rPr lang="en-US" sz="4400" smtClean="0">
                <a:latin typeface="Papyrus" pitchFamily="66" charset="0"/>
              </a:rPr>
              <a:t>Terrain</a:t>
            </a:r>
          </a:p>
          <a:p>
            <a:pPr eaLnBrk="1" hangingPunct="1"/>
            <a:r>
              <a:rPr lang="en-US" smtClean="0"/>
              <a:t>Vast interior plateau rimmed by rugged hills and narrow coastal plain </a:t>
            </a:r>
          </a:p>
          <a:p>
            <a:pPr eaLnBrk="1" hangingPunct="1"/>
            <a:endParaRPr lang="en-US" smtClean="0"/>
          </a:p>
          <a:p>
            <a:pPr eaLnBrk="1" hangingPunct="1"/>
            <a:endParaRPr lang="en-US" smtClean="0"/>
          </a:p>
        </p:txBody>
      </p:sp>
      <p:pic>
        <p:nvPicPr>
          <p:cNvPr id="19460" name="Picture 4" descr="http://www.imagineafrica.co.uk/images/Moz-niassa-mecula-mtns.jpg"/>
          <p:cNvPicPr>
            <a:picLocks noChangeAspect="1" noChangeArrowheads="1"/>
          </p:cNvPicPr>
          <p:nvPr/>
        </p:nvPicPr>
        <p:blipFill>
          <a:blip r:embed="rId2" cstate="screen"/>
          <a:srcRect/>
          <a:stretch>
            <a:fillRect/>
          </a:stretch>
        </p:blipFill>
        <p:spPr bwMode="auto">
          <a:xfrm>
            <a:off x="2514600" y="1447800"/>
            <a:ext cx="3002401" cy="1981314"/>
          </a:xfrm>
          <a:prstGeom prst="ellipse">
            <a:avLst/>
          </a:prstGeom>
          <a:ln>
            <a:noFill/>
          </a:ln>
          <a:effectLst>
            <a:softEdge rad="112500"/>
          </a:effectLst>
        </p:spPr>
      </p:pic>
      <p:grpSp>
        <p:nvGrpSpPr>
          <p:cNvPr id="4" name="Group 5"/>
          <p:cNvGrpSpPr>
            <a:grpSpLocks/>
          </p:cNvGrpSpPr>
          <p:nvPr/>
        </p:nvGrpSpPr>
        <p:grpSpPr bwMode="auto">
          <a:xfrm rot="-727774">
            <a:off x="5676900" y="4187825"/>
            <a:ext cx="3100388" cy="2139950"/>
            <a:chOff x="838200" y="685800"/>
            <a:chExt cx="4972050" cy="3257550"/>
          </a:xfrm>
        </p:grpSpPr>
        <p:pic>
          <p:nvPicPr>
            <p:cNvPr id="6154" name="Picture 2" descr="http://www.southafrica.info/cm_pics/ess_info/690-0-0-0_212978.jpg"/>
            <p:cNvPicPr>
              <a:picLocks noChangeAspect="1" noChangeArrowheads="1"/>
            </p:cNvPicPr>
            <p:nvPr/>
          </p:nvPicPr>
          <p:blipFill>
            <a:blip r:embed="rId3" cstate="print"/>
            <a:srcRect/>
            <a:stretch>
              <a:fillRect/>
            </a:stretch>
          </p:blipFill>
          <p:spPr bwMode="auto">
            <a:xfrm>
              <a:off x="838200" y="685800"/>
              <a:ext cx="4972050" cy="3257550"/>
            </a:xfrm>
            <a:prstGeom prst="ellipse">
              <a:avLst/>
            </a:prstGeom>
            <a:ln>
              <a:noFill/>
            </a:ln>
            <a:effectLst>
              <a:softEdge rad="112500"/>
            </a:effectLst>
          </p:spPr>
        </p:pic>
        <p:sp>
          <p:nvSpPr>
            <p:cNvPr id="8204" name="TextBox 4"/>
            <p:cNvSpPr txBox="1">
              <a:spLocks noChangeArrowheads="1"/>
            </p:cNvSpPr>
            <p:nvPr/>
          </p:nvSpPr>
          <p:spPr bwMode="auto">
            <a:xfrm>
              <a:off x="2133599" y="3459433"/>
              <a:ext cx="3448590" cy="418250"/>
            </a:xfrm>
            <a:prstGeom prst="rect">
              <a:avLst/>
            </a:prstGeom>
            <a:noFill/>
            <a:ln w="9525">
              <a:noFill/>
              <a:miter lim="800000"/>
              <a:headEnd/>
              <a:tailEnd/>
            </a:ln>
          </p:spPr>
          <p:txBody>
            <a:bodyPr>
              <a:spAutoFit/>
            </a:bodyPr>
            <a:lstStyle/>
            <a:p>
              <a:r>
                <a:rPr lang="en-US">
                  <a:solidFill>
                    <a:schemeClr val="bg1"/>
                  </a:solidFill>
                  <a:latin typeface="Calibri" pitchFamily="34" charset="0"/>
                </a:rPr>
                <a:t>Kruger National Park</a:t>
              </a:r>
            </a:p>
          </p:txBody>
        </p:sp>
      </p:grpSp>
      <p:grpSp>
        <p:nvGrpSpPr>
          <p:cNvPr id="5" name="Group 17"/>
          <p:cNvGrpSpPr>
            <a:grpSpLocks/>
          </p:cNvGrpSpPr>
          <p:nvPr/>
        </p:nvGrpSpPr>
        <p:grpSpPr bwMode="auto">
          <a:xfrm rot="-531616">
            <a:off x="163513" y="4397375"/>
            <a:ext cx="2478087" cy="2305050"/>
            <a:chOff x="-577407" y="2299293"/>
            <a:chExt cx="3779373" cy="3047435"/>
          </a:xfrm>
        </p:grpSpPr>
        <p:pic>
          <p:nvPicPr>
            <p:cNvPr id="6152" name="Picture 10" descr="http://www.southafrica.info/cm_pics/ess_info/690-0-0-0_222829.jpg"/>
            <p:cNvPicPr>
              <a:picLocks noChangeAspect="1" noChangeArrowheads="1"/>
            </p:cNvPicPr>
            <p:nvPr/>
          </p:nvPicPr>
          <p:blipFill>
            <a:blip r:embed="rId4" cstate="screen"/>
            <a:srcRect/>
            <a:stretch>
              <a:fillRect/>
            </a:stretch>
          </p:blipFill>
          <p:spPr bwMode="auto">
            <a:xfrm>
              <a:off x="-366211" y="2441603"/>
              <a:ext cx="3568177" cy="2905125"/>
            </a:xfrm>
            <a:prstGeom prst="ellipse">
              <a:avLst/>
            </a:prstGeom>
            <a:ln>
              <a:noFill/>
            </a:ln>
            <a:effectLst>
              <a:softEdge rad="112500"/>
            </a:effectLst>
          </p:spPr>
        </p:pic>
        <p:sp>
          <p:nvSpPr>
            <p:cNvPr id="8202" name="TextBox 16"/>
            <p:cNvSpPr txBox="1">
              <a:spLocks noChangeArrowheads="1"/>
            </p:cNvSpPr>
            <p:nvPr/>
          </p:nvSpPr>
          <p:spPr bwMode="auto">
            <a:xfrm>
              <a:off x="-577407" y="2299293"/>
              <a:ext cx="1804234" cy="935901"/>
            </a:xfrm>
            <a:prstGeom prst="rect">
              <a:avLst/>
            </a:prstGeom>
            <a:noFill/>
            <a:ln w="9525">
              <a:noFill/>
              <a:miter lim="800000"/>
              <a:headEnd/>
              <a:tailEnd/>
            </a:ln>
          </p:spPr>
          <p:txBody>
            <a:bodyPr>
              <a:spAutoFit/>
            </a:bodyPr>
            <a:lstStyle/>
            <a:p>
              <a:r>
                <a:rPr lang="en-US" sz="2000">
                  <a:solidFill>
                    <a:schemeClr val="bg1"/>
                  </a:solidFill>
                  <a:latin typeface="Calibri" pitchFamily="34" charset="0"/>
                </a:rPr>
                <a:t>Baobab </a:t>
              </a:r>
            </a:p>
            <a:p>
              <a:r>
                <a:rPr lang="en-US" sz="2000">
                  <a:solidFill>
                    <a:schemeClr val="bg1"/>
                  </a:solidFill>
                  <a:latin typeface="Calibri" pitchFamily="34" charset="0"/>
                </a:rPr>
                <a:t>Tree</a:t>
              </a:r>
            </a:p>
          </p:txBody>
        </p:sp>
      </p:grpSp>
      <p:pic>
        <p:nvPicPr>
          <p:cNvPr id="18" name="Picture 17" descr="Cape_Town_Jun_09_s.jpg"/>
          <p:cNvPicPr>
            <a:picLocks noChangeAspect="1"/>
          </p:cNvPicPr>
          <p:nvPr/>
        </p:nvPicPr>
        <p:blipFill>
          <a:blip r:embed="rId5" cstate="print"/>
          <a:stretch>
            <a:fillRect/>
          </a:stretch>
        </p:blipFill>
        <p:spPr>
          <a:xfrm>
            <a:off x="4876800" y="152400"/>
            <a:ext cx="4038600" cy="3028950"/>
          </a:xfrm>
          <a:prstGeom prst="ellipse">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gtEl>
                                        <p:attrNameLst>
                                          <p:attrName>style.visibility</p:attrName>
                                        </p:attrNameLst>
                                      </p:cBhvr>
                                      <p:to>
                                        <p:strVal val="visible"/>
                                      </p:to>
                                    </p:set>
                                    <p:animEffect transition="in" filter="fade">
                                      <p:cBhvr>
                                        <p:cTn id="31" dur="2000"/>
                                        <p:tgtEl>
                                          <p:spTgt spid="19460"/>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152400" y="-228600"/>
            <a:ext cx="9296400" cy="6935788"/>
            <a:chOff x="-152400" y="-228600"/>
            <a:chExt cx="9296400" cy="6935788"/>
          </a:xfrm>
        </p:grpSpPr>
        <p:grpSp>
          <p:nvGrpSpPr>
            <p:cNvPr id="3" name="Group 7"/>
            <p:cNvGrpSpPr/>
            <p:nvPr/>
          </p:nvGrpSpPr>
          <p:grpSpPr>
            <a:xfrm>
              <a:off x="-152400" y="-228600"/>
              <a:ext cx="9296400" cy="2667000"/>
              <a:chOff x="-152400" y="-228600"/>
              <a:chExt cx="9296400" cy="2667000"/>
            </a:xfrm>
            <a:solidFill>
              <a:srgbClr val="C00000"/>
            </a:solidFill>
          </p:grpSpPr>
          <p:sp>
            <p:nvSpPr>
              <p:cNvPr id="8" name="Moon 7"/>
              <p:cNvSpPr/>
              <p:nvPr/>
            </p:nvSpPr>
            <p:spPr>
              <a:xfrm rot="5400000">
                <a:off x="3276600" y="-3505200"/>
                <a:ext cx="2590800" cy="9144000"/>
              </a:xfrm>
              <a:prstGeom prst="moon">
                <a:avLst>
                  <a:gd name="adj" fmla="val 62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Isosceles Triangle 8"/>
              <p:cNvSpPr/>
              <p:nvPr/>
            </p:nvSpPr>
            <p:spPr>
              <a:xfrm rot="10800000">
                <a:off x="-152400" y="0"/>
                <a:ext cx="2895600" cy="24384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Isosceles Triangle 9"/>
              <p:cNvSpPr/>
              <p:nvPr/>
            </p:nvSpPr>
            <p:spPr>
              <a:xfrm rot="16200000">
                <a:off x="6477000" y="-381000"/>
                <a:ext cx="2362200" cy="2971800"/>
              </a:xfrm>
              <a:prstGeom prst="triangle">
                <a:avLst>
                  <a:gd name="adj" fmla="val 99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6" name="Straight Connector 5"/>
            <p:cNvCxnSpPr/>
            <p:nvPr/>
          </p:nvCxnSpPr>
          <p:spPr>
            <a:xfrm>
              <a:off x="0" y="65532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6705600"/>
              <a:ext cx="9144000" cy="1588"/>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grpSp>
      <p:sp>
        <p:nvSpPr>
          <p:cNvPr id="11" name="Content Placeholder 2"/>
          <p:cNvSpPr txBox="1">
            <a:spLocks noGrp="1"/>
          </p:cNvSpPr>
          <p:nvPr>
            <p:ph idx="1"/>
          </p:nvPr>
        </p:nvSpPr>
        <p:spPr>
          <a:xfrm>
            <a:off x="533400" y="0"/>
            <a:ext cx="8229600" cy="6172200"/>
          </a:xfrm>
        </p:spPr>
        <p:txBody>
          <a:bodyPr rtlCol="0">
            <a:normAutofit fontScale="92500" lnSpcReduction="10000"/>
          </a:bodyPr>
          <a:lstStyle/>
          <a:p>
            <a:pPr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None/>
              <a:defRPr/>
            </a:pPr>
            <a:r>
              <a:rPr lang="en-US" sz="3600" b="1" dirty="0" smtClean="0">
                <a:latin typeface="Papyrus" pitchFamily="66" charset="0"/>
              </a:rPr>
              <a:t>Government Type</a:t>
            </a:r>
          </a:p>
          <a:p>
            <a:pPr eaLnBrk="1" fontAlgn="auto" hangingPunct="1">
              <a:spcAft>
                <a:spcPts val="0"/>
              </a:spcAft>
              <a:buFont typeface="Arial" pitchFamily="34" charset="0"/>
              <a:buChar char="•"/>
              <a:defRPr/>
            </a:pPr>
            <a:r>
              <a:rPr lang="en-US" dirty="0" smtClean="0"/>
              <a:t>Republic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3600" b="1" dirty="0" smtClean="0">
                <a:latin typeface="Papyrus" pitchFamily="66" charset="0"/>
              </a:rPr>
              <a:t>Capital </a:t>
            </a:r>
          </a:p>
          <a:p>
            <a:pPr eaLnBrk="1" fontAlgn="auto" hangingPunct="1">
              <a:spcAft>
                <a:spcPts val="0"/>
              </a:spcAft>
              <a:buFont typeface="Arial" pitchFamily="34" charset="0"/>
              <a:buChar char="•"/>
              <a:defRPr/>
            </a:pPr>
            <a:r>
              <a:rPr lang="en-US" dirty="0" smtClean="0"/>
              <a:t>Pretoria - Administrative</a:t>
            </a:r>
          </a:p>
          <a:p>
            <a:pPr eaLnBrk="1" fontAlgn="auto" hangingPunct="1">
              <a:spcAft>
                <a:spcPts val="0"/>
              </a:spcAft>
              <a:buFont typeface="Arial" pitchFamily="34" charset="0"/>
              <a:buChar char="•"/>
              <a:defRPr/>
            </a:pPr>
            <a:r>
              <a:rPr lang="en-US" dirty="0" smtClean="0"/>
              <a:t>Bloemfontein – Judicial</a:t>
            </a:r>
          </a:p>
          <a:p>
            <a:pPr eaLnBrk="1" fontAlgn="auto" hangingPunct="1">
              <a:spcAft>
                <a:spcPts val="0"/>
              </a:spcAft>
              <a:buFont typeface="Arial" pitchFamily="34" charset="0"/>
              <a:buChar char="•"/>
              <a:defRPr/>
            </a:pPr>
            <a:r>
              <a:rPr lang="en-US" dirty="0" smtClean="0"/>
              <a:t>Cape Town - Legislative</a:t>
            </a:r>
          </a:p>
          <a:p>
            <a:pPr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None/>
              <a:defRPr/>
            </a:pPr>
            <a:r>
              <a:rPr lang="en-US" sz="3600" b="1" dirty="0" smtClean="0">
                <a:latin typeface="Papyrus" pitchFamily="66" charset="0"/>
              </a:rPr>
              <a:t>Literacy</a:t>
            </a:r>
          </a:p>
          <a:p>
            <a:pPr eaLnBrk="1" fontAlgn="auto" hangingPunct="1">
              <a:spcAft>
                <a:spcPts val="0"/>
              </a:spcAft>
              <a:buFont typeface="Arial" pitchFamily="34" charset="0"/>
              <a:buChar char="•"/>
              <a:defRPr/>
            </a:pPr>
            <a:r>
              <a:rPr lang="en-US" dirty="0" smtClean="0"/>
              <a:t>Low levels</a:t>
            </a:r>
          </a:p>
        </p:txBody>
      </p:sp>
      <p:pic>
        <p:nvPicPr>
          <p:cNvPr id="15362" name="Picture 2" descr="http://images.dreamticket.com/dynamic/itinerary/SA-823-pretoria_45812aafd5863.jpg"/>
          <p:cNvPicPr>
            <a:picLocks noChangeAspect="1" noChangeArrowheads="1"/>
          </p:cNvPicPr>
          <p:nvPr/>
        </p:nvPicPr>
        <p:blipFill>
          <a:blip r:embed="rId2" cstate="print"/>
          <a:srcRect/>
          <a:stretch>
            <a:fillRect/>
          </a:stretch>
        </p:blipFill>
        <p:spPr bwMode="auto">
          <a:xfrm>
            <a:off x="5257800" y="304800"/>
            <a:ext cx="3624146" cy="4648200"/>
          </a:xfrm>
          <a:prstGeom prst="round2DiagRect">
            <a:avLst>
              <a:gd name="adj1" fmla="val 40196"/>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strVal val="#ppt_w*0.05"/>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anim calcmode="lin" valueType="num">
                                      <p:cBhvr>
                                        <p:cTn id="9" dur="500" fill="hold"/>
                                        <p:tgtEl>
                                          <p:spTgt spid="15362"/>
                                        </p:tgtEl>
                                        <p:attrNameLst>
                                          <p:attrName>ppt_x</p:attrName>
                                        </p:attrNameLst>
                                      </p:cBhvr>
                                      <p:tavLst>
                                        <p:tav tm="0">
                                          <p:val>
                                            <p:strVal val="#ppt_x-.2"/>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animEffect transition="in" filter="fade">
                                      <p:cBhvr>
                                        <p:cTn id="11" dur="500"/>
                                        <p:tgtEl>
                                          <p:spTgt spid="1536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barn(inHorizontal)">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barn(inHorizontal)">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Horizontal)">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barn(inHorizontal)">
                                      <p:cBhvr>
                                        <p:cTn id="31" dur="500"/>
                                        <p:tgtEl>
                                          <p:spTgt spid="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barn(inHorizontal)">
                                      <p:cBhvr>
                                        <p:cTn id="36" dur="50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Effect transition="in" filter="barn(inHorizontal)">
                                      <p:cBhvr>
                                        <p:cTn id="41" dur="500"/>
                                        <p:tgtEl>
                                          <p:spTgt spid="1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11">
                                            <p:txEl>
                                              <p:pRg st="9" end="9"/>
                                            </p:txEl>
                                          </p:spTgt>
                                        </p:tgtEl>
                                        <p:attrNameLst>
                                          <p:attrName>style.visibility</p:attrName>
                                        </p:attrNameLst>
                                      </p:cBhvr>
                                      <p:to>
                                        <p:strVal val="visible"/>
                                      </p:to>
                                    </p:set>
                                    <p:animEffect transition="in" filter="barn(inHorizontal)">
                                      <p:cBhvr>
                                        <p:cTn id="46" dur="500"/>
                                        <p:tgtEl>
                                          <p:spTgt spid="11">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barn(inHorizontal)">
                                      <p:cBhvr>
                                        <p:cTn id="51"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632423"/>
      </a:dk2>
      <a:lt2>
        <a:srgbClr val="95B3D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1128</Words>
  <Application>Microsoft Office PowerPoint</Application>
  <PresentationFormat>On-screen Show (4:3)</PresentationFormat>
  <Paragraphs>329</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Administrative Divisions</vt:lpstr>
      <vt:lpstr>Ethnicity &amp; Religion</vt:lpstr>
      <vt:lpstr>Slide 12</vt:lpstr>
      <vt:lpstr>Slide 13</vt:lpstr>
      <vt:lpstr>Slide 14</vt:lpstr>
      <vt:lpstr>Wildlife</vt:lpstr>
      <vt:lpstr>Slide 16</vt:lpstr>
      <vt:lpstr>South African Economy</vt:lpstr>
      <vt:lpstr>Economy</vt:lpstr>
      <vt:lpstr>Slide 19</vt:lpstr>
      <vt:lpstr>Gross Domestic Product</vt:lpstr>
      <vt:lpstr>Economic Policy</vt:lpstr>
      <vt:lpstr>Production</vt:lpstr>
      <vt:lpstr>Trade</vt:lpstr>
      <vt:lpstr>Economic Problems</vt:lpstr>
      <vt:lpstr>Slide 25</vt:lpstr>
      <vt:lpstr>Currency</vt:lpstr>
      <vt:lpstr>Economic Education in South Africa</vt:lpstr>
      <vt:lpstr>Slide 28</vt:lpstr>
      <vt:lpstr>Slide 29</vt:lpstr>
      <vt:lpstr>Slide 30</vt:lpstr>
      <vt:lpstr>Slide 31</vt:lpstr>
      <vt:lpstr>Slide 32</vt:lpstr>
      <vt:lpstr>Slide 33</vt:lpstr>
      <vt:lpstr>Slide 34</vt:lpstr>
      <vt:lpstr>Slide 35</vt:lpstr>
      <vt:lpstr>Slide 36</vt:lpstr>
      <vt:lpstr>Slide 37</vt:lpstr>
      <vt:lpstr>Economic Development-  Heifer Approach</vt:lpstr>
      <vt:lpstr>          Heifer Model Development</vt:lpstr>
      <vt:lpstr>More Information</vt:lpstr>
      <vt:lpstr>Slide 41</vt:lpstr>
    </vt:vector>
  </TitlesOfParts>
  <Company>University of Arkansas - Fayetteville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AMoore</dc:creator>
  <cp:lastModifiedBy>arb007</cp:lastModifiedBy>
  <cp:revision>74</cp:revision>
  <dcterms:created xsi:type="dcterms:W3CDTF">2008-04-07T16:31:31Z</dcterms:created>
  <dcterms:modified xsi:type="dcterms:W3CDTF">2010-04-26T17:37:21Z</dcterms:modified>
</cp:coreProperties>
</file>