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F0CD-BC5F-4F96-80DE-BD9857445717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8E7F-FD68-43BE-A3B9-719EB92E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8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A2E-2233-44D2-A6D3-749E8016FC0A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F8B-F960-45FD-99AB-DBA52E2FCE74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EE1-948D-432B-B9E2-4F26D662CDE7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A3AA-64B7-4577-875F-6A1D0F83F720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6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D39F-FB8A-441B-919F-AE4D00E85B23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B85-ABBA-488C-BB36-A21CEFD088EE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ACE8-FC16-4563-85B5-93E34A9E315F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294E-5424-49BC-88D0-4987D8BF64FC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96B2-AB44-41FF-AFF2-0FC41D4DB5C5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6262-E1B2-4499-B042-B227582E8AB2}" type="datetime1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2F9B-B654-4ECD-9171-07CB7B2613EA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7674-EE87-46C0-A12A-392CB1FF13CC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9B8A-DC74-4170-B526-858BA631FDBD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7515631-545D-45FA-8FC8-3980C18B2426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498BCD-70D6-4128-9C45-CCECFF6CA82B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37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2JcHMhtH6_s?start=65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C6038DF4-1D8D-4E2B-863F-C2F314507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7C57C-F6F7-4C55-ACA3-3828BDFCD812}"/>
              </a:ext>
            </a:extLst>
          </p:cNvPr>
          <p:cNvSpPr txBox="1"/>
          <p:nvPr/>
        </p:nvSpPr>
        <p:spPr>
          <a:xfrm>
            <a:off x="643466" y="1322616"/>
            <a:ext cx="10905059" cy="2651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THE CASE OF THE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BLUEBERRY FARM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2E4B2-4A6D-4899-8800-C3CF9B84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3808" y="6214533"/>
            <a:ext cx="27432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spcAft>
                <a:spcPts val="600"/>
              </a:spcAft>
            </a:pPr>
            <a:fld id="{24CC8467-1110-4D2D-BF7C-3F307ABB29EC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 defTabSz="914400">
                <a:spcAft>
                  <a:spcPts val="600"/>
                </a:spcAft>
              </a:pPr>
              <a:t>1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3D95FCC-CD40-48A7-BE27-72C49C45E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65" y="123099"/>
            <a:ext cx="1162674" cy="1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236A-6DF2-4A31-9BB6-01E875AE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18692-8448-48FA-8578-4E09CDC4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24676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This is where specific instructions on opening their dataset will go. This dataset will help the students prove that thickening the pavement on Interstate-49 is a better investment based solely on truck counts.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Open-source code will be used to count the trucks based on body style according to the graphs on slide 6.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D730C-E59B-464B-BCAD-2A59E1EE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itting, small, black, white&#10;&#10;Description automatically generated">
            <a:extLst>
              <a:ext uri="{FF2B5EF4-FFF2-40B4-BE49-F238E27FC236}">
                <a16:creationId xmlns:a16="http://schemas.microsoft.com/office/drawing/2014/main" id="{CB744FEB-F3CC-4CB6-971E-67BE17F96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8" r="9091" b="25665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3D517-8BB0-497D-81CF-B496FCDF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89" y="648472"/>
            <a:ext cx="4930400" cy="1559412"/>
          </a:xfrm>
        </p:spPr>
        <p:txBody>
          <a:bodyPr>
            <a:normAutofit/>
          </a:bodyPr>
          <a:lstStyle/>
          <a:p>
            <a:r>
              <a:rPr lang="en-US" dirty="0"/>
              <a:t>LOCAL IMPACT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3E1BDB-17C4-415D-8EB4-9A72B440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02" y="2528987"/>
            <a:ext cx="4921687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Everyone</a:t>
            </a:r>
            <a:r>
              <a:rPr lang="en-US" dirty="0"/>
              <a:t> and </a:t>
            </a:r>
            <a:r>
              <a:rPr lang="en-US" i="1" dirty="0"/>
              <a:t>everything</a:t>
            </a:r>
            <a:r>
              <a:rPr lang="en-US" dirty="0"/>
              <a:t> is affected by transportation engineering – on a big scale all the way down to individual blueberry farms.</a:t>
            </a:r>
          </a:p>
          <a:p>
            <a:pPr marL="0" indent="0">
              <a:buNone/>
            </a:pPr>
            <a:r>
              <a:rPr lang="en-US" dirty="0"/>
              <a:t>Next time you might be shipping textbooks to your school or medical supplies to the hospital in town.</a:t>
            </a:r>
          </a:p>
          <a:p>
            <a:pPr marL="0" indent="0">
              <a:buNone/>
            </a:pPr>
            <a:r>
              <a:rPr lang="en-US" dirty="0"/>
              <a:t>Your work as a transportation engineer can make a lasting impact on your community, whether you’re filling sandboxes or saving family farms.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65E9C-2D8A-49DE-A3A3-641BEB78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400F4-6FFC-4ECB-A887-24B8E6088114}"/>
              </a:ext>
            </a:extLst>
          </p:cNvPr>
          <p:cNvSpPr/>
          <p:nvPr/>
        </p:nvSpPr>
        <p:spPr>
          <a:xfrm>
            <a:off x="6096000" y="-3175"/>
            <a:ext cx="6096000" cy="6857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597A6-3230-43EF-897F-F4C0709D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15" y="5404371"/>
            <a:ext cx="5789101" cy="7625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Meet the Diaz Family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6AD88A-F24F-446B-BE57-15AA56A78984}"/>
              </a:ext>
            </a:extLst>
          </p:cNvPr>
          <p:cNvSpPr txBox="1"/>
          <p:nvPr/>
        </p:nvSpPr>
        <p:spPr>
          <a:xfrm>
            <a:off x="633060" y="1029076"/>
            <a:ext cx="5157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160-acre blueberry farm in Fayetteville, Arkansas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Locally owned and operated for 60 years, started by their great-grandparents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dry fertilizer for sustainable and consistent 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fertilizer comes from ports off the Arkansas River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C6044-F40B-49E4-92FC-B6DE96F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C25BC4-8BDE-4A33-92AD-AC8232F17B83}"/>
              </a:ext>
            </a:extLst>
          </p:cNvPr>
          <p:cNvGrpSpPr/>
          <p:nvPr/>
        </p:nvGrpSpPr>
        <p:grpSpPr>
          <a:xfrm>
            <a:off x="6091084" y="-3175"/>
            <a:ext cx="7136297" cy="7338889"/>
            <a:chOff x="6091084" y="-3175"/>
            <a:chExt cx="7136297" cy="73388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AD8DF6-1650-4E37-8C96-B261FDCD916B}"/>
                </a:ext>
              </a:extLst>
            </p:cNvPr>
            <p:cNvGrpSpPr/>
            <p:nvPr/>
          </p:nvGrpSpPr>
          <p:grpSpPr>
            <a:xfrm>
              <a:off x="6091084" y="-3175"/>
              <a:ext cx="7136297" cy="7338889"/>
              <a:chOff x="6091084" y="-3175"/>
              <a:chExt cx="7136297" cy="7338889"/>
            </a:xfrm>
          </p:grpSpPr>
          <p:pic>
            <p:nvPicPr>
              <p:cNvPr id="8" name="Picture 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E6FD97F-A482-4226-9393-C01BED89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084" y="-3175"/>
                <a:ext cx="7136297" cy="7338889"/>
              </a:xfrm>
              <a:prstGeom prst="rect">
                <a:avLst/>
              </a:prstGeom>
            </p:spPr>
          </p:pic>
          <p:pic>
            <p:nvPicPr>
              <p:cNvPr id="10" name="Picture 9" descr="A person wearing a mask&#10;&#10;Description automatically generated">
                <a:extLst>
                  <a:ext uri="{FF2B5EF4-FFF2-40B4-BE49-F238E27FC236}">
                    <a16:creationId xmlns:a16="http://schemas.microsoft.com/office/drawing/2014/main" id="{B9CB2114-1A56-4804-8387-4BB1EAB66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5541" y="554640"/>
                <a:ext cx="4886459" cy="4886459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C2EF26-A5DA-4F87-8B4D-6397721409D3}"/>
                </a:ext>
              </a:extLst>
            </p:cNvPr>
            <p:cNvSpPr txBox="1"/>
            <p:nvPr/>
          </p:nvSpPr>
          <p:spPr>
            <a:xfrm>
              <a:off x="7795491" y="5785669"/>
              <a:ext cx="3565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Grandma and Grandpa Diaz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1980</a:t>
              </a:r>
            </a:p>
          </p:txBody>
        </p:sp>
      </p:grpSp>
      <p:pic>
        <p:nvPicPr>
          <p:cNvPr id="22" name="Content Placeholder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1229B13-A5D2-4B06-9F1C-72B0806E0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/>
          <a:stretch/>
        </p:blipFill>
        <p:spPr>
          <a:xfrm>
            <a:off x="6079381" y="-3175"/>
            <a:ext cx="61054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How Container Ports Work: Logistics of Intermodal Transport">
            <a:hlinkClick r:id="" action="ppaction://media"/>
            <a:extLst>
              <a:ext uri="{FF2B5EF4-FFF2-40B4-BE49-F238E27FC236}">
                <a16:creationId xmlns:a16="http://schemas.microsoft.com/office/drawing/2014/main" id="{EA8611A9-ABE7-4076-9926-1AC4970F26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6F909-2D65-413A-A426-97AAC72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6168557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0C3AC-2A72-484B-B07D-F2CC519F1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86477EF-3991-4D07-9F11-9E887C34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379EC-1E5D-417C-A2C7-08D233B1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5154307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From Little Rock to Van Buren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0330CE9-B225-45E1-A0DD-EF81E4C88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5" y="888201"/>
            <a:ext cx="3236706" cy="3236706"/>
          </a:xfrm>
          <a:prstGeom prst="roundRect">
            <a:avLst>
              <a:gd name="adj" fmla="val 3876"/>
            </a:avLst>
          </a:prstGeom>
          <a:ln>
            <a:noFill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0F62-5855-40F3-BE34-1E92F1230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312" y="384027"/>
            <a:ext cx="4832555" cy="91107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dirty="0"/>
              <a:t>The dry fertilizer is produced, bundled, and loaded on a barge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DA40B90-E281-4108-8CC2-959D5F95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2885E163-DDA0-4CDD-B9BC-212B56B0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55" y="472944"/>
            <a:ext cx="733243" cy="73324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8EF4BA-47DF-4185-9B2F-4C787DE760FD}"/>
              </a:ext>
            </a:extLst>
          </p:cNvPr>
          <p:cNvSpPr/>
          <p:nvPr/>
        </p:nvSpPr>
        <p:spPr>
          <a:xfrm>
            <a:off x="967815" y="2294183"/>
            <a:ext cx="2489812" cy="1092313"/>
          </a:xfrm>
          <a:custGeom>
            <a:avLst/>
            <a:gdLst>
              <a:gd name="connsiteX0" fmla="*/ 2489812 w 2489812"/>
              <a:gd name="connsiteY0" fmla="*/ 1092313 h 1092313"/>
              <a:gd name="connsiteX1" fmla="*/ 2418674 w 2489812"/>
              <a:gd name="connsiteY1" fmla="*/ 1015195 h 1092313"/>
              <a:gd name="connsiteX2" fmla="*/ 2347537 w 2489812"/>
              <a:gd name="connsiteY2" fmla="*/ 993162 h 1092313"/>
              <a:gd name="connsiteX3" fmla="*/ 2311968 w 2489812"/>
              <a:gd name="connsiteY3" fmla="*/ 982145 h 1092313"/>
              <a:gd name="connsiteX4" fmla="*/ 2300111 w 2489812"/>
              <a:gd name="connsiteY4" fmla="*/ 949094 h 1092313"/>
              <a:gd name="connsiteX5" fmla="*/ 2288255 w 2489812"/>
              <a:gd name="connsiteY5" fmla="*/ 882993 h 1092313"/>
              <a:gd name="connsiteX6" fmla="*/ 2169693 w 2489812"/>
              <a:gd name="connsiteY6" fmla="*/ 794858 h 1092313"/>
              <a:gd name="connsiteX7" fmla="*/ 1944424 w 2489812"/>
              <a:gd name="connsiteY7" fmla="*/ 728757 h 1092313"/>
              <a:gd name="connsiteX8" fmla="*/ 1908856 w 2489812"/>
              <a:gd name="connsiteY8" fmla="*/ 695706 h 1092313"/>
              <a:gd name="connsiteX9" fmla="*/ 1885143 w 2489812"/>
              <a:gd name="connsiteY9" fmla="*/ 662655 h 1092313"/>
              <a:gd name="connsiteX10" fmla="*/ 1837718 w 2489812"/>
              <a:gd name="connsiteY10" fmla="*/ 640622 h 1092313"/>
              <a:gd name="connsiteX11" fmla="*/ 1671730 w 2489812"/>
              <a:gd name="connsiteY11" fmla="*/ 651639 h 1092313"/>
              <a:gd name="connsiteX12" fmla="*/ 1636162 w 2489812"/>
              <a:gd name="connsiteY12" fmla="*/ 673672 h 1092313"/>
              <a:gd name="connsiteX13" fmla="*/ 1434606 w 2489812"/>
              <a:gd name="connsiteY13" fmla="*/ 662655 h 1092313"/>
              <a:gd name="connsiteX14" fmla="*/ 1375325 w 2489812"/>
              <a:gd name="connsiteY14" fmla="*/ 596554 h 1092313"/>
              <a:gd name="connsiteX15" fmla="*/ 1363468 w 2489812"/>
              <a:gd name="connsiteY15" fmla="*/ 552487 h 1092313"/>
              <a:gd name="connsiteX16" fmla="*/ 1292331 w 2489812"/>
              <a:gd name="connsiteY16" fmla="*/ 519436 h 1092313"/>
              <a:gd name="connsiteX17" fmla="*/ 1244906 w 2489812"/>
              <a:gd name="connsiteY17" fmla="*/ 497402 h 1092313"/>
              <a:gd name="connsiteX18" fmla="*/ 1161912 w 2489812"/>
              <a:gd name="connsiteY18" fmla="*/ 475369 h 1092313"/>
              <a:gd name="connsiteX19" fmla="*/ 1161912 w 2489812"/>
              <a:gd name="connsiteY19" fmla="*/ 232998 h 1092313"/>
              <a:gd name="connsiteX20" fmla="*/ 1150055 w 2489812"/>
              <a:gd name="connsiteY20" fmla="*/ 155880 h 1092313"/>
              <a:gd name="connsiteX21" fmla="*/ 1078918 w 2489812"/>
              <a:gd name="connsiteY21" fmla="*/ 122829 h 1092313"/>
              <a:gd name="connsiteX22" fmla="*/ 687662 w 2489812"/>
              <a:gd name="connsiteY22" fmla="*/ 155880 h 1092313"/>
              <a:gd name="connsiteX23" fmla="*/ 640237 w 2489812"/>
              <a:gd name="connsiteY23" fmla="*/ 188930 h 1092313"/>
              <a:gd name="connsiteX24" fmla="*/ 592812 w 2489812"/>
              <a:gd name="connsiteY24" fmla="*/ 199947 h 1092313"/>
              <a:gd name="connsiteX25" fmla="*/ 403111 w 2489812"/>
              <a:gd name="connsiteY25" fmla="*/ 188930 h 1092313"/>
              <a:gd name="connsiteX26" fmla="*/ 331974 w 2489812"/>
              <a:gd name="connsiteY26" fmla="*/ 89778 h 1092313"/>
              <a:gd name="connsiteX27" fmla="*/ 225268 w 2489812"/>
              <a:gd name="connsiteY27" fmla="*/ 34694 h 1092313"/>
              <a:gd name="connsiteX28" fmla="*/ 189700 w 2489812"/>
              <a:gd name="connsiteY28" fmla="*/ 12660 h 1092313"/>
              <a:gd name="connsiteX29" fmla="*/ 0 w 2489812"/>
              <a:gd name="connsiteY29" fmla="*/ 1643 h 109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89812" h="1092313" extrusionOk="0">
                <a:moveTo>
                  <a:pt x="2489812" y="1092313"/>
                </a:moveTo>
                <a:cubicBezTo>
                  <a:pt x="2462401" y="1050428"/>
                  <a:pt x="2458850" y="1035424"/>
                  <a:pt x="2418674" y="1015195"/>
                </a:cubicBezTo>
                <a:cubicBezTo>
                  <a:pt x="2399932" y="1006625"/>
                  <a:pt x="2370257" y="1000538"/>
                  <a:pt x="2347537" y="993162"/>
                </a:cubicBezTo>
                <a:cubicBezTo>
                  <a:pt x="2333107" y="992232"/>
                  <a:pt x="2330335" y="984702"/>
                  <a:pt x="2311968" y="982145"/>
                </a:cubicBezTo>
                <a:cubicBezTo>
                  <a:pt x="2308031" y="972290"/>
                  <a:pt x="2302010" y="957814"/>
                  <a:pt x="2300111" y="949094"/>
                </a:cubicBezTo>
                <a:cubicBezTo>
                  <a:pt x="2296123" y="922747"/>
                  <a:pt x="2295620" y="899175"/>
                  <a:pt x="2288255" y="882993"/>
                </a:cubicBezTo>
                <a:cubicBezTo>
                  <a:pt x="2245305" y="813756"/>
                  <a:pt x="2221335" y="830068"/>
                  <a:pt x="2169693" y="794858"/>
                </a:cubicBezTo>
                <a:cubicBezTo>
                  <a:pt x="2065808" y="726473"/>
                  <a:pt x="2155375" y="763447"/>
                  <a:pt x="1944424" y="728757"/>
                </a:cubicBezTo>
                <a:cubicBezTo>
                  <a:pt x="1931171" y="716120"/>
                  <a:pt x="1919689" y="708361"/>
                  <a:pt x="1908856" y="695706"/>
                </a:cubicBezTo>
                <a:cubicBezTo>
                  <a:pt x="1896761" y="685364"/>
                  <a:pt x="1897446" y="667412"/>
                  <a:pt x="1885143" y="662655"/>
                </a:cubicBezTo>
                <a:cubicBezTo>
                  <a:pt x="1872399" y="654732"/>
                  <a:pt x="1854777" y="646730"/>
                  <a:pt x="1837718" y="640622"/>
                </a:cubicBezTo>
                <a:cubicBezTo>
                  <a:pt x="1789477" y="639723"/>
                  <a:pt x="1711963" y="638999"/>
                  <a:pt x="1671730" y="651639"/>
                </a:cubicBezTo>
                <a:cubicBezTo>
                  <a:pt x="1658545" y="652888"/>
                  <a:pt x="1649307" y="672591"/>
                  <a:pt x="1636162" y="673672"/>
                </a:cubicBezTo>
                <a:cubicBezTo>
                  <a:pt x="1576358" y="675303"/>
                  <a:pt x="1477482" y="664555"/>
                  <a:pt x="1434606" y="662655"/>
                </a:cubicBezTo>
                <a:cubicBezTo>
                  <a:pt x="1412478" y="641252"/>
                  <a:pt x="1387920" y="620505"/>
                  <a:pt x="1375325" y="596554"/>
                </a:cubicBezTo>
                <a:cubicBezTo>
                  <a:pt x="1366294" y="584162"/>
                  <a:pt x="1370917" y="567927"/>
                  <a:pt x="1363468" y="552487"/>
                </a:cubicBezTo>
                <a:cubicBezTo>
                  <a:pt x="1348699" y="531628"/>
                  <a:pt x="1314355" y="529864"/>
                  <a:pt x="1292331" y="519436"/>
                </a:cubicBezTo>
                <a:cubicBezTo>
                  <a:pt x="1278709" y="511411"/>
                  <a:pt x="1259153" y="507044"/>
                  <a:pt x="1244906" y="497402"/>
                </a:cubicBezTo>
                <a:cubicBezTo>
                  <a:pt x="1216772" y="488153"/>
                  <a:pt x="1189283" y="487522"/>
                  <a:pt x="1161912" y="475369"/>
                </a:cubicBezTo>
                <a:cubicBezTo>
                  <a:pt x="1120647" y="347310"/>
                  <a:pt x="1166873" y="471192"/>
                  <a:pt x="1161912" y="232998"/>
                </a:cubicBezTo>
                <a:cubicBezTo>
                  <a:pt x="1154896" y="206634"/>
                  <a:pt x="1163754" y="181631"/>
                  <a:pt x="1150055" y="155880"/>
                </a:cubicBezTo>
                <a:cubicBezTo>
                  <a:pt x="1141486" y="140897"/>
                  <a:pt x="1092762" y="131610"/>
                  <a:pt x="1078918" y="122829"/>
                </a:cubicBezTo>
                <a:cubicBezTo>
                  <a:pt x="986947" y="115507"/>
                  <a:pt x="813706" y="134532"/>
                  <a:pt x="687662" y="155880"/>
                </a:cubicBezTo>
                <a:cubicBezTo>
                  <a:pt x="668605" y="157296"/>
                  <a:pt x="661950" y="183263"/>
                  <a:pt x="640237" y="188930"/>
                </a:cubicBezTo>
                <a:cubicBezTo>
                  <a:pt x="623365" y="196205"/>
                  <a:pt x="608137" y="197779"/>
                  <a:pt x="592812" y="199947"/>
                </a:cubicBezTo>
                <a:cubicBezTo>
                  <a:pt x="529218" y="204864"/>
                  <a:pt x="476239" y="192413"/>
                  <a:pt x="403111" y="188930"/>
                </a:cubicBezTo>
                <a:cubicBezTo>
                  <a:pt x="347432" y="160610"/>
                  <a:pt x="375833" y="117195"/>
                  <a:pt x="331974" y="89778"/>
                </a:cubicBezTo>
                <a:cubicBezTo>
                  <a:pt x="251351" y="38723"/>
                  <a:pt x="287464" y="57721"/>
                  <a:pt x="225268" y="34694"/>
                </a:cubicBezTo>
                <a:cubicBezTo>
                  <a:pt x="214285" y="23535"/>
                  <a:pt x="200704" y="17234"/>
                  <a:pt x="189700" y="12660"/>
                </a:cubicBezTo>
                <a:cubicBezTo>
                  <a:pt x="143120" y="-4057"/>
                  <a:pt x="50222" y="1048"/>
                  <a:pt x="0" y="1643"/>
                </a:cubicBezTo>
              </a:path>
            </a:pathLst>
          </a:custGeom>
          <a:noFill/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13542 w 2313542"/>
                      <a:gd name="connsiteY0" fmla="*/ 1092313 h 1092313"/>
                      <a:gd name="connsiteX1" fmla="*/ 2247441 w 2313542"/>
                      <a:gd name="connsiteY1" fmla="*/ 1015195 h 1092313"/>
                      <a:gd name="connsiteX2" fmla="*/ 2181340 w 2313542"/>
                      <a:gd name="connsiteY2" fmla="*/ 993162 h 1092313"/>
                      <a:gd name="connsiteX3" fmla="*/ 2148289 w 2313542"/>
                      <a:gd name="connsiteY3" fmla="*/ 982145 h 1092313"/>
                      <a:gd name="connsiteX4" fmla="*/ 2137272 w 2313542"/>
                      <a:gd name="connsiteY4" fmla="*/ 949094 h 1092313"/>
                      <a:gd name="connsiteX5" fmla="*/ 2126255 w 2313542"/>
                      <a:gd name="connsiteY5" fmla="*/ 882993 h 1092313"/>
                      <a:gd name="connsiteX6" fmla="*/ 2016087 w 2313542"/>
                      <a:gd name="connsiteY6" fmla="*/ 794858 h 1092313"/>
                      <a:gd name="connsiteX7" fmla="*/ 1806766 w 2313542"/>
                      <a:gd name="connsiteY7" fmla="*/ 728757 h 1092313"/>
                      <a:gd name="connsiteX8" fmla="*/ 1773716 w 2313542"/>
                      <a:gd name="connsiteY8" fmla="*/ 695706 h 1092313"/>
                      <a:gd name="connsiteX9" fmla="*/ 1751682 w 2313542"/>
                      <a:gd name="connsiteY9" fmla="*/ 662655 h 1092313"/>
                      <a:gd name="connsiteX10" fmla="*/ 1707614 w 2313542"/>
                      <a:gd name="connsiteY10" fmla="*/ 640622 h 1092313"/>
                      <a:gd name="connsiteX11" fmla="*/ 1553378 w 2313542"/>
                      <a:gd name="connsiteY11" fmla="*/ 651639 h 1092313"/>
                      <a:gd name="connsiteX12" fmla="*/ 1520328 w 2313542"/>
                      <a:gd name="connsiteY12" fmla="*/ 673672 h 1092313"/>
                      <a:gd name="connsiteX13" fmla="*/ 1333041 w 2313542"/>
                      <a:gd name="connsiteY13" fmla="*/ 662655 h 1092313"/>
                      <a:gd name="connsiteX14" fmla="*/ 1277957 w 2313542"/>
                      <a:gd name="connsiteY14" fmla="*/ 596554 h 1092313"/>
                      <a:gd name="connsiteX15" fmla="*/ 1266940 w 2313542"/>
                      <a:gd name="connsiteY15" fmla="*/ 552487 h 1092313"/>
                      <a:gd name="connsiteX16" fmla="*/ 1200839 w 2313542"/>
                      <a:gd name="connsiteY16" fmla="*/ 519436 h 1092313"/>
                      <a:gd name="connsiteX17" fmla="*/ 1156771 w 2313542"/>
                      <a:gd name="connsiteY17" fmla="*/ 497402 h 1092313"/>
                      <a:gd name="connsiteX18" fmla="*/ 1079653 w 2313542"/>
                      <a:gd name="connsiteY18" fmla="*/ 475369 h 1092313"/>
                      <a:gd name="connsiteX19" fmla="*/ 1079653 w 2313542"/>
                      <a:gd name="connsiteY19" fmla="*/ 232998 h 1092313"/>
                      <a:gd name="connsiteX20" fmla="*/ 1068636 w 2313542"/>
                      <a:gd name="connsiteY20" fmla="*/ 155880 h 1092313"/>
                      <a:gd name="connsiteX21" fmla="*/ 1002535 w 2313542"/>
                      <a:gd name="connsiteY21" fmla="*/ 122829 h 1092313"/>
                      <a:gd name="connsiteX22" fmla="*/ 638978 w 2313542"/>
                      <a:gd name="connsiteY22" fmla="*/ 155880 h 1092313"/>
                      <a:gd name="connsiteX23" fmla="*/ 594911 w 2313542"/>
                      <a:gd name="connsiteY23" fmla="*/ 188930 h 1092313"/>
                      <a:gd name="connsiteX24" fmla="*/ 550843 w 2313542"/>
                      <a:gd name="connsiteY24" fmla="*/ 199947 h 1092313"/>
                      <a:gd name="connsiteX25" fmla="*/ 374573 w 2313542"/>
                      <a:gd name="connsiteY25" fmla="*/ 188930 h 1092313"/>
                      <a:gd name="connsiteX26" fmla="*/ 308472 w 2313542"/>
                      <a:gd name="connsiteY26" fmla="*/ 89778 h 1092313"/>
                      <a:gd name="connsiteX27" fmla="*/ 209320 w 2313542"/>
                      <a:gd name="connsiteY27" fmla="*/ 34694 h 1092313"/>
                      <a:gd name="connsiteX28" fmla="*/ 176270 w 2313542"/>
                      <a:gd name="connsiteY28" fmla="*/ 12660 h 1092313"/>
                      <a:gd name="connsiteX29" fmla="*/ 0 w 2313542"/>
                      <a:gd name="connsiteY29" fmla="*/ 1643 h 1092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313542" h="1092313">
                        <a:moveTo>
                          <a:pt x="2313542" y="1092313"/>
                        </a:moveTo>
                        <a:cubicBezTo>
                          <a:pt x="2288637" y="1050803"/>
                          <a:pt x="2289060" y="1033692"/>
                          <a:pt x="2247441" y="1015195"/>
                        </a:cubicBezTo>
                        <a:cubicBezTo>
                          <a:pt x="2226217" y="1005762"/>
                          <a:pt x="2203374" y="1000506"/>
                          <a:pt x="2181340" y="993162"/>
                        </a:cubicBezTo>
                        <a:lnTo>
                          <a:pt x="2148289" y="982145"/>
                        </a:lnTo>
                        <a:cubicBezTo>
                          <a:pt x="2144617" y="971128"/>
                          <a:pt x="2139791" y="960430"/>
                          <a:pt x="2137272" y="949094"/>
                        </a:cubicBezTo>
                        <a:cubicBezTo>
                          <a:pt x="2132426" y="927288"/>
                          <a:pt x="2137510" y="902288"/>
                          <a:pt x="2126255" y="882993"/>
                        </a:cubicBezTo>
                        <a:cubicBezTo>
                          <a:pt x="2086109" y="814171"/>
                          <a:pt x="2068225" y="826141"/>
                          <a:pt x="2016087" y="794858"/>
                        </a:cubicBezTo>
                        <a:cubicBezTo>
                          <a:pt x="1893915" y="721554"/>
                          <a:pt x="2005127" y="759273"/>
                          <a:pt x="1806766" y="728757"/>
                        </a:cubicBezTo>
                        <a:cubicBezTo>
                          <a:pt x="1795749" y="717740"/>
                          <a:pt x="1783690" y="707675"/>
                          <a:pt x="1773716" y="695706"/>
                        </a:cubicBezTo>
                        <a:cubicBezTo>
                          <a:pt x="1765240" y="685534"/>
                          <a:pt x="1761854" y="671131"/>
                          <a:pt x="1751682" y="662655"/>
                        </a:cubicBezTo>
                        <a:cubicBezTo>
                          <a:pt x="1739065" y="652141"/>
                          <a:pt x="1722303" y="647966"/>
                          <a:pt x="1707614" y="640622"/>
                        </a:cubicBezTo>
                        <a:cubicBezTo>
                          <a:pt x="1656202" y="644294"/>
                          <a:pt x="1604137" y="642682"/>
                          <a:pt x="1553378" y="651639"/>
                        </a:cubicBezTo>
                        <a:cubicBezTo>
                          <a:pt x="1540339" y="653940"/>
                          <a:pt x="1533552" y="673011"/>
                          <a:pt x="1520328" y="673672"/>
                        </a:cubicBezTo>
                        <a:lnTo>
                          <a:pt x="1333041" y="662655"/>
                        </a:lnTo>
                        <a:cubicBezTo>
                          <a:pt x="1313185" y="642799"/>
                          <a:pt x="1289462" y="623399"/>
                          <a:pt x="1277957" y="596554"/>
                        </a:cubicBezTo>
                        <a:cubicBezTo>
                          <a:pt x="1271993" y="582637"/>
                          <a:pt x="1275339" y="565085"/>
                          <a:pt x="1266940" y="552487"/>
                        </a:cubicBezTo>
                        <a:cubicBezTo>
                          <a:pt x="1252825" y="531315"/>
                          <a:pt x="1221368" y="528234"/>
                          <a:pt x="1200839" y="519436"/>
                        </a:cubicBezTo>
                        <a:cubicBezTo>
                          <a:pt x="1185744" y="512967"/>
                          <a:pt x="1171866" y="503871"/>
                          <a:pt x="1156771" y="497402"/>
                        </a:cubicBezTo>
                        <a:cubicBezTo>
                          <a:pt x="1134651" y="487922"/>
                          <a:pt x="1102005" y="480957"/>
                          <a:pt x="1079653" y="475369"/>
                        </a:cubicBezTo>
                        <a:cubicBezTo>
                          <a:pt x="1052743" y="340821"/>
                          <a:pt x="1079653" y="499560"/>
                          <a:pt x="1079653" y="232998"/>
                        </a:cubicBezTo>
                        <a:cubicBezTo>
                          <a:pt x="1079653" y="207031"/>
                          <a:pt x="1079182" y="179609"/>
                          <a:pt x="1068636" y="155880"/>
                        </a:cubicBezTo>
                        <a:cubicBezTo>
                          <a:pt x="1061207" y="139165"/>
                          <a:pt x="1017200" y="127717"/>
                          <a:pt x="1002535" y="122829"/>
                        </a:cubicBezTo>
                        <a:cubicBezTo>
                          <a:pt x="924795" y="126531"/>
                          <a:pt x="732623" y="126616"/>
                          <a:pt x="638978" y="155880"/>
                        </a:cubicBezTo>
                        <a:cubicBezTo>
                          <a:pt x="621453" y="161357"/>
                          <a:pt x="611334" y="180719"/>
                          <a:pt x="594911" y="188930"/>
                        </a:cubicBezTo>
                        <a:cubicBezTo>
                          <a:pt x="581368" y="195701"/>
                          <a:pt x="565532" y="196275"/>
                          <a:pt x="550843" y="199947"/>
                        </a:cubicBezTo>
                        <a:lnTo>
                          <a:pt x="374573" y="188930"/>
                        </a:lnTo>
                        <a:cubicBezTo>
                          <a:pt x="316591" y="168636"/>
                          <a:pt x="348480" y="116450"/>
                          <a:pt x="308472" y="89778"/>
                        </a:cubicBezTo>
                        <a:cubicBezTo>
                          <a:pt x="232708" y="39269"/>
                          <a:pt x="267493" y="54085"/>
                          <a:pt x="209320" y="34694"/>
                        </a:cubicBezTo>
                        <a:cubicBezTo>
                          <a:pt x="198303" y="27349"/>
                          <a:pt x="188667" y="17309"/>
                          <a:pt x="176270" y="12660"/>
                        </a:cubicBezTo>
                        <a:cubicBezTo>
                          <a:pt x="125766" y="-6279"/>
                          <a:pt x="44577" y="1643"/>
                          <a:pt x="0" y="1643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2E27F-2BB2-48E4-9EFE-B0A835C52E32}"/>
              </a:ext>
            </a:extLst>
          </p:cNvPr>
          <p:cNvSpPr txBox="1"/>
          <p:nvPr/>
        </p:nvSpPr>
        <p:spPr>
          <a:xfrm>
            <a:off x="4708064" y="1564395"/>
            <a:ext cx="525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barge travels up the river from Little Rock until it reaches Van Buren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D8559D5-9DFF-424C-ABB8-314328ACD751}"/>
              </a:ext>
            </a:extLst>
          </p:cNvPr>
          <p:cNvSpPr/>
          <p:nvPr/>
        </p:nvSpPr>
        <p:spPr>
          <a:xfrm>
            <a:off x="10799369" y="1688482"/>
            <a:ext cx="432014" cy="3902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AB4C9-7FAF-4D31-8923-F005B28A1F28}"/>
              </a:ext>
            </a:extLst>
          </p:cNvPr>
          <p:cNvSpPr txBox="1"/>
          <p:nvPr/>
        </p:nvSpPr>
        <p:spPr>
          <a:xfrm>
            <a:off x="5695719" y="2523247"/>
            <a:ext cx="426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fertilizer is then loaded onto tractor-trailer trucks</a:t>
            </a:r>
          </a:p>
        </p:txBody>
      </p:sp>
      <p:pic>
        <p:nvPicPr>
          <p:cNvPr id="20" name="Picture 19" descr="A close up of a truck&#10;&#10;Description automatically generated">
            <a:extLst>
              <a:ext uri="{FF2B5EF4-FFF2-40B4-BE49-F238E27FC236}">
                <a16:creationId xmlns:a16="http://schemas.microsoft.com/office/drawing/2014/main" id="{52D5C6BF-E1D3-4253-9ECA-1BD594505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69" y="2669767"/>
            <a:ext cx="954354" cy="3158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EB5BE0-F1DC-4D77-847A-87589150081A}"/>
              </a:ext>
            </a:extLst>
          </p:cNvPr>
          <p:cNvSpPr txBox="1"/>
          <p:nvPr/>
        </p:nvSpPr>
        <p:spPr>
          <a:xfrm>
            <a:off x="4915643" y="3477104"/>
            <a:ext cx="504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These trucks take I-49 north until they reach Fayetteville to deliver the fertilizer to the blueberry farm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5C78E9-D2C5-46C3-B6A0-694F1B1FE9CE}"/>
              </a:ext>
            </a:extLst>
          </p:cNvPr>
          <p:cNvGrpSpPr/>
          <p:nvPr/>
        </p:nvGrpSpPr>
        <p:grpSpPr>
          <a:xfrm>
            <a:off x="10799369" y="3692211"/>
            <a:ext cx="599872" cy="599872"/>
            <a:chOff x="10799369" y="3692211"/>
            <a:chExt cx="599872" cy="599872"/>
          </a:xfrm>
        </p:grpSpPr>
        <p:pic>
          <p:nvPicPr>
            <p:cNvPr id="23" name="Picture 22" descr="A picture containing sitting, small, black, white&#10;&#10;Description automatically generated">
              <a:extLst>
                <a:ext uri="{FF2B5EF4-FFF2-40B4-BE49-F238E27FC236}">
                  <a16:creationId xmlns:a16="http://schemas.microsoft.com/office/drawing/2014/main" id="{4053561D-2343-4F6E-9B50-9F0BF459E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369" y="3692211"/>
              <a:ext cx="599872" cy="59987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1AC53-6C82-4FEE-B0E0-8C6B46098B67}"/>
                </a:ext>
              </a:extLst>
            </p:cNvPr>
            <p:cNvSpPr/>
            <p:nvPr/>
          </p:nvSpPr>
          <p:spPr>
            <a:xfrm>
              <a:off x="10964683" y="4177783"/>
              <a:ext cx="26670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CA151-5129-40F5-B3DB-B464FFD4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C8611CF-A526-49F9-B58B-DF6777410119}"/>
              </a:ext>
            </a:extLst>
          </p:cNvPr>
          <p:cNvSpPr/>
          <p:nvPr/>
        </p:nvSpPr>
        <p:spPr>
          <a:xfrm>
            <a:off x="2506803" y="2857530"/>
            <a:ext cx="220337" cy="2097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486ED-AFAD-4FFA-8610-38912FB8A3A8}"/>
              </a:ext>
            </a:extLst>
          </p:cNvPr>
          <p:cNvSpPr txBox="1"/>
          <p:nvPr/>
        </p:nvSpPr>
        <p:spPr>
          <a:xfrm>
            <a:off x="2401318" y="2626954"/>
            <a:ext cx="111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Little Rock, 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28364D-421C-4AE2-9DDE-2297F19ED2D1}"/>
              </a:ext>
            </a:extLst>
          </p:cNvPr>
          <p:cNvSpPr/>
          <p:nvPr/>
        </p:nvSpPr>
        <p:spPr>
          <a:xfrm>
            <a:off x="1264705" y="1654066"/>
            <a:ext cx="76236" cy="714375"/>
          </a:xfrm>
          <a:custGeom>
            <a:avLst/>
            <a:gdLst>
              <a:gd name="connsiteX0" fmla="*/ 28611 w 76236"/>
              <a:gd name="connsiteY0" fmla="*/ 714375 h 714375"/>
              <a:gd name="connsiteX1" fmla="*/ 28611 w 76236"/>
              <a:gd name="connsiteY1" fmla="*/ 428625 h 714375"/>
              <a:gd name="connsiteX2" fmla="*/ 57186 w 76236"/>
              <a:gd name="connsiteY2" fmla="*/ 333375 h 714375"/>
              <a:gd name="connsiteX3" fmla="*/ 76236 w 76236"/>
              <a:gd name="connsiteY3" fmla="*/ 247650 h 714375"/>
              <a:gd name="connsiteX4" fmla="*/ 66711 w 76236"/>
              <a:gd name="connsiteY4" fmla="*/ 133350 h 714375"/>
              <a:gd name="connsiteX5" fmla="*/ 47661 w 76236"/>
              <a:gd name="connsiteY5" fmla="*/ 104775 h 714375"/>
              <a:gd name="connsiteX6" fmla="*/ 19086 w 76236"/>
              <a:gd name="connsiteY6" fmla="*/ 38100 h 714375"/>
              <a:gd name="connsiteX7" fmla="*/ 36 w 76236"/>
              <a:gd name="connsiteY7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36" h="714375">
                <a:moveTo>
                  <a:pt x="28611" y="714375"/>
                </a:moveTo>
                <a:cubicBezTo>
                  <a:pt x="4623" y="594435"/>
                  <a:pt x="12962" y="655540"/>
                  <a:pt x="28611" y="428625"/>
                </a:cubicBezTo>
                <a:cubicBezTo>
                  <a:pt x="30051" y="407748"/>
                  <a:pt x="53869" y="346643"/>
                  <a:pt x="57186" y="333375"/>
                </a:cubicBezTo>
                <a:cubicBezTo>
                  <a:pt x="90713" y="199268"/>
                  <a:pt x="48984" y="329406"/>
                  <a:pt x="76236" y="247650"/>
                </a:cubicBezTo>
                <a:cubicBezTo>
                  <a:pt x="73061" y="209550"/>
                  <a:pt x="74209" y="170840"/>
                  <a:pt x="66711" y="133350"/>
                </a:cubicBezTo>
                <a:cubicBezTo>
                  <a:pt x="64466" y="122125"/>
                  <a:pt x="52781" y="115014"/>
                  <a:pt x="47661" y="104775"/>
                </a:cubicBezTo>
                <a:cubicBezTo>
                  <a:pt x="-5769" y="-2086"/>
                  <a:pt x="98368" y="176843"/>
                  <a:pt x="19086" y="38100"/>
                </a:cubicBezTo>
                <a:cubicBezTo>
                  <a:pt x="-1725" y="1680"/>
                  <a:pt x="36" y="22416"/>
                  <a:pt x="36" y="0"/>
                </a:cubicBez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1C6445D-B509-4730-AFEB-1CF2D44E13DB}"/>
              </a:ext>
            </a:extLst>
          </p:cNvPr>
          <p:cNvSpPr/>
          <p:nvPr/>
        </p:nvSpPr>
        <p:spPr>
          <a:xfrm>
            <a:off x="1139195" y="2204358"/>
            <a:ext cx="220337" cy="2097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26B8CB-F023-4A72-AF8F-753AA9A8907B}"/>
              </a:ext>
            </a:extLst>
          </p:cNvPr>
          <p:cNvSpPr txBox="1"/>
          <p:nvPr/>
        </p:nvSpPr>
        <p:spPr>
          <a:xfrm>
            <a:off x="1254170" y="2076537"/>
            <a:ext cx="1114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Van Buren, AR</a:t>
            </a:r>
          </a:p>
        </p:txBody>
      </p:sp>
      <p:pic>
        <p:nvPicPr>
          <p:cNvPr id="28" name="Picture 27" descr="A picture containing sitting, small, black, white&#10;&#10;Description automatically generated">
            <a:extLst>
              <a:ext uri="{FF2B5EF4-FFF2-40B4-BE49-F238E27FC236}">
                <a16:creationId xmlns:a16="http://schemas.microsoft.com/office/drawing/2014/main" id="{C3E4EF69-9286-4338-83BD-838DF5B4A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92" y="1461641"/>
            <a:ext cx="352425" cy="352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BE51BD-B254-479B-956A-EBDDABF8AC14}"/>
              </a:ext>
            </a:extLst>
          </p:cNvPr>
          <p:cNvSpPr txBox="1"/>
          <p:nvPr/>
        </p:nvSpPr>
        <p:spPr>
          <a:xfrm>
            <a:off x="1351476" y="1604362"/>
            <a:ext cx="1286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Fayetteville, 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BE1AAD-72A5-4BCB-9C92-6ED6DF47ECA8}"/>
              </a:ext>
            </a:extLst>
          </p:cNvPr>
          <p:cNvSpPr txBox="1"/>
          <p:nvPr/>
        </p:nvSpPr>
        <p:spPr>
          <a:xfrm>
            <a:off x="911170" y="699812"/>
            <a:ext cx="2906846" cy="376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ARKANSAS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DDAD2-509C-4F00-818D-97CA937F75AB}"/>
              </a:ext>
            </a:extLst>
          </p:cNvPr>
          <p:cNvSpPr txBox="1"/>
          <p:nvPr/>
        </p:nvSpPr>
        <p:spPr>
          <a:xfrm>
            <a:off x="1412766" y="447509"/>
            <a:ext cx="23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The Great State of</a:t>
            </a:r>
          </a:p>
        </p:txBody>
      </p:sp>
    </p:spTree>
    <p:extLst>
      <p:ext uri="{BB962C8B-B14F-4D97-AF65-F5344CB8AC3E}">
        <p14:creationId xmlns:p14="http://schemas.microsoft.com/office/powerpoint/2010/main" val="326539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4" grpId="0"/>
      <p:bldP spid="16" grpId="0" animBg="1"/>
      <p:bldP spid="18" grpId="0"/>
      <p:bldP spid="21" grpId="0"/>
      <p:bldP spid="7" grpId="0" animBg="1"/>
      <p:bldP spid="5" grpId="0"/>
      <p:bldP spid="26" grpId="0" animBg="1"/>
      <p:bldP spid="12" grpId="0" animBg="1"/>
      <p:bldP spid="2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33FF-3C5B-4438-A019-3F08B656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 for Sandboxes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51DA-406F-4EC0-A51D-0D79F8209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309" y="2521359"/>
            <a:ext cx="5086813" cy="3638763"/>
          </a:xfrm>
        </p:spPr>
        <p:txBody>
          <a:bodyPr/>
          <a:lstStyle/>
          <a:p>
            <a:r>
              <a:rPr lang="en-US" dirty="0"/>
              <a:t>Another major commodity that comes out of the Van Buren Port is </a:t>
            </a:r>
            <a:r>
              <a:rPr lang="en-US" u="sng" dirty="0"/>
              <a:t>sand</a:t>
            </a:r>
          </a:p>
          <a:p>
            <a:r>
              <a:rPr lang="en-US" dirty="0"/>
              <a:t>This sand is used to fill the sandboxes in all the Northwest Arkansas parks</a:t>
            </a:r>
          </a:p>
          <a:p>
            <a:r>
              <a:rPr lang="en-US" dirty="0"/>
              <a:t>The sand is transported by a different style of truck – a dump truck</a:t>
            </a:r>
          </a:p>
          <a:p>
            <a:r>
              <a:rPr lang="en-US" dirty="0"/>
              <a:t>Unique truck characteristics helps us determine how many are carrying fertilizer and how many are carrying sand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C9B41-F3A8-4E33-9371-AAF72184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DB0DEF-E700-46E0-9537-7C39EE5926A3}"/>
              </a:ext>
            </a:extLst>
          </p:cNvPr>
          <p:cNvGrpSpPr/>
          <p:nvPr/>
        </p:nvGrpSpPr>
        <p:grpSpPr>
          <a:xfrm>
            <a:off x="5694561" y="2895572"/>
            <a:ext cx="6230130" cy="1261700"/>
            <a:chOff x="5694561" y="2895572"/>
            <a:chExt cx="6230130" cy="1261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739047-340A-4795-96E4-64C98E8D0D0E}"/>
                </a:ext>
              </a:extLst>
            </p:cNvPr>
            <p:cNvGrpSpPr/>
            <p:nvPr/>
          </p:nvGrpSpPr>
          <p:grpSpPr>
            <a:xfrm>
              <a:off x="9813059" y="2895572"/>
              <a:ext cx="2111632" cy="1261700"/>
              <a:chOff x="9870651" y="1074035"/>
              <a:chExt cx="2111632" cy="12617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4F09D-958B-4E9B-8D4C-82DEB0338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870651" y="1074035"/>
                <a:ext cx="2111632" cy="12617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7858D9-C87A-4FE4-A519-965A060F9F8F}"/>
                  </a:ext>
                </a:extLst>
              </p:cNvPr>
              <p:cNvSpPr txBox="1"/>
              <p:nvPr/>
            </p:nvSpPr>
            <p:spPr>
              <a:xfrm>
                <a:off x="11048625" y="1491576"/>
                <a:ext cx="885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SAND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3F863F2-C4DD-45CE-932D-09EFC7CA6C19}"/>
                </a:ext>
              </a:extLst>
            </p:cNvPr>
            <p:cNvGrpSpPr/>
            <p:nvPr/>
          </p:nvGrpSpPr>
          <p:grpSpPr>
            <a:xfrm>
              <a:off x="5694561" y="2895572"/>
              <a:ext cx="3812831" cy="1261700"/>
              <a:chOff x="5752153" y="1074035"/>
              <a:chExt cx="3812831" cy="1261700"/>
            </a:xfrm>
          </p:grpSpPr>
          <p:pic>
            <p:nvPicPr>
              <p:cNvPr id="22" name="Picture 21" descr="A close up of a truck&#10;&#10;Description automatically generated">
                <a:extLst>
                  <a:ext uri="{FF2B5EF4-FFF2-40B4-BE49-F238E27FC236}">
                    <a16:creationId xmlns:a16="http://schemas.microsoft.com/office/drawing/2014/main" id="{8C051F8D-6975-4B22-B912-ADCC058AB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2153" y="1074035"/>
                <a:ext cx="3812831" cy="12617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CA665C-D003-4075-A81F-5E3CC5D0AFAD}"/>
                  </a:ext>
                </a:extLst>
              </p:cNvPr>
              <p:cNvSpPr txBox="1"/>
              <p:nvPr/>
            </p:nvSpPr>
            <p:spPr>
              <a:xfrm>
                <a:off x="7453352" y="1417638"/>
                <a:ext cx="193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DRY FERTILIZER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712683-F028-4CF1-8DB5-BA0F49BBFAB7}"/>
              </a:ext>
            </a:extLst>
          </p:cNvPr>
          <p:cNvGrpSpPr/>
          <p:nvPr/>
        </p:nvGrpSpPr>
        <p:grpSpPr>
          <a:xfrm>
            <a:off x="6171280" y="4201143"/>
            <a:ext cx="5078396" cy="378431"/>
            <a:chOff x="6216073" y="2419927"/>
            <a:chExt cx="5078396" cy="37843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7A5603-CCE1-47E5-8B97-BDAAADC30D43}"/>
                </a:ext>
              </a:extLst>
            </p:cNvPr>
            <p:cNvGrpSpPr/>
            <p:nvPr/>
          </p:nvGrpSpPr>
          <p:grpSpPr>
            <a:xfrm>
              <a:off x="6216073" y="2419927"/>
              <a:ext cx="5078396" cy="0"/>
              <a:chOff x="6216073" y="2419927"/>
              <a:chExt cx="5078396" cy="0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85E7EE6-1160-490C-9ABB-144D77DD9BEC}"/>
                  </a:ext>
                </a:extLst>
              </p:cNvPr>
              <p:cNvCxnSpPr/>
              <p:nvPr/>
            </p:nvCxnSpPr>
            <p:spPr>
              <a:xfrm>
                <a:off x="6216073" y="2419927"/>
                <a:ext cx="10252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87ECEF9-65D8-49AA-A54A-7A5483D7E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6352" y="2419927"/>
                <a:ext cx="12736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35992BA-03A8-4C07-83C0-9012C400E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4147" y="2419927"/>
                <a:ext cx="106032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E38DE6-6619-4056-A81C-50628B295049}"/>
                </a:ext>
              </a:extLst>
            </p:cNvPr>
            <p:cNvSpPr txBox="1"/>
            <p:nvPr/>
          </p:nvSpPr>
          <p:spPr>
            <a:xfrm>
              <a:off x="8668036" y="2521359"/>
              <a:ext cx="2010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Different Axle Spacing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6CF8B1-DFB1-4776-8B0F-01BC53B5CE8C}"/>
              </a:ext>
            </a:extLst>
          </p:cNvPr>
          <p:cNvGrpSpPr/>
          <p:nvPr/>
        </p:nvGrpSpPr>
        <p:grpSpPr>
          <a:xfrm>
            <a:off x="5564005" y="2753951"/>
            <a:ext cx="5261500" cy="1611197"/>
            <a:chOff x="5621597" y="932414"/>
            <a:chExt cx="5261500" cy="16111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85569B-DCED-4FC5-8297-DF004D3783BC}"/>
                </a:ext>
              </a:extLst>
            </p:cNvPr>
            <p:cNvSpPr/>
            <p:nvPr/>
          </p:nvSpPr>
          <p:spPr>
            <a:xfrm>
              <a:off x="5621597" y="1010933"/>
              <a:ext cx="1395532" cy="143670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64F110-2A20-4480-9731-2B067F38C425}"/>
                </a:ext>
              </a:extLst>
            </p:cNvPr>
            <p:cNvSpPr/>
            <p:nvPr/>
          </p:nvSpPr>
          <p:spPr>
            <a:xfrm>
              <a:off x="9822775" y="932414"/>
              <a:ext cx="1060322" cy="1570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A92B0B-8039-42F6-8A4D-79ED79189C90}"/>
                </a:ext>
              </a:extLst>
            </p:cNvPr>
            <p:cNvSpPr txBox="1"/>
            <p:nvPr/>
          </p:nvSpPr>
          <p:spPr>
            <a:xfrm>
              <a:off x="7201722" y="2266612"/>
              <a:ext cx="2493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Different Cab Styles</a:t>
              </a:r>
            </a:p>
          </p:txBody>
        </p:sp>
      </p:grpSp>
      <p:pic>
        <p:nvPicPr>
          <p:cNvPr id="38" name="Picture 37" descr="A picture containing toy&#10;&#10;Description automatically generated">
            <a:extLst>
              <a:ext uri="{FF2B5EF4-FFF2-40B4-BE49-F238E27FC236}">
                <a16:creationId xmlns:a16="http://schemas.microsoft.com/office/drawing/2014/main" id="{278352D1-3871-4181-8B92-B53114C65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01" y="1556864"/>
            <a:ext cx="6551740" cy="3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916-6569-4ACB-9769-0C9A8AEB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Compare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3CC20-6EDC-41AD-83B1-1CF9E0720A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786" y="2767937"/>
            <a:ext cx="4785653" cy="3638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99C8B2-4FD3-4DC3-A02B-9932D6630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636" y="2772262"/>
            <a:ext cx="4785653" cy="363855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9302605-2CE2-42CE-9AA4-BEF51D32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A1DC44-85F0-4F31-B559-9548EEC5189F}"/>
              </a:ext>
            </a:extLst>
          </p:cNvPr>
          <p:cNvGrpSpPr/>
          <p:nvPr/>
        </p:nvGrpSpPr>
        <p:grpSpPr>
          <a:xfrm>
            <a:off x="7797370" y="2240479"/>
            <a:ext cx="2170778" cy="1054916"/>
            <a:chOff x="7797370" y="2240479"/>
            <a:chExt cx="2170778" cy="105491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9C1CD0-2F48-40D5-817F-BD5A457FB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7370" y="2240479"/>
              <a:ext cx="2170778" cy="105491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6199E-A0BE-4142-AC2A-32CE78CABF43}"/>
                </a:ext>
              </a:extLst>
            </p:cNvPr>
            <p:cNvSpPr txBox="1"/>
            <p:nvPr/>
          </p:nvSpPr>
          <p:spPr>
            <a:xfrm>
              <a:off x="8966649" y="2554090"/>
              <a:ext cx="910286" cy="3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SAND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DB2908-7694-442B-A7D2-5B83799C8AC7}"/>
              </a:ext>
            </a:extLst>
          </p:cNvPr>
          <p:cNvGrpSpPr/>
          <p:nvPr/>
        </p:nvGrpSpPr>
        <p:grpSpPr>
          <a:xfrm>
            <a:off x="1633885" y="2240479"/>
            <a:ext cx="3919627" cy="1054916"/>
            <a:chOff x="1633885" y="2240479"/>
            <a:chExt cx="3919627" cy="1054916"/>
          </a:xfrm>
        </p:grpSpPr>
        <p:pic>
          <p:nvPicPr>
            <p:cNvPr id="24" name="Picture 23" descr="A close up of a truck&#10;&#10;Description automatically generated">
              <a:extLst>
                <a:ext uri="{FF2B5EF4-FFF2-40B4-BE49-F238E27FC236}">
                  <a16:creationId xmlns:a16="http://schemas.microsoft.com/office/drawing/2014/main" id="{C84BFCEC-7EEF-42F6-B3C4-9137DB0F1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885" y="2240479"/>
              <a:ext cx="3919627" cy="105491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8FFFFF-77B3-4E6A-8D42-413FB22B64EB}"/>
                </a:ext>
              </a:extLst>
            </p:cNvPr>
            <p:cNvSpPr txBox="1"/>
            <p:nvPr/>
          </p:nvSpPr>
          <p:spPr>
            <a:xfrm>
              <a:off x="3374345" y="2459136"/>
              <a:ext cx="1987348" cy="3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DRY FERTILIZER</a:t>
              </a: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F007F6-6F15-45AB-B7A7-08391B1C1BE2}"/>
              </a:ext>
            </a:extLst>
          </p:cNvPr>
          <p:cNvSpPr/>
          <p:nvPr/>
        </p:nvSpPr>
        <p:spPr>
          <a:xfrm>
            <a:off x="1602297" y="3400194"/>
            <a:ext cx="3967993" cy="2874771"/>
          </a:xfrm>
          <a:custGeom>
            <a:avLst/>
            <a:gdLst>
              <a:gd name="connsiteX0" fmla="*/ 0 w 3967993"/>
              <a:gd name="connsiteY0" fmla="*/ 2849604 h 2874771"/>
              <a:gd name="connsiteX1" fmla="*/ 553674 w 3967993"/>
              <a:gd name="connsiteY1" fmla="*/ 98015 h 2874771"/>
              <a:gd name="connsiteX2" fmla="*/ 1140903 w 3967993"/>
              <a:gd name="connsiteY2" fmla="*/ 618133 h 2874771"/>
              <a:gd name="connsiteX3" fmla="*/ 2709644 w 3967993"/>
              <a:gd name="connsiteY3" fmla="*/ 651689 h 2874771"/>
              <a:gd name="connsiteX4" fmla="*/ 3179428 w 3967993"/>
              <a:gd name="connsiteY4" fmla="*/ 114793 h 2874771"/>
              <a:gd name="connsiteX5" fmla="*/ 3967993 w 3967993"/>
              <a:gd name="connsiteY5" fmla="*/ 2874771 h 28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7993" h="2874771">
                <a:moveTo>
                  <a:pt x="0" y="2849604"/>
                </a:moveTo>
                <a:cubicBezTo>
                  <a:pt x="181762" y="1659765"/>
                  <a:pt x="363524" y="469927"/>
                  <a:pt x="553674" y="98015"/>
                </a:cubicBezTo>
                <a:cubicBezTo>
                  <a:pt x="743824" y="-273897"/>
                  <a:pt x="781575" y="525854"/>
                  <a:pt x="1140903" y="618133"/>
                </a:cubicBezTo>
                <a:cubicBezTo>
                  <a:pt x="1500231" y="710412"/>
                  <a:pt x="2369890" y="735579"/>
                  <a:pt x="2709644" y="651689"/>
                </a:cubicBezTo>
                <a:cubicBezTo>
                  <a:pt x="3049398" y="567799"/>
                  <a:pt x="2969703" y="-255721"/>
                  <a:pt x="3179428" y="114793"/>
                </a:cubicBezTo>
                <a:cubicBezTo>
                  <a:pt x="3389153" y="485307"/>
                  <a:pt x="3678573" y="1680039"/>
                  <a:pt x="3967993" y="2874771"/>
                </a:cubicBezTo>
              </a:path>
            </a:pathLst>
          </a:cu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CB6810C-25E6-478A-A0F2-D84CCFED6399}"/>
              </a:ext>
            </a:extLst>
          </p:cNvPr>
          <p:cNvSpPr/>
          <p:nvPr/>
        </p:nvSpPr>
        <p:spPr>
          <a:xfrm>
            <a:off x="7693891" y="3578860"/>
            <a:ext cx="2484582" cy="2683395"/>
          </a:xfrm>
          <a:custGeom>
            <a:avLst/>
            <a:gdLst>
              <a:gd name="connsiteX0" fmla="*/ 0 w 2484582"/>
              <a:gd name="connsiteY0" fmla="*/ 2637213 h 2683395"/>
              <a:gd name="connsiteX1" fmla="*/ 249382 w 2484582"/>
              <a:gd name="connsiteY1" fmla="*/ 226522 h 2683395"/>
              <a:gd name="connsiteX2" fmla="*/ 581891 w 2484582"/>
              <a:gd name="connsiteY2" fmla="*/ 540558 h 2683395"/>
              <a:gd name="connsiteX3" fmla="*/ 803564 w 2484582"/>
              <a:gd name="connsiteY3" fmla="*/ 429722 h 2683395"/>
              <a:gd name="connsiteX4" fmla="*/ 1071418 w 2484582"/>
              <a:gd name="connsiteY4" fmla="*/ 512849 h 2683395"/>
              <a:gd name="connsiteX5" fmla="*/ 1265382 w 2484582"/>
              <a:gd name="connsiteY5" fmla="*/ 448195 h 2683395"/>
              <a:gd name="connsiteX6" fmla="*/ 1459345 w 2484582"/>
              <a:gd name="connsiteY6" fmla="*/ 457431 h 2683395"/>
              <a:gd name="connsiteX7" fmla="*/ 1570182 w 2484582"/>
              <a:gd name="connsiteY7" fmla="*/ 531322 h 2683395"/>
              <a:gd name="connsiteX8" fmla="*/ 1708727 w 2484582"/>
              <a:gd name="connsiteY8" fmla="*/ 420485 h 2683395"/>
              <a:gd name="connsiteX9" fmla="*/ 1911927 w 2484582"/>
              <a:gd name="connsiteY9" fmla="*/ 485140 h 2683395"/>
              <a:gd name="connsiteX10" fmla="*/ 2050473 w 2484582"/>
              <a:gd name="connsiteY10" fmla="*/ 106449 h 2683395"/>
              <a:gd name="connsiteX11" fmla="*/ 2484582 w 2484582"/>
              <a:gd name="connsiteY11" fmla="*/ 2683395 h 268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4582" h="2683395">
                <a:moveTo>
                  <a:pt x="0" y="2637213"/>
                </a:moveTo>
                <a:cubicBezTo>
                  <a:pt x="76200" y="1606588"/>
                  <a:pt x="152400" y="575964"/>
                  <a:pt x="249382" y="226522"/>
                </a:cubicBezTo>
                <a:cubicBezTo>
                  <a:pt x="346364" y="-122920"/>
                  <a:pt x="489527" y="506691"/>
                  <a:pt x="581891" y="540558"/>
                </a:cubicBezTo>
                <a:cubicBezTo>
                  <a:pt x="674255" y="574425"/>
                  <a:pt x="721976" y="434340"/>
                  <a:pt x="803564" y="429722"/>
                </a:cubicBezTo>
                <a:cubicBezTo>
                  <a:pt x="885152" y="425104"/>
                  <a:pt x="994448" y="509770"/>
                  <a:pt x="1071418" y="512849"/>
                </a:cubicBezTo>
                <a:cubicBezTo>
                  <a:pt x="1148388" y="515928"/>
                  <a:pt x="1200728" y="457431"/>
                  <a:pt x="1265382" y="448195"/>
                </a:cubicBezTo>
                <a:cubicBezTo>
                  <a:pt x="1330037" y="438959"/>
                  <a:pt x="1408545" y="443577"/>
                  <a:pt x="1459345" y="457431"/>
                </a:cubicBezTo>
                <a:cubicBezTo>
                  <a:pt x="1510145" y="471285"/>
                  <a:pt x="1528618" y="537480"/>
                  <a:pt x="1570182" y="531322"/>
                </a:cubicBezTo>
                <a:cubicBezTo>
                  <a:pt x="1611746" y="525164"/>
                  <a:pt x="1651769" y="428182"/>
                  <a:pt x="1708727" y="420485"/>
                </a:cubicBezTo>
                <a:cubicBezTo>
                  <a:pt x="1765685" y="412788"/>
                  <a:pt x="1854969" y="537479"/>
                  <a:pt x="1911927" y="485140"/>
                </a:cubicBezTo>
                <a:cubicBezTo>
                  <a:pt x="1968885" y="432801"/>
                  <a:pt x="1955031" y="-259927"/>
                  <a:pt x="2050473" y="106449"/>
                </a:cubicBezTo>
                <a:cubicBezTo>
                  <a:pt x="2145916" y="472825"/>
                  <a:pt x="2315249" y="1578110"/>
                  <a:pt x="2484582" y="2683395"/>
                </a:cubicBezTo>
              </a:path>
            </a:pathLst>
          </a:custGeom>
          <a:noFill/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1F811B-6814-43D6-A144-70B2EDB935A0}"/>
              </a:ext>
            </a:extLst>
          </p:cNvPr>
          <p:cNvGrpSpPr/>
          <p:nvPr/>
        </p:nvGrpSpPr>
        <p:grpSpPr>
          <a:xfrm>
            <a:off x="8123833" y="4221018"/>
            <a:ext cx="2378576" cy="821953"/>
            <a:chOff x="8123833" y="4221018"/>
            <a:chExt cx="2378576" cy="8219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FC134B-CE82-459D-97C6-DDE5DA797BED}"/>
                </a:ext>
              </a:extLst>
            </p:cNvPr>
            <p:cNvSpPr txBox="1"/>
            <p:nvPr/>
          </p:nvSpPr>
          <p:spPr>
            <a:xfrm>
              <a:off x="8123833" y="4673639"/>
              <a:ext cx="237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Bumps in the graph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E8C0F80D-B7B9-451A-865A-A630B98C9F1A}"/>
                </a:ext>
              </a:extLst>
            </p:cNvPr>
            <p:cNvSpPr/>
            <p:nvPr/>
          </p:nvSpPr>
          <p:spPr>
            <a:xfrm rot="16200000">
              <a:off x="8245133" y="4342275"/>
              <a:ext cx="521364" cy="278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93E00C-AE5A-4DDC-AFF6-BE33FA678EDD}"/>
              </a:ext>
            </a:extLst>
          </p:cNvPr>
          <p:cNvGrpSpPr/>
          <p:nvPr/>
        </p:nvGrpSpPr>
        <p:grpSpPr>
          <a:xfrm>
            <a:off x="2678176" y="4211480"/>
            <a:ext cx="3602182" cy="893743"/>
            <a:chOff x="2678176" y="4211480"/>
            <a:chExt cx="3602182" cy="8937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B1EBF6-1620-4790-AD91-3CAFDC8B096D}"/>
                </a:ext>
              </a:extLst>
            </p:cNvPr>
            <p:cNvSpPr txBox="1"/>
            <p:nvPr/>
          </p:nvSpPr>
          <p:spPr>
            <a:xfrm>
              <a:off x="2678176" y="4735891"/>
              <a:ext cx="360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bumps in the graph</a:t>
              </a: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30C09E6-E1D6-4893-8EB0-CE21B3523B71}"/>
                </a:ext>
              </a:extLst>
            </p:cNvPr>
            <p:cNvSpPr/>
            <p:nvPr/>
          </p:nvSpPr>
          <p:spPr>
            <a:xfrm rot="16200000">
              <a:off x="2800297" y="4332737"/>
              <a:ext cx="521364" cy="278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6ED48E-D857-4E01-B471-B765AC5B5320}"/>
              </a:ext>
            </a:extLst>
          </p:cNvPr>
          <p:cNvGrpSpPr/>
          <p:nvPr/>
        </p:nvGrpSpPr>
        <p:grpSpPr>
          <a:xfrm>
            <a:off x="7324725" y="3400194"/>
            <a:ext cx="3607301" cy="2874771"/>
            <a:chOff x="7324725" y="3400194"/>
            <a:chExt cx="3607301" cy="28747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7A60F0-0460-4672-8B1E-4987D1D34F28}"/>
                </a:ext>
              </a:extLst>
            </p:cNvPr>
            <p:cNvSpPr/>
            <p:nvPr/>
          </p:nvSpPr>
          <p:spPr>
            <a:xfrm>
              <a:off x="7324725" y="3400194"/>
              <a:ext cx="3009900" cy="2874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5898E7-2B1E-48AD-8F73-D6282141A349}"/>
                </a:ext>
              </a:extLst>
            </p:cNvPr>
            <p:cNvSpPr txBox="1"/>
            <p:nvPr/>
          </p:nvSpPr>
          <p:spPr>
            <a:xfrm>
              <a:off x="8553450" y="5600700"/>
              <a:ext cx="237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Smaller graph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F14547-B79B-4A25-80EF-39AA9AEBFDE8}"/>
              </a:ext>
            </a:extLst>
          </p:cNvPr>
          <p:cNvGrpSpPr/>
          <p:nvPr/>
        </p:nvGrpSpPr>
        <p:grpSpPr>
          <a:xfrm>
            <a:off x="1133475" y="3295395"/>
            <a:ext cx="4938778" cy="3111092"/>
            <a:chOff x="1133475" y="3295395"/>
            <a:chExt cx="4938778" cy="311109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E7B448-62F4-47BF-838C-1E0E91071740}"/>
                </a:ext>
              </a:extLst>
            </p:cNvPr>
            <p:cNvSpPr/>
            <p:nvPr/>
          </p:nvSpPr>
          <p:spPr>
            <a:xfrm>
              <a:off x="1133475" y="3295395"/>
              <a:ext cx="4670760" cy="31110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37810D-EA86-4221-8751-21AA85EED0FF}"/>
                </a:ext>
              </a:extLst>
            </p:cNvPr>
            <p:cNvSpPr txBox="1"/>
            <p:nvPr/>
          </p:nvSpPr>
          <p:spPr>
            <a:xfrm>
              <a:off x="3936474" y="5556833"/>
              <a:ext cx="213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Larger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3CD6D-0442-4430-A2EB-35E770F1C207}"/>
              </a:ext>
            </a:extLst>
          </p:cNvPr>
          <p:cNvSpPr txBox="1"/>
          <p:nvPr/>
        </p:nvSpPr>
        <p:spPr>
          <a:xfrm>
            <a:off x="2622163" y="5913006"/>
            <a:ext cx="655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BUDGET: $30 MILLION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C2EB1-2300-4C56-865E-B5CF27A4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A picture containing hat, shirt, room&#10;&#10;Description automatically generated">
            <a:extLst>
              <a:ext uri="{FF2B5EF4-FFF2-40B4-BE49-F238E27FC236}">
                <a16:creationId xmlns:a16="http://schemas.microsoft.com/office/drawing/2014/main" id="{67CDB1DE-6910-46A3-A78A-266945E6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63" y="-646331"/>
            <a:ext cx="6556917" cy="655933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22FEEC-CA95-4EE1-ADE0-33421203AA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32" y="831206"/>
            <a:ext cx="2707346" cy="15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963E-EB84-47A4-9F8C-2BCAB309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7066-3125-4AF9-9E62-C28C5F1F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2463006"/>
            <a:ext cx="5189857" cy="576262"/>
          </a:xfrm>
        </p:spPr>
        <p:txBody>
          <a:bodyPr/>
          <a:lstStyle/>
          <a:p>
            <a:pPr algn="l"/>
            <a:r>
              <a:rPr lang="en-US" b="1" dirty="0"/>
              <a:t>OPTION #1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3BB8A-6E7F-422B-87A8-0056A8117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185248"/>
            <a:ext cx="5189856" cy="3109913"/>
          </a:xfrm>
        </p:spPr>
        <p:txBody>
          <a:bodyPr/>
          <a:lstStyle/>
          <a:p>
            <a:r>
              <a:rPr lang="en-US" dirty="0"/>
              <a:t>Widen Highway 71B to four lanes in each direction</a:t>
            </a:r>
          </a:p>
          <a:p>
            <a:pPr lvl="1"/>
            <a:r>
              <a:rPr lang="en-US" dirty="0"/>
              <a:t>$30 million</a:t>
            </a:r>
          </a:p>
          <a:p>
            <a:pPr lvl="1"/>
            <a:r>
              <a:rPr lang="en-US" dirty="0"/>
              <a:t>This is the route used by tractor-trailers carrying sand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479F6-F013-4865-90E8-CF687A75D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3" y="2463006"/>
            <a:ext cx="5194583" cy="576262"/>
          </a:xfrm>
        </p:spPr>
        <p:txBody>
          <a:bodyPr/>
          <a:lstStyle/>
          <a:p>
            <a:pPr algn="l"/>
            <a:r>
              <a:rPr lang="en-US" b="1" dirty="0"/>
              <a:t>OPTION #2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859F7-7DF0-4996-9838-A926D8573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3185247"/>
            <a:ext cx="5194583" cy="3109913"/>
          </a:xfrm>
        </p:spPr>
        <p:txBody>
          <a:bodyPr/>
          <a:lstStyle/>
          <a:p>
            <a:r>
              <a:rPr lang="en-US" dirty="0"/>
              <a:t>Thicken the pavement on Interstate-49</a:t>
            </a:r>
          </a:p>
          <a:p>
            <a:pPr lvl="1"/>
            <a:r>
              <a:rPr lang="en-US" dirty="0"/>
              <a:t>$30 million</a:t>
            </a:r>
          </a:p>
          <a:p>
            <a:pPr lvl="1"/>
            <a:r>
              <a:rPr lang="en-US" dirty="0"/>
              <a:t>This is the route used by tractor-trailers carrying dry fertilizer</a:t>
            </a:r>
          </a:p>
          <a:p>
            <a:pPr lvl="1"/>
            <a:endParaRPr lang="en-US" dirty="0"/>
          </a:p>
        </p:txBody>
      </p:sp>
      <p:pic>
        <p:nvPicPr>
          <p:cNvPr id="8" name="Picture 7" descr="A picture containing road, scene, black&#10;&#10;Description automatically generated">
            <a:extLst>
              <a:ext uri="{FF2B5EF4-FFF2-40B4-BE49-F238E27FC236}">
                <a16:creationId xmlns:a16="http://schemas.microsoft.com/office/drawing/2014/main" id="{B1963CD1-1004-4046-A5F7-2B4861532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9" y="4451490"/>
            <a:ext cx="5443508" cy="24065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96845-5FBA-4F7C-8F15-DEFC56FA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22E15DE-3B9E-49DD-867F-34AEF357E6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90146-E9EB-4C1D-9240-EC600562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/>
              <a:t>HOW DO WE JUSTIFY INVESTMENT DECISIONS?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786F1-2A62-4D0B-9932-FA675B91A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3900" b="1" dirty="0"/>
              <a:t>DATA</a:t>
            </a:r>
            <a:endParaRPr lang="en-US" sz="1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C6A0-B109-4C7C-B2E7-1A1AB123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Harlow Solid Italic</vt:lpstr>
      <vt:lpstr>Lucida Handwriting</vt:lpstr>
      <vt:lpstr>Wingdings 2</vt:lpstr>
      <vt:lpstr>Quotable</vt:lpstr>
      <vt:lpstr>PowerPoint Presentation</vt:lpstr>
      <vt:lpstr>Meet the Diaz Family </vt:lpstr>
      <vt:lpstr>PowerPoint Presentation</vt:lpstr>
      <vt:lpstr>From Little Rock to Van Buren</vt:lpstr>
      <vt:lpstr>Sand for Sandboxes</vt:lpstr>
      <vt:lpstr>Let’s Compare</vt:lpstr>
      <vt:lpstr>PowerPoint Presentation</vt:lpstr>
      <vt:lpstr>Investment Options</vt:lpstr>
      <vt:lpstr>HOW DO WE JUSTIFY INVESTMENT DECISIONS?</vt:lpstr>
      <vt:lpstr>Your Turn!</vt:lpstr>
      <vt:lpstr>LOCAL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Mariah Crews</dc:creator>
  <cp:lastModifiedBy>Mariah Crews</cp:lastModifiedBy>
  <cp:revision>1</cp:revision>
  <dcterms:created xsi:type="dcterms:W3CDTF">2020-08-10T15:32:31Z</dcterms:created>
  <dcterms:modified xsi:type="dcterms:W3CDTF">2020-08-10T15:32:38Z</dcterms:modified>
</cp:coreProperties>
</file>