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15"/>
  </p:notesMasterIdLst>
  <p:sldIdLst>
    <p:sldId id="256" r:id="rId2"/>
    <p:sldId id="258" r:id="rId3"/>
    <p:sldId id="259" r:id="rId4"/>
    <p:sldId id="267" r:id="rId5"/>
    <p:sldId id="270" r:id="rId6"/>
    <p:sldId id="269" r:id="rId7"/>
    <p:sldId id="260" r:id="rId8"/>
    <p:sldId id="271" r:id="rId9"/>
    <p:sldId id="261" r:id="rId10"/>
    <p:sldId id="262" r:id="rId11"/>
    <p:sldId id="264" r:id="rId12"/>
    <p:sldId id="266" r:id="rId13"/>
    <p:sldId id="257"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0F0CD-BC5F-4F96-80DE-BD9857445717}"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08E7F-FD68-43BE-A3B9-719EB92EDFAA}" type="slidenum">
              <a:rPr lang="en-US" smtClean="0"/>
              <a:t>‹#›</a:t>
            </a:fld>
            <a:endParaRPr lang="en-US"/>
          </a:p>
        </p:txBody>
      </p:sp>
    </p:spTree>
    <p:extLst>
      <p:ext uri="{BB962C8B-B14F-4D97-AF65-F5344CB8AC3E}">
        <p14:creationId xmlns:p14="http://schemas.microsoft.com/office/powerpoint/2010/main" val="1723189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320A2E-2233-44D2-A6D3-749E8016FC0A}" type="datetime1">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7194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8CCF8B-F960-45FD-99AB-DBA52E2FCE74}" type="datetime1">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0007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435BEE1-948D-432B-B9E2-4F26D662CDE7}" type="datetime1">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505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76B2A3AA-64B7-4577-875F-6A1D0F83F720}" type="datetime1">
              <a:rPr lang="en-US" smtClean="0"/>
              <a:t>7/28/2020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51365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D4D39F-FB8A-441B-919F-AE4D00E85B23}" type="datetime1">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9953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EFB85-ABBA-488C-BB36-A21CEFD088EE}" type="datetime1">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9792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21ACE8-FC16-4563-85B5-93E34A9E315F}" type="datetime1">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4267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19294E-5424-49BC-88D0-4987D8BF64FC}" type="datetime1">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6895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B496B2-AB44-41FF-AFF2-0FC41D4DB5C5}" type="datetime1">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7028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966262-E1B2-4499-B042-B227582E8AB2}" type="datetime1">
              <a:rPr lang="en-US" smtClean="0"/>
              <a:t>7/28/2020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71669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192F9B-B654-4ECD-9171-07CB7B2613EA}" type="datetime1">
              <a:rPr lang="en-US" smtClean="0"/>
              <a:t>7/28/2020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87681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E7674-EE87-46C0-A12A-392CB1FF13CC}" type="datetime1">
              <a:rPr lang="en-US" smtClean="0"/>
              <a:t>7/28/2020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0848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D09B8A-DC74-4170-B526-858BA631FDBD}" type="datetime1">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2548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47515631-545D-45FA-8FC8-3980C18B2426}" type="datetime1">
              <a:rPr lang="en-US" smtClean="0"/>
              <a:t>7/28/2020</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3450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1F498BCD-70D6-4128-9C45-CCECFF6CA82B}" type="datetime1">
              <a:rPr lang="en-US" smtClean="0"/>
              <a:t>7/28/2020</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2203837986"/>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0.xml"/><Relationship Id="rId1" Type="http://schemas.openxmlformats.org/officeDocument/2006/relationships/video" Target="https://www.youtube.com/embed/G8blpIrlh38?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ONbaiW9YdmM?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F58F4-6BCA-4FCF-BAF7-4D0ECCC41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418"/>
            <a:ext cx="12192000" cy="8238836"/>
          </a:xfrm>
          <a:prstGeom prst="rect">
            <a:avLst/>
          </a:prstGeom>
        </p:spPr>
      </p:pic>
      <p:sp>
        <p:nvSpPr>
          <p:cNvPr id="3" name="TextBox 2">
            <a:extLst>
              <a:ext uri="{FF2B5EF4-FFF2-40B4-BE49-F238E27FC236}">
                <a16:creationId xmlns:a16="http://schemas.microsoft.com/office/drawing/2014/main" id="{9447C57C-F6F7-4C55-ACA3-3828BDFCD812}"/>
              </a:ext>
            </a:extLst>
          </p:cNvPr>
          <p:cNvSpPr txBox="1"/>
          <p:nvPr/>
        </p:nvSpPr>
        <p:spPr>
          <a:xfrm>
            <a:off x="557741" y="884466"/>
            <a:ext cx="10905059" cy="265120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spcBef>
                <a:spcPct val="0"/>
              </a:spcBef>
              <a:spcAft>
                <a:spcPts val="600"/>
              </a:spcAft>
            </a:pPr>
            <a:r>
              <a:rPr lang="en-US" sz="6000" b="1" dirty="0">
                <a:solidFill>
                  <a:schemeClr val="bg1"/>
                </a:solidFill>
                <a:latin typeface="Century Gothic" panose="020B0502020202020204" pitchFamily="34" charset="0"/>
                <a:ea typeface="+mj-ea"/>
                <a:cs typeface="+mj-cs"/>
              </a:rPr>
              <a:t>THE CASE OF THE</a:t>
            </a:r>
          </a:p>
          <a:p>
            <a:pPr algn="ctr" defTabSz="914400">
              <a:spcBef>
                <a:spcPct val="0"/>
              </a:spcBef>
              <a:spcAft>
                <a:spcPts val="600"/>
              </a:spcAft>
            </a:pPr>
            <a:r>
              <a:rPr lang="en-US" sz="6000" b="1" dirty="0">
                <a:solidFill>
                  <a:schemeClr val="bg1"/>
                </a:solidFill>
                <a:latin typeface="Century Gothic" panose="020B0502020202020204" pitchFamily="34" charset="0"/>
                <a:ea typeface="+mj-ea"/>
                <a:cs typeface="+mj-cs"/>
              </a:rPr>
              <a:t>JONESBORO TORNADO</a:t>
            </a:r>
          </a:p>
        </p:txBody>
      </p:sp>
      <p:sp>
        <p:nvSpPr>
          <p:cNvPr id="2" name="Slide Number Placeholder 1">
            <a:extLst>
              <a:ext uri="{FF2B5EF4-FFF2-40B4-BE49-F238E27FC236}">
                <a16:creationId xmlns:a16="http://schemas.microsoft.com/office/drawing/2014/main" id="{C672E4B2-4A6D-4899-8800-C3CF9B84B1DD}"/>
              </a:ext>
            </a:extLst>
          </p:cNvPr>
          <p:cNvSpPr>
            <a:spLocks noGrp="1"/>
          </p:cNvSpPr>
          <p:nvPr>
            <p:ph type="sldNum" sz="quarter" idx="12"/>
          </p:nvPr>
        </p:nvSpPr>
        <p:spPr>
          <a:xfrm>
            <a:off x="8803808" y="6214533"/>
            <a:ext cx="2743200" cy="365125"/>
          </a:xfrm>
        </p:spPr>
        <p:txBody>
          <a:bodyPr vert="horz" lIns="91440" tIns="45720" rIns="91440" bIns="45720" rtlCol="0" anchor="ctr">
            <a:normAutofit fontScale="92500" lnSpcReduction="10000"/>
          </a:bodyPr>
          <a:lstStyle/>
          <a:p>
            <a:pPr defTabSz="914400">
              <a:spcAft>
                <a:spcPts val="600"/>
              </a:spcAft>
            </a:pPr>
            <a:fld id="{24CC8467-1110-4D2D-BF7C-3F307ABB29EC}" type="slidenum">
              <a:rPr lang="en-US" b="1">
                <a:solidFill>
                  <a:schemeClr val="bg1"/>
                </a:solidFill>
                <a:latin typeface="Century Gothic" panose="020B0502020202020204" pitchFamily="34" charset="0"/>
              </a:rPr>
              <a:pPr defTabSz="914400">
                <a:spcAft>
                  <a:spcPts val="600"/>
                </a:spcAft>
              </a:pPr>
              <a:t>1</a:t>
            </a:fld>
            <a:endParaRPr lang="en-US" b="1" dirty="0">
              <a:solidFill>
                <a:schemeClr val="bg1"/>
              </a:solidFill>
              <a:latin typeface="Century Gothic" panose="020B0502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83D95FCC-CD40-48A7-BE27-72C49C45E5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2129" y="114300"/>
            <a:ext cx="1162674" cy="1139260"/>
          </a:xfrm>
          <a:prstGeom prst="rect">
            <a:avLst/>
          </a:prstGeom>
        </p:spPr>
      </p:pic>
    </p:spTree>
    <p:extLst>
      <p:ext uri="{BB962C8B-B14F-4D97-AF65-F5344CB8AC3E}">
        <p14:creationId xmlns:p14="http://schemas.microsoft.com/office/powerpoint/2010/main" val="400466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6916-6569-4ACB-9769-0C9A8AEB04F2}"/>
              </a:ext>
            </a:extLst>
          </p:cNvPr>
          <p:cNvSpPr>
            <a:spLocks noGrp="1"/>
          </p:cNvSpPr>
          <p:nvPr>
            <p:ph type="title"/>
          </p:nvPr>
        </p:nvSpPr>
        <p:spPr/>
        <p:txBody>
          <a:bodyPr/>
          <a:lstStyle/>
          <a:p>
            <a:r>
              <a:rPr lang="en-US" dirty="0"/>
              <a:t>Let’s Compare</a:t>
            </a:r>
          </a:p>
        </p:txBody>
      </p:sp>
      <p:pic>
        <p:nvPicPr>
          <p:cNvPr id="5" name="Content Placeholder 4">
            <a:extLst>
              <a:ext uri="{FF2B5EF4-FFF2-40B4-BE49-F238E27FC236}">
                <a16:creationId xmlns:a16="http://schemas.microsoft.com/office/drawing/2014/main" id="{35A3CC20-6EDC-41AD-83B1-1CF9E0720AA3}"/>
              </a:ext>
            </a:extLst>
          </p:cNvPr>
          <p:cNvPicPr>
            <a:picLocks noGrp="1" noChangeAspect="1"/>
          </p:cNvPicPr>
          <p:nvPr>
            <p:ph sz="half" idx="1"/>
          </p:nvPr>
        </p:nvPicPr>
        <p:blipFill>
          <a:blip r:embed="rId2">
            <a:grayscl/>
          </a:blip>
          <a:stretch>
            <a:fillRect/>
          </a:stretch>
        </p:blipFill>
        <p:spPr>
          <a:xfrm>
            <a:off x="1062786" y="2767937"/>
            <a:ext cx="4785653" cy="3638550"/>
          </a:xfrm>
          <a:prstGeom prst="rect">
            <a:avLst/>
          </a:prstGeom>
        </p:spPr>
      </p:pic>
      <p:pic>
        <p:nvPicPr>
          <p:cNvPr id="6" name="Content Placeholder 5">
            <a:extLst>
              <a:ext uri="{FF2B5EF4-FFF2-40B4-BE49-F238E27FC236}">
                <a16:creationId xmlns:a16="http://schemas.microsoft.com/office/drawing/2014/main" id="{3899C8B2-4FD3-4DC3-A02B-9932D66303AF}"/>
              </a:ext>
            </a:extLst>
          </p:cNvPr>
          <p:cNvPicPr>
            <a:picLocks noGrp="1" noChangeAspect="1"/>
          </p:cNvPicPr>
          <p:nvPr>
            <p:ph sz="half" idx="2"/>
          </p:nvPr>
        </p:nvPicPr>
        <p:blipFill>
          <a:blip r:embed="rId2">
            <a:grayscl/>
          </a:blip>
          <a:stretch>
            <a:fillRect/>
          </a:stretch>
        </p:blipFill>
        <p:spPr>
          <a:xfrm>
            <a:off x="6401636" y="2772262"/>
            <a:ext cx="4785653" cy="3638550"/>
          </a:xfrm>
          <a:prstGeom prst="rect">
            <a:avLst/>
          </a:prstGeom>
        </p:spPr>
      </p:pic>
      <p:sp>
        <p:nvSpPr>
          <p:cNvPr id="19" name="Slide Number Placeholder 18">
            <a:extLst>
              <a:ext uri="{FF2B5EF4-FFF2-40B4-BE49-F238E27FC236}">
                <a16:creationId xmlns:a16="http://schemas.microsoft.com/office/drawing/2014/main" id="{19302605-2CE2-42CE-9AA4-BEF51D328CAC}"/>
              </a:ext>
            </a:extLst>
          </p:cNvPr>
          <p:cNvSpPr>
            <a:spLocks noGrp="1"/>
          </p:cNvSpPr>
          <p:nvPr>
            <p:ph type="sldNum" sz="quarter" idx="12"/>
          </p:nvPr>
        </p:nvSpPr>
        <p:spPr/>
        <p:txBody>
          <a:bodyPr/>
          <a:lstStyle/>
          <a:p>
            <a:fld id="{A7CD31F4-64FA-4BA0-9498-67783267A8C8}" type="slidenum">
              <a:rPr lang="en-US" smtClean="0"/>
              <a:t>10</a:t>
            </a:fld>
            <a:endParaRPr lang="en-US"/>
          </a:p>
        </p:txBody>
      </p:sp>
      <p:grpSp>
        <p:nvGrpSpPr>
          <p:cNvPr id="4" name="Group 3">
            <a:extLst>
              <a:ext uri="{FF2B5EF4-FFF2-40B4-BE49-F238E27FC236}">
                <a16:creationId xmlns:a16="http://schemas.microsoft.com/office/drawing/2014/main" id="{BAA1DC44-85F0-4F31-B559-9548EEC5189F}"/>
              </a:ext>
            </a:extLst>
          </p:cNvPr>
          <p:cNvGrpSpPr/>
          <p:nvPr/>
        </p:nvGrpSpPr>
        <p:grpSpPr>
          <a:xfrm>
            <a:off x="7797370" y="2240479"/>
            <a:ext cx="2170778" cy="1054916"/>
            <a:chOff x="7797370" y="2240479"/>
            <a:chExt cx="2170778" cy="1054916"/>
          </a:xfrm>
        </p:grpSpPr>
        <p:pic>
          <p:nvPicPr>
            <p:cNvPr id="26" name="Picture 25">
              <a:extLst>
                <a:ext uri="{FF2B5EF4-FFF2-40B4-BE49-F238E27FC236}">
                  <a16:creationId xmlns:a16="http://schemas.microsoft.com/office/drawing/2014/main" id="{269C1CD0-2F48-40D5-817F-BD5A457FBEB7}"/>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flipH="1">
              <a:off x="7797370" y="2240479"/>
              <a:ext cx="2170778" cy="1054916"/>
            </a:xfrm>
            <a:prstGeom prst="rect">
              <a:avLst/>
            </a:prstGeom>
          </p:spPr>
        </p:pic>
        <p:sp>
          <p:nvSpPr>
            <p:cNvPr id="27" name="TextBox 26">
              <a:extLst>
                <a:ext uri="{FF2B5EF4-FFF2-40B4-BE49-F238E27FC236}">
                  <a16:creationId xmlns:a16="http://schemas.microsoft.com/office/drawing/2014/main" id="{1F86199E-A0BE-4142-AC2A-32CE78CABF43}"/>
                </a:ext>
              </a:extLst>
            </p:cNvPr>
            <p:cNvSpPr txBox="1"/>
            <p:nvPr/>
          </p:nvSpPr>
          <p:spPr>
            <a:xfrm>
              <a:off x="8966649" y="2554090"/>
              <a:ext cx="910286" cy="308801"/>
            </a:xfrm>
            <a:prstGeom prst="rect">
              <a:avLst/>
            </a:prstGeom>
            <a:noFill/>
          </p:spPr>
          <p:txBody>
            <a:bodyPr wrap="square" rtlCol="0">
              <a:spAutoFit/>
            </a:bodyPr>
            <a:lstStyle/>
            <a:p>
              <a:r>
                <a:rPr lang="en-US" b="1" dirty="0">
                  <a:solidFill>
                    <a:schemeClr val="bg1"/>
                  </a:solidFill>
                </a:rPr>
                <a:t>SAND</a:t>
              </a:r>
            </a:p>
          </p:txBody>
        </p:sp>
      </p:grpSp>
      <p:grpSp>
        <p:nvGrpSpPr>
          <p:cNvPr id="3" name="Group 2">
            <a:extLst>
              <a:ext uri="{FF2B5EF4-FFF2-40B4-BE49-F238E27FC236}">
                <a16:creationId xmlns:a16="http://schemas.microsoft.com/office/drawing/2014/main" id="{2DDB2908-7694-442B-A7D2-5B83799C8AC7}"/>
              </a:ext>
            </a:extLst>
          </p:cNvPr>
          <p:cNvGrpSpPr/>
          <p:nvPr/>
        </p:nvGrpSpPr>
        <p:grpSpPr>
          <a:xfrm>
            <a:off x="1633885" y="2240479"/>
            <a:ext cx="3919627" cy="1054916"/>
            <a:chOff x="1633885" y="2240479"/>
            <a:chExt cx="3919627" cy="1054916"/>
          </a:xfrm>
        </p:grpSpPr>
        <p:pic>
          <p:nvPicPr>
            <p:cNvPr id="24" name="Picture 23" descr="A close up of a truck&#10;&#10;Description automatically generated">
              <a:extLst>
                <a:ext uri="{FF2B5EF4-FFF2-40B4-BE49-F238E27FC236}">
                  <a16:creationId xmlns:a16="http://schemas.microsoft.com/office/drawing/2014/main" id="{C84BFCEC-7EEF-42F6-B3C4-9137DB0F1E71}"/>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633885" y="2240479"/>
              <a:ext cx="3919627" cy="1054916"/>
            </a:xfrm>
            <a:prstGeom prst="rect">
              <a:avLst/>
            </a:prstGeom>
          </p:spPr>
        </p:pic>
        <p:sp>
          <p:nvSpPr>
            <p:cNvPr id="25" name="TextBox 24">
              <a:extLst>
                <a:ext uri="{FF2B5EF4-FFF2-40B4-BE49-F238E27FC236}">
                  <a16:creationId xmlns:a16="http://schemas.microsoft.com/office/drawing/2014/main" id="{548FFFFF-77B3-4E6A-8D42-413FB22B64EB}"/>
                </a:ext>
              </a:extLst>
            </p:cNvPr>
            <p:cNvSpPr txBox="1"/>
            <p:nvPr/>
          </p:nvSpPr>
          <p:spPr>
            <a:xfrm>
              <a:off x="3060979" y="2348220"/>
              <a:ext cx="1987348" cy="646331"/>
            </a:xfrm>
            <a:prstGeom prst="rect">
              <a:avLst/>
            </a:prstGeom>
            <a:noFill/>
          </p:spPr>
          <p:txBody>
            <a:bodyPr wrap="square" rtlCol="0">
              <a:spAutoFit/>
            </a:bodyPr>
            <a:lstStyle/>
            <a:p>
              <a:r>
                <a:rPr lang="en-US" b="1" dirty="0">
                  <a:solidFill>
                    <a:schemeClr val="bg1"/>
                  </a:solidFill>
                </a:rPr>
                <a:t>OTHER COMMODITIES</a:t>
              </a:r>
            </a:p>
          </p:txBody>
        </p:sp>
      </p:grpSp>
      <p:sp>
        <p:nvSpPr>
          <p:cNvPr id="34" name="Freeform: Shape 33">
            <a:extLst>
              <a:ext uri="{FF2B5EF4-FFF2-40B4-BE49-F238E27FC236}">
                <a16:creationId xmlns:a16="http://schemas.microsoft.com/office/drawing/2014/main" id="{91F007F6-6F15-45AB-B7A7-08391B1C1BE2}"/>
              </a:ext>
            </a:extLst>
          </p:cNvPr>
          <p:cNvSpPr/>
          <p:nvPr/>
        </p:nvSpPr>
        <p:spPr>
          <a:xfrm>
            <a:off x="1602297" y="3400194"/>
            <a:ext cx="3967993" cy="2874771"/>
          </a:xfrm>
          <a:custGeom>
            <a:avLst/>
            <a:gdLst>
              <a:gd name="connsiteX0" fmla="*/ 0 w 3967993"/>
              <a:gd name="connsiteY0" fmla="*/ 2849604 h 2874771"/>
              <a:gd name="connsiteX1" fmla="*/ 553674 w 3967993"/>
              <a:gd name="connsiteY1" fmla="*/ 98015 h 2874771"/>
              <a:gd name="connsiteX2" fmla="*/ 1140903 w 3967993"/>
              <a:gd name="connsiteY2" fmla="*/ 618133 h 2874771"/>
              <a:gd name="connsiteX3" fmla="*/ 2709644 w 3967993"/>
              <a:gd name="connsiteY3" fmla="*/ 651689 h 2874771"/>
              <a:gd name="connsiteX4" fmla="*/ 3179428 w 3967993"/>
              <a:gd name="connsiteY4" fmla="*/ 114793 h 2874771"/>
              <a:gd name="connsiteX5" fmla="*/ 3967993 w 3967993"/>
              <a:gd name="connsiteY5" fmla="*/ 2874771 h 28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7993" h="2874771">
                <a:moveTo>
                  <a:pt x="0" y="2849604"/>
                </a:moveTo>
                <a:cubicBezTo>
                  <a:pt x="181762" y="1659765"/>
                  <a:pt x="363524" y="469927"/>
                  <a:pt x="553674" y="98015"/>
                </a:cubicBezTo>
                <a:cubicBezTo>
                  <a:pt x="743824" y="-273897"/>
                  <a:pt x="781575" y="525854"/>
                  <a:pt x="1140903" y="618133"/>
                </a:cubicBezTo>
                <a:cubicBezTo>
                  <a:pt x="1500231" y="710412"/>
                  <a:pt x="2369890" y="735579"/>
                  <a:pt x="2709644" y="651689"/>
                </a:cubicBezTo>
                <a:cubicBezTo>
                  <a:pt x="3049398" y="567799"/>
                  <a:pt x="2969703" y="-255721"/>
                  <a:pt x="3179428" y="114793"/>
                </a:cubicBezTo>
                <a:cubicBezTo>
                  <a:pt x="3389153" y="485307"/>
                  <a:pt x="3678573" y="1680039"/>
                  <a:pt x="3967993" y="2874771"/>
                </a:cubicBezTo>
              </a:path>
            </a:pathLst>
          </a:custGeom>
          <a:noFill/>
          <a:ln w="381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4CB6810C-25E6-478A-A0F2-D84CCFED6399}"/>
              </a:ext>
            </a:extLst>
          </p:cNvPr>
          <p:cNvSpPr/>
          <p:nvPr/>
        </p:nvSpPr>
        <p:spPr>
          <a:xfrm>
            <a:off x="7693891" y="3578860"/>
            <a:ext cx="2484582" cy="2683395"/>
          </a:xfrm>
          <a:custGeom>
            <a:avLst/>
            <a:gdLst>
              <a:gd name="connsiteX0" fmla="*/ 0 w 2484582"/>
              <a:gd name="connsiteY0" fmla="*/ 2637213 h 2683395"/>
              <a:gd name="connsiteX1" fmla="*/ 249382 w 2484582"/>
              <a:gd name="connsiteY1" fmla="*/ 226522 h 2683395"/>
              <a:gd name="connsiteX2" fmla="*/ 581891 w 2484582"/>
              <a:gd name="connsiteY2" fmla="*/ 540558 h 2683395"/>
              <a:gd name="connsiteX3" fmla="*/ 803564 w 2484582"/>
              <a:gd name="connsiteY3" fmla="*/ 429722 h 2683395"/>
              <a:gd name="connsiteX4" fmla="*/ 1071418 w 2484582"/>
              <a:gd name="connsiteY4" fmla="*/ 512849 h 2683395"/>
              <a:gd name="connsiteX5" fmla="*/ 1265382 w 2484582"/>
              <a:gd name="connsiteY5" fmla="*/ 448195 h 2683395"/>
              <a:gd name="connsiteX6" fmla="*/ 1459345 w 2484582"/>
              <a:gd name="connsiteY6" fmla="*/ 457431 h 2683395"/>
              <a:gd name="connsiteX7" fmla="*/ 1570182 w 2484582"/>
              <a:gd name="connsiteY7" fmla="*/ 531322 h 2683395"/>
              <a:gd name="connsiteX8" fmla="*/ 1708727 w 2484582"/>
              <a:gd name="connsiteY8" fmla="*/ 420485 h 2683395"/>
              <a:gd name="connsiteX9" fmla="*/ 1911927 w 2484582"/>
              <a:gd name="connsiteY9" fmla="*/ 485140 h 2683395"/>
              <a:gd name="connsiteX10" fmla="*/ 2050473 w 2484582"/>
              <a:gd name="connsiteY10" fmla="*/ 106449 h 2683395"/>
              <a:gd name="connsiteX11" fmla="*/ 2484582 w 2484582"/>
              <a:gd name="connsiteY11" fmla="*/ 2683395 h 268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4582" h="2683395">
                <a:moveTo>
                  <a:pt x="0" y="2637213"/>
                </a:moveTo>
                <a:cubicBezTo>
                  <a:pt x="76200" y="1606588"/>
                  <a:pt x="152400" y="575964"/>
                  <a:pt x="249382" y="226522"/>
                </a:cubicBezTo>
                <a:cubicBezTo>
                  <a:pt x="346364" y="-122920"/>
                  <a:pt x="489527" y="506691"/>
                  <a:pt x="581891" y="540558"/>
                </a:cubicBezTo>
                <a:cubicBezTo>
                  <a:pt x="674255" y="574425"/>
                  <a:pt x="721976" y="434340"/>
                  <a:pt x="803564" y="429722"/>
                </a:cubicBezTo>
                <a:cubicBezTo>
                  <a:pt x="885152" y="425104"/>
                  <a:pt x="994448" y="509770"/>
                  <a:pt x="1071418" y="512849"/>
                </a:cubicBezTo>
                <a:cubicBezTo>
                  <a:pt x="1148388" y="515928"/>
                  <a:pt x="1200728" y="457431"/>
                  <a:pt x="1265382" y="448195"/>
                </a:cubicBezTo>
                <a:cubicBezTo>
                  <a:pt x="1330037" y="438959"/>
                  <a:pt x="1408545" y="443577"/>
                  <a:pt x="1459345" y="457431"/>
                </a:cubicBezTo>
                <a:cubicBezTo>
                  <a:pt x="1510145" y="471285"/>
                  <a:pt x="1528618" y="537480"/>
                  <a:pt x="1570182" y="531322"/>
                </a:cubicBezTo>
                <a:cubicBezTo>
                  <a:pt x="1611746" y="525164"/>
                  <a:pt x="1651769" y="428182"/>
                  <a:pt x="1708727" y="420485"/>
                </a:cubicBezTo>
                <a:cubicBezTo>
                  <a:pt x="1765685" y="412788"/>
                  <a:pt x="1854969" y="537479"/>
                  <a:pt x="1911927" y="485140"/>
                </a:cubicBezTo>
                <a:cubicBezTo>
                  <a:pt x="1968885" y="432801"/>
                  <a:pt x="1955031" y="-259927"/>
                  <a:pt x="2050473" y="106449"/>
                </a:cubicBezTo>
                <a:cubicBezTo>
                  <a:pt x="2145916" y="472825"/>
                  <a:pt x="2315249" y="1578110"/>
                  <a:pt x="2484582" y="2683395"/>
                </a:cubicBezTo>
              </a:path>
            </a:pathLst>
          </a:custGeom>
          <a:noFill/>
          <a:ln w="381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0D1F811B-6814-43D6-A144-70B2EDB935A0}"/>
              </a:ext>
            </a:extLst>
          </p:cNvPr>
          <p:cNvGrpSpPr/>
          <p:nvPr/>
        </p:nvGrpSpPr>
        <p:grpSpPr>
          <a:xfrm>
            <a:off x="8123833" y="4221018"/>
            <a:ext cx="2378576" cy="821953"/>
            <a:chOff x="8123833" y="4221018"/>
            <a:chExt cx="2378576" cy="821953"/>
          </a:xfrm>
        </p:grpSpPr>
        <p:sp>
          <p:nvSpPr>
            <p:cNvPr id="36" name="TextBox 35">
              <a:extLst>
                <a:ext uri="{FF2B5EF4-FFF2-40B4-BE49-F238E27FC236}">
                  <a16:creationId xmlns:a16="http://schemas.microsoft.com/office/drawing/2014/main" id="{36FC134B-CE82-459D-97C6-DDE5DA797BED}"/>
                </a:ext>
              </a:extLst>
            </p:cNvPr>
            <p:cNvSpPr txBox="1"/>
            <p:nvPr/>
          </p:nvSpPr>
          <p:spPr>
            <a:xfrm>
              <a:off x="8123833" y="4673639"/>
              <a:ext cx="2378576" cy="369332"/>
            </a:xfrm>
            <a:prstGeom prst="rect">
              <a:avLst/>
            </a:prstGeom>
            <a:noFill/>
          </p:spPr>
          <p:txBody>
            <a:bodyPr wrap="square" rtlCol="0">
              <a:spAutoFit/>
            </a:bodyPr>
            <a:lstStyle/>
            <a:p>
              <a:r>
                <a:rPr lang="en-US" dirty="0"/>
                <a:t>Bumps in the graph</a:t>
              </a:r>
            </a:p>
          </p:txBody>
        </p:sp>
        <p:sp>
          <p:nvSpPr>
            <p:cNvPr id="37" name="Arrow: Right 36">
              <a:extLst>
                <a:ext uri="{FF2B5EF4-FFF2-40B4-BE49-F238E27FC236}">
                  <a16:creationId xmlns:a16="http://schemas.microsoft.com/office/drawing/2014/main" id="{E8C0F80D-B7B9-451A-865A-A630B98C9F1A}"/>
                </a:ext>
              </a:extLst>
            </p:cNvPr>
            <p:cNvSpPr/>
            <p:nvPr/>
          </p:nvSpPr>
          <p:spPr>
            <a:xfrm rot="16200000">
              <a:off x="8245133" y="4342275"/>
              <a:ext cx="521364" cy="2788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F193E00C-AE5A-4DDC-AFF6-BE33FA678EDD}"/>
              </a:ext>
            </a:extLst>
          </p:cNvPr>
          <p:cNvGrpSpPr/>
          <p:nvPr/>
        </p:nvGrpSpPr>
        <p:grpSpPr>
          <a:xfrm>
            <a:off x="2678176" y="4211480"/>
            <a:ext cx="3602182" cy="893743"/>
            <a:chOff x="2678176" y="4211480"/>
            <a:chExt cx="3602182" cy="893743"/>
          </a:xfrm>
        </p:grpSpPr>
        <p:sp>
          <p:nvSpPr>
            <p:cNvPr id="39" name="TextBox 38">
              <a:extLst>
                <a:ext uri="{FF2B5EF4-FFF2-40B4-BE49-F238E27FC236}">
                  <a16:creationId xmlns:a16="http://schemas.microsoft.com/office/drawing/2014/main" id="{D2B1EBF6-1620-4790-AD91-3CAFDC8B096D}"/>
                </a:ext>
              </a:extLst>
            </p:cNvPr>
            <p:cNvSpPr txBox="1"/>
            <p:nvPr/>
          </p:nvSpPr>
          <p:spPr>
            <a:xfrm>
              <a:off x="2678176" y="4735891"/>
              <a:ext cx="3602182" cy="369332"/>
            </a:xfrm>
            <a:prstGeom prst="rect">
              <a:avLst/>
            </a:prstGeom>
            <a:noFill/>
          </p:spPr>
          <p:txBody>
            <a:bodyPr wrap="square" rtlCol="0">
              <a:spAutoFit/>
            </a:bodyPr>
            <a:lstStyle/>
            <a:p>
              <a:r>
                <a:rPr lang="en-US" dirty="0"/>
                <a:t>No bumps in the graph</a:t>
              </a:r>
            </a:p>
          </p:txBody>
        </p:sp>
        <p:sp>
          <p:nvSpPr>
            <p:cNvPr id="40" name="Arrow: Right 39">
              <a:extLst>
                <a:ext uri="{FF2B5EF4-FFF2-40B4-BE49-F238E27FC236}">
                  <a16:creationId xmlns:a16="http://schemas.microsoft.com/office/drawing/2014/main" id="{630C09E6-E1D6-4893-8EB0-CE21B3523B71}"/>
                </a:ext>
              </a:extLst>
            </p:cNvPr>
            <p:cNvSpPr/>
            <p:nvPr/>
          </p:nvSpPr>
          <p:spPr>
            <a:xfrm rot="16200000">
              <a:off x="2800297" y="4332737"/>
              <a:ext cx="521364" cy="2788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8B6ED48E-D857-4E01-B471-B765AC5B5320}"/>
              </a:ext>
            </a:extLst>
          </p:cNvPr>
          <p:cNvGrpSpPr/>
          <p:nvPr/>
        </p:nvGrpSpPr>
        <p:grpSpPr>
          <a:xfrm>
            <a:off x="7324725" y="3400194"/>
            <a:ext cx="3607301" cy="2874771"/>
            <a:chOff x="7324725" y="3400194"/>
            <a:chExt cx="3607301" cy="2874771"/>
          </a:xfrm>
        </p:grpSpPr>
        <p:sp>
          <p:nvSpPr>
            <p:cNvPr id="42" name="Rectangle 41">
              <a:extLst>
                <a:ext uri="{FF2B5EF4-FFF2-40B4-BE49-F238E27FC236}">
                  <a16:creationId xmlns:a16="http://schemas.microsoft.com/office/drawing/2014/main" id="{1B7A60F0-0460-4672-8B1E-4987D1D34F28}"/>
                </a:ext>
              </a:extLst>
            </p:cNvPr>
            <p:cNvSpPr/>
            <p:nvPr/>
          </p:nvSpPr>
          <p:spPr>
            <a:xfrm>
              <a:off x="7324725" y="3400194"/>
              <a:ext cx="3009900" cy="28747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85898E7-2B1E-48AD-8F73-D6282141A349}"/>
                </a:ext>
              </a:extLst>
            </p:cNvPr>
            <p:cNvSpPr txBox="1"/>
            <p:nvPr/>
          </p:nvSpPr>
          <p:spPr>
            <a:xfrm>
              <a:off x="8553450" y="5600700"/>
              <a:ext cx="2378576" cy="369332"/>
            </a:xfrm>
            <a:prstGeom prst="rect">
              <a:avLst/>
            </a:prstGeom>
            <a:noFill/>
          </p:spPr>
          <p:txBody>
            <a:bodyPr wrap="square" rtlCol="0">
              <a:spAutoFit/>
            </a:bodyPr>
            <a:lstStyle/>
            <a:p>
              <a:r>
                <a:rPr lang="en-US" dirty="0"/>
                <a:t>Smaller graph</a:t>
              </a:r>
            </a:p>
          </p:txBody>
        </p:sp>
      </p:grpSp>
      <p:grpSp>
        <p:nvGrpSpPr>
          <p:cNvPr id="47" name="Group 46">
            <a:extLst>
              <a:ext uri="{FF2B5EF4-FFF2-40B4-BE49-F238E27FC236}">
                <a16:creationId xmlns:a16="http://schemas.microsoft.com/office/drawing/2014/main" id="{C4F14547-B79B-4A25-80EF-39AA9AEBFDE8}"/>
              </a:ext>
            </a:extLst>
          </p:cNvPr>
          <p:cNvGrpSpPr/>
          <p:nvPr/>
        </p:nvGrpSpPr>
        <p:grpSpPr>
          <a:xfrm>
            <a:off x="1133475" y="3295395"/>
            <a:ext cx="4938778" cy="3111092"/>
            <a:chOff x="1133475" y="3295395"/>
            <a:chExt cx="4938778" cy="3111092"/>
          </a:xfrm>
        </p:grpSpPr>
        <p:sp>
          <p:nvSpPr>
            <p:cNvPr id="45" name="Rectangle 44">
              <a:extLst>
                <a:ext uri="{FF2B5EF4-FFF2-40B4-BE49-F238E27FC236}">
                  <a16:creationId xmlns:a16="http://schemas.microsoft.com/office/drawing/2014/main" id="{FAE7B448-62F4-47BF-838C-1E0E91071740}"/>
                </a:ext>
              </a:extLst>
            </p:cNvPr>
            <p:cNvSpPr/>
            <p:nvPr/>
          </p:nvSpPr>
          <p:spPr>
            <a:xfrm>
              <a:off x="1133475" y="3295395"/>
              <a:ext cx="4670760" cy="31110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1D37810D-EA86-4221-8751-21AA85EED0FF}"/>
                </a:ext>
              </a:extLst>
            </p:cNvPr>
            <p:cNvSpPr txBox="1"/>
            <p:nvPr/>
          </p:nvSpPr>
          <p:spPr>
            <a:xfrm>
              <a:off x="3936474" y="5556833"/>
              <a:ext cx="2135779" cy="369332"/>
            </a:xfrm>
            <a:prstGeom prst="rect">
              <a:avLst/>
            </a:prstGeom>
            <a:noFill/>
          </p:spPr>
          <p:txBody>
            <a:bodyPr wrap="square" rtlCol="0">
              <a:spAutoFit/>
            </a:bodyPr>
            <a:lstStyle/>
            <a:p>
              <a:r>
                <a:rPr lang="en-US" dirty="0"/>
                <a:t>Larger graph</a:t>
              </a:r>
            </a:p>
          </p:txBody>
        </p:sp>
      </p:grpSp>
    </p:spTree>
    <p:extLst>
      <p:ext uri="{BB962C8B-B14F-4D97-AF65-F5344CB8AC3E}">
        <p14:creationId xmlns:p14="http://schemas.microsoft.com/office/powerpoint/2010/main" val="38769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3963E-EB84-47A4-9F8C-2BCAB30909F2}"/>
              </a:ext>
            </a:extLst>
          </p:cNvPr>
          <p:cNvSpPr>
            <a:spLocks noGrp="1"/>
          </p:cNvSpPr>
          <p:nvPr>
            <p:ph type="title"/>
          </p:nvPr>
        </p:nvSpPr>
        <p:spPr/>
        <p:txBody>
          <a:bodyPr/>
          <a:lstStyle/>
          <a:p>
            <a:r>
              <a:rPr lang="en-US" dirty="0"/>
              <a:t>Two Possible Ports</a:t>
            </a:r>
          </a:p>
        </p:txBody>
      </p:sp>
      <p:sp>
        <p:nvSpPr>
          <p:cNvPr id="3" name="Text Placeholder 2">
            <a:extLst>
              <a:ext uri="{FF2B5EF4-FFF2-40B4-BE49-F238E27FC236}">
                <a16:creationId xmlns:a16="http://schemas.microsoft.com/office/drawing/2014/main" id="{F78C7066-3125-4AF9-9E62-C28C5F1FF69D}"/>
              </a:ext>
            </a:extLst>
          </p:cNvPr>
          <p:cNvSpPr>
            <a:spLocks noGrp="1"/>
          </p:cNvSpPr>
          <p:nvPr>
            <p:ph type="body" idx="1"/>
          </p:nvPr>
        </p:nvSpPr>
        <p:spPr>
          <a:xfrm>
            <a:off x="810000" y="2463006"/>
            <a:ext cx="5189857" cy="576262"/>
          </a:xfrm>
        </p:spPr>
        <p:txBody>
          <a:bodyPr/>
          <a:lstStyle/>
          <a:p>
            <a:pPr algn="l"/>
            <a:r>
              <a:rPr lang="en-US" b="1" dirty="0"/>
              <a:t>PORT #1: Little Rock</a:t>
            </a:r>
            <a:endParaRPr lang="en-US" dirty="0"/>
          </a:p>
        </p:txBody>
      </p:sp>
      <p:sp>
        <p:nvSpPr>
          <p:cNvPr id="4" name="Content Placeholder 3">
            <a:extLst>
              <a:ext uri="{FF2B5EF4-FFF2-40B4-BE49-F238E27FC236}">
                <a16:creationId xmlns:a16="http://schemas.microsoft.com/office/drawing/2014/main" id="{6EE3BB8A-6E7F-422B-87A8-0056A8117DA8}"/>
              </a:ext>
            </a:extLst>
          </p:cNvPr>
          <p:cNvSpPr>
            <a:spLocks noGrp="1"/>
          </p:cNvSpPr>
          <p:nvPr>
            <p:ph sz="half" idx="2"/>
          </p:nvPr>
        </p:nvSpPr>
        <p:spPr>
          <a:xfrm>
            <a:off x="810000" y="3185248"/>
            <a:ext cx="5189856" cy="3109913"/>
          </a:xfrm>
        </p:spPr>
        <p:txBody>
          <a:bodyPr/>
          <a:lstStyle/>
          <a:p>
            <a:r>
              <a:rPr lang="en-US" dirty="0"/>
              <a:t>The Port of Little Rock can service 90 trucks per day</a:t>
            </a:r>
          </a:p>
          <a:p>
            <a:pPr lvl="1"/>
            <a:r>
              <a:rPr lang="en-US" dirty="0"/>
              <a:t>Inductive Sensors in driveway</a:t>
            </a:r>
          </a:p>
          <a:p>
            <a:pPr lvl="1"/>
            <a:r>
              <a:rPr lang="en-US" dirty="0"/>
              <a:t>Use the data provided</a:t>
            </a:r>
          </a:p>
        </p:txBody>
      </p:sp>
      <p:sp>
        <p:nvSpPr>
          <p:cNvPr id="5" name="Text Placeholder 4">
            <a:extLst>
              <a:ext uri="{FF2B5EF4-FFF2-40B4-BE49-F238E27FC236}">
                <a16:creationId xmlns:a16="http://schemas.microsoft.com/office/drawing/2014/main" id="{F57479F6-F013-4865-90E8-CF687A75DCA3}"/>
              </a:ext>
            </a:extLst>
          </p:cNvPr>
          <p:cNvSpPr>
            <a:spLocks noGrp="1"/>
          </p:cNvSpPr>
          <p:nvPr>
            <p:ph type="body" sz="quarter" idx="3"/>
          </p:nvPr>
        </p:nvSpPr>
        <p:spPr>
          <a:xfrm>
            <a:off x="6459193" y="2463006"/>
            <a:ext cx="5194583" cy="576262"/>
          </a:xfrm>
        </p:spPr>
        <p:txBody>
          <a:bodyPr/>
          <a:lstStyle/>
          <a:p>
            <a:pPr algn="l"/>
            <a:r>
              <a:rPr lang="en-US" b="1" dirty="0"/>
              <a:t>PORT #2: Memphis</a:t>
            </a:r>
            <a:endParaRPr lang="en-US" dirty="0"/>
          </a:p>
        </p:txBody>
      </p:sp>
      <p:sp>
        <p:nvSpPr>
          <p:cNvPr id="6" name="Content Placeholder 5">
            <a:extLst>
              <a:ext uri="{FF2B5EF4-FFF2-40B4-BE49-F238E27FC236}">
                <a16:creationId xmlns:a16="http://schemas.microsoft.com/office/drawing/2014/main" id="{243859F7-7DF0-4996-9838-A926D8573CF6}"/>
              </a:ext>
            </a:extLst>
          </p:cNvPr>
          <p:cNvSpPr>
            <a:spLocks noGrp="1"/>
          </p:cNvSpPr>
          <p:nvPr>
            <p:ph sz="quarter" idx="4"/>
          </p:nvPr>
        </p:nvSpPr>
        <p:spPr>
          <a:xfrm>
            <a:off x="6749389" y="3185247"/>
            <a:ext cx="5194583" cy="3109913"/>
          </a:xfrm>
        </p:spPr>
        <p:txBody>
          <a:bodyPr/>
          <a:lstStyle/>
          <a:p>
            <a:r>
              <a:rPr lang="en-US" dirty="0"/>
              <a:t>The Port of Memphis can service 130 trucks per day</a:t>
            </a:r>
          </a:p>
          <a:p>
            <a:pPr lvl="1"/>
            <a:r>
              <a:rPr lang="en-US" dirty="0"/>
              <a:t>Inductive Sensors in driveway</a:t>
            </a:r>
          </a:p>
          <a:p>
            <a:pPr lvl="1"/>
            <a:r>
              <a:rPr lang="en-US" dirty="0"/>
              <a:t>Use the data provided</a:t>
            </a:r>
          </a:p>
        </p:txBody>
      </p:sp>
      <p:sp>
        <p:nvSpPr>
          <p:cNvPr id="9" name="Slide Number Placeholder 8">
            <a:extLst>
              <a:ext uri="{FF2B5EF4-FFF2-40B4-BE49-F238E27FC236}">
                <a16:creationId xmlns:a16="http://schemas.microsoft.com/office/drawing/2014/main" id="{DD196845-5FBA-4F7C-8F15-DEFC56FA4E1F}"/>
              </a:ext>
            </a:extLst>
          </p:cNvPr>
          <p:cNvSpPr>
            <a:spLocks noGrp="1"/>
          </p:cNvSpPr>
          <p:nvPr>
            <p:ph type="sldNum" sz="quarter" idx="12"/>
          </p:nvPr>
        </p:nvSpPr>
        <p:spPr/>
        <p:txBody>
          <a:bodyPr/>
          <a:lstStyle/>
          <a:p>
            <a:fld id="{A7CD31F4-64FA-4BA0-9498-67783267A8C8}" type="slidenum">
              <a:rPr lang="en-US" smtClean="0"/>
              <a:t>11</a:t>
            </a:fld>
            <a:endParaRPr lang="en-US"/>
          </a:p>
        </p:txBody>
      </p:sp>
    </p:spTree>
    <p:extLst>
      <p:ext uri="{BB962C8B-B14F-4D97-AF65-F5344CB8AC3E}">
        <p14:creationId xmlns:p14="http://schemas.microsoft.com/office/powerpoint/2010/main" val="342435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1000"/>
                                        <p:tgtEl>
                                          <p:spTgt spid="6">
                                            <p:txEl>
                                              <p:pRg st="1" end="1"/>
                                            </p:txEl>
                                          </p:spTgt>
                                        </p:tgtEl>
                                      </p:cBhvr>
                                    </p:animEffect>
                                    <p:anim calcmode="lin" valueType="num">
                                      <p:cBhvr>
                                        <p:cTn id="3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236A-6DF2-4A31-9BB6-01E875AE0DCE}"/>
              </a:ext>
            </a:extLst>
          </p:cNvPr>
          <p:cNvSpPr>
            <a:spLocks noGrp="1"/>
          </p:cNvSpPr>
          <p:nvPr>
            <p:ph type="title"/>
          </p:nvPr>
        </p:nvSpPr>
        <p:spPr/>
        <p:txBody>
          <a:bodyPr/>
          <a:lstStyle/>
          <a:p>
            <a:r>
              <a:rPr lang="en-US" dirty="0"/>
              <a:t>Your Turn!</a:t>
            </a:r>
          </a:p>
        </p:txBody>
      </p:sp>
      <p:sp>
        <p:nvSpPr>
          <p:cNvPr id="3" name="Content Placeholder 2">
            <a:extLst>
              <a:ext uri="{FF2B5EF4-FFF2-40B4-BE49-F238E27FC236}">
                <a16:creationId xmlns:a16="http://schemas.microsoft.com/office/drawing/2014/main" id="{3EE18692-8448-48FA-8578-4E09CDC41931}"/>
              </a:ext>
            </a:extLst>
          </p:cNvPr>
          <p:cNvSpPr>
            <a:spLocks noGrp="1"/>
          </p:cNvSpPr>
          <p:nvPr>
            <p:ph idx="1"/>
          </p:nvPr>
        </p:nvSpPr>
        <p:spPr>
          <a:xfrm>
            <a:off x="810000" y="2524676"/>
            <a:ext cx="10554574" cy="3636511"/>
          </a:xfrm>
        </p:spPr>
        <p:txBody>
          <a:bodyPr/>
          <a:lstStyle/>
          <a:p>
            <a:pPr marL="0" indent="0">
              <a:buNone/>
            </a:pPr>
            <a:r>
              <a:rPr lang="en-US" i="1" dirty="0"/>
              <a:t>This is where specific instructions on opening their dataset will go. This dataset will help the students prove that gravel and sand should be transported through The Port of Little Rock up to Jonesboro due to capacity constraints at The Port of Memphis.</a:t>
            </a:r>
          </a:p>
          <a:p>
            <a:pPr marL="0" indent="0">
              <a:buNone/>
            </a:pPr>
            <a:endParaRPr lang="en-US" i="1" dirty="0"/>
          </a:p>
          <a:p>
            <a:pPr marL="0" indent="0">
              <a:buNone/>
            </a:pPr>
            <a:r>
              <a:rPr lang="en-US" i="1" dirty="0"/>
              <a:t>Open-source code will be used to count the trucks based on body style according to the graphs on slide 6.</a:t>
            </a:r>
          </a:p>
          <a:p>
            <a:pPr marL="0" indent="0">
              <a:buNone/>
            </a:pPr>
            <a:endParaRPr lang="en-US" i="1" dirty="0"/>
          </a:p>
          <a:p>
            <a:pPr marL="0" indent="0">
              <a:buNone/>
            </a:pPr>
            <a:endParaRPr lang="en-US" dirty="0"/>
          </a:p>
        </p:txBody>
      </p:sp>
      <p:sp>
        <p:nvSpPr>
          <p:cNvPr id="4" name="Slide Number Placeholder 3">
            <a:extLst>
              <a:ext uri="{FF2B5EF4-FFF2-40B4-BE49-F238E27FC236}">
                <a16:creationId xmlns:a16="http://schemas.microsoft.com/office/drawing/2014/main" id="{D3ED730C-E59B-464B-BCAD-2A59E1EE76C2}"/>
              </a:ext>
            </a:extLst>
          </p:cNvPr>
          <p:cNvSpPr>
            <a:spLocks noGrp="1"/>
          </p:cNvSpPr>
          <p:nvPr>
            <p:ph type="sldNum" sz="quarter" idx="12"/>
          </p:nvPr>
        </p:nvSpPr>
        <p:spPr/>
        <p:txBody>
          <a:bodyPr/>
          <a:lstStyle/>
          <a:p>
            <a:fld id="{A7CD31F4-64FA-4BA0-9498-67783267A8C8}" type="slidenum">
              <a:rPr lang="en-US" smtClean="0"/>
              <a:t>12</a:t>
            </a:fld>
            <a:endParaRPr lang="en-US"/>
          </a:p>
        </p:txBody>
      </p:sp>
    </p:spTree>
    <p:extLst>
      <p:ext uri="{BB962C8B-B14F-4D97-AF65-F5344CB8AC3E}">
        <p14:creationId xmlns:p14="http://schemas.microsoft.com/office/powerpoint/2010/main" val="3580081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4F7542-71FC-41EE-8837-5589D55CC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27676"/>
            <a:ext cx="12192000" cy="9585676"/>
          </a:xfrm>
          <a:prstGeom prst="rect">
            <a:avLst/>
          </a:prstGeom>
        </p:spPr>
      </p:pic>
      <p:sp>
        <p:nvSpPr>
          <p:cNvPr id="12" name="Freeform 9">
            <a:extLst>
              <a:ext uri="{FF2B5EF4-FFF2-40B4-BE49-F238E27FC236}">
                <a16:creationId xmlns:a16="http://schemas.microsoft.com/office/drawing/2014/main" id="{72319FFA-0E4F-4E0B-BEBA-A9DD4B41A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3D517-8BB0-497D-81CF-B496FCDF034A}"/>
              </a:ext>
            </a:extLst>
          </p:cNvPr>
          <p:cNvSpPr>
            <a:spLocks noGrp="1"/>
          </p:cNvSpPr>
          <p:nvPr>
            <p:ph type="title"/>
          </p:nvPr>
        </p:nvSpPr>
        <p:spPr>
          <a:xfrm>
            <a:off x="781889" y="648472"/>
            <a:ext cx="4930400" cy="1559412"/>
          </a:xfrm>
        </p:spPr>
        <p:txBody>
          <a:bodyPr>
            <a:normAutofit/>
          </a:bodyPr>
          <a:lstStyle/>
          <a:p>
            <a:r>
              <a:rPr lang="en-US" dirty="0"/>
              <a:t>LOCAL IMPACT</a:t>
            </a:r>
          </a:p>
        </p:txBody>
      </p:sp>
      <p:sp>
        <p:nvSpPr>
          <p:cNvPr id="9" name="Content Placeholder 8">
            <a:extLst>
              <a:ext uri="{FF2B5EF4-FFF2-40B4-BE49-F238E27FC236}">
                <a16:creationId xmlns:a16="http://schemas.microsoft.com/office/drawing/2014/main" id="{B83E1BDB-17C4-415D-8EB4-9A72B4409B02}"/>
              </a:ext>
            </a:extLst>
          </p:cNvPr>
          <p:cNvSpPr>
            <a:spLocks noGrp="1"/>
          </p:cNvSpPr>
          <p:nvPr>
            <p:ph idx="1"/>
          </p:nvPr>
        </p:nvSpPr>
        <p:spPr>
          <a:xfrm>
            <a:off x="790602" y="2528987"/>
            <a:ext cx="4921687" cy="3632200"/>
          </a:xfrm>
        </p:spPr>
        <p:txBody>
          <a:bodyPr>
            <a:normAutofit/>
          </a:bodyPr>
          <a:lstStyle/>
          <a:p>
            <a:pPr marL="0" indent="0">
              <a:buNone/>
            </a:pPr>
            <a:r>
              <a:rPr lang="en-US" i="1" dirty="0"/>
              <a:t>Everyone</a:t>
            </a:r>
            <a:r>
              <a:rPr lang="en-US" dirty="0"/>
              <a:t> and </a:t>
            </a:r>
            <a:r>
              <a:rPr lang="en-US" i="1" dirty="0"/>
              <a:t>everything</a:t>
            </a:r>
            <a:r>
              <a:rPr lang="en-US" dirty="0"/>
              <a:t> is affected by transportation engineering – on a big scale all the way down to each individual house in your neighborhood.</a:t>
            </a:r>
          </a:p>
          <a:p>
            <a:pPr marL="0" indent="0">
              <a:buNone/>
            </a:pPr>
            <a:r>
              <a:rPr lang="en-US" dirty="0"/>
              <a:t>Next time, you might be shipping textbooks to your school or medical supplies to the hospital in town.</a:t>
            </a:r>
          </a:p>
          <a:p>
            <a:pPr marL="0" indent="0">
              <a:buNone/>
            </a:pPr>
            <a:r>
              <a:rPr lang="en-US" dirty="0"/>
              <a:t>Your work as a transportation engineer can make a lasting impact on your community, whether you’re filling sandboxes or rebuilding your community.</a:t>
            </a:r>
          </a:p>
          <a:p>
            <a:pPr marL="0" indent="0">
              <a:buNone/>
            </a:pPr>
            <a:endParaRPr lang="en-US" dirty="0"/>
          </a:p>
        </p:txBody>
      </p:sp>
      <p:sp>
        <p:nvSpPr>
          <p:cNvPr id="3" name="Slide Number Placeholder 2">
            <a:extLst>
              <a:ext uri="{FF2B5EF4-FFF2-40B4-BE49-F238E27FC236}">
                <a16:creationId xmlns:a16="http://schemas.microsoft.com/office/drawing/2014/main" id="{D3665E9C-2D8A-49DE-A3A3-641BEB7802F6}"/>
              </a:ext>
            </a:extLst>
          </p:cNvPr>
          <p:cNvSpPr>
            <a:spLocks noGrp="1"/>
          </p:cNvSpPr>
          <p:nvPr>
            <p:ph type="sldNum" sz="quarter" idx="12"/>
          </p:nvPr>
        </p:nvSpPr>
        <p:spPr/>
        <p:txBody>
          <a:bodyPr/>
          <a:lstStyle/>
          <a:p>
            <a:fld id="{A7CD31F4-64FA-4BA0-9498-67783267A8C8}" type="slidenum">
              <a:rPr lang="en-US" smtClean="0"/>
              <a:t>13</a:t>
            </a:fld>
            <a:endParaRPr lang="en-US"/>
          </a:p>
        </p:txBody>
      </p:sp>
    </p:spTree>
    <p:extLst>
      <p:ext uri="{BB962C8B-B14F-4D97-AF65-F5344CB8AC3E}">
        <p14:creationId xmlns:p14="http://schemas.microsoft.com/office/powerpoint/2010/main" val="15324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8D1400F4-6FFC-4ECB-A887-24B8E6088114}"/>
              </a:ext>
            </a:extLst>
          </p:cNvPr>
          <p:cNvSpPr/>
          <p:nvPr/>
        </p:nvSpPr>
        <p:spPr>
          <a:xfrm>
            <a:off x="6096000" y="-3175"/>
            <a:ext cx="6096000" cy="68579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4597A6-3230-43EF-897F-F4C0709D0CB8}"/>
              </a:ext>
            </a:extLst>
          </p:cNvPr>
          <p:cNvSpPr>
            <a:spLocks noGrp="1"/>
          </p:cNvSpPr>
          <p:nvPr>
            <p:ph type="title"/>
          </p:nvPr>
        </p:nvSpPr>
        <p:spPr>
          <a:xfrm>
            <a:off x="311815" y="5404371"/>
            <a:ext cx="5789101" cy="762597"/>
          </a:xfrm>
        </p:spPr>
        <p:txBody>
          <a:bodyPr vert="horz" lIns="91440" tIns="45720" rIns="91440" bIns="45720" rtlCol="0" anchor="b">
            <a:normAutofit/>
          </a:bodyPr>
          <a:lstStyle/>
          <a:p>
            <a:r>
              <a:rPr lang="en-US" sz="3200" dirty="0"/>
              <a:t>Meet the Bower Family </a:t>
            </a:r>
          </a:p>
        </p:txBody>
      </p:sp>
      <p:sp>
        <p:nvSpPr>
          <p:cNvPr id="23" name="TextBox 22">
            <a:extLst>
              <a:ext uri="{FF2B5EF4-FFF2-40B4-BE49-F238E27FC236}">
                <a16:creationId xmlns:a16="http://schemas.microsoft.com/office/drawing/2014/main" id="{726AD88A-F24F-446B-BE57-15AA56A78984}"/>
              </a:ext>
            </a:extLst>
          </p:cNvPr>
          <p:cNvSpPr txBox="1"/>
          <p:nvPr/>
        </p:nvSpPr>
        <p:spPr>
          <a:xfrm>
            <a:off x="625280" y="752077"/>
            <a:ext cx="5157256" cy="3693319"/>
          </a:xfrm>
          <a:prstGeom prst="rect">
            <a:avLst/>
          </a:prstGeom>
          <a:noFill/>
        </p:spPr>
        <p:txBody>
          <a:bodyPr wrap="square" rtlCol="0">
            <a:spAutoFit/>
          </a:bodyPr>
          <a:lstStyle/>
          <a:p>
            <a:pPr marL="285750" indent="-285750">
              <a:buFont typeface="Arial" panose="020B0604020202020204" pitchFamily="34" charset="0"/>
              <a:buChar char="•"/>
            </a:pPr>
            <a:r>
              <a:rPr lang="en-US" dirty="0"/>
              <a:t>John is a lawyer and Alex is a software engineer in town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They have been Jonesboro residents for the last 10 years</a:t>
            </a:r>
          </a:p>
          <a:p>
            <a:endParaRPr lang="en-US" dirty="0"/>
          </a:p>
          <a:p>
            <a:pPr marL="285750" indent="-285750">
              <a:buFont typeface="Arial" panose="020B0604020202020204" pitchFamily="34" charset="0"/>
              <a:buChar char="•"/>
            </a:pPr>
            <a:r>
              <a:rPr lang="en-US" dirty="0"/>
              <a:t>Their children, Amelia and Madeline, attend the local public early childhood school</a:t>
            </a:r>
          </a:p>
          <a:p>
            <a:endParaRPr lang="en-US" dirty="0"/>
          </a:p>
          <a:p>
            <a:pPr marL="285750" indent="-285750">
              <a:buFont typeface="Arial" panose="020B0604020202020204" pitchFamily="34" charset="0"/>
              <a:buChar char="•"/>
            </a:pPr>
            <a:r>
              <a:rPr lang="en-US" dirty="0"/>
              <a:t>They lost their home in the Spring of 2020 when a violent tornado swept through Jonesboro</a:t>
            </a:r>
          </a:p>
        </p:txBody>
      </p:sp>
      <p:sp>
        <p:nvSpPr>
          <p:cNvPr id="3" name="Slide Number Placeholder 2">
            <a:extLst>
              <a:ext uri="{FF2B5EF4-FFF2-40B4-BE49-F238E27FC236}">
                <a16:creationId xmlns:a16="http://schemas.microsoft.com/office/drawing/2014/main" id="{5C3C6044-F40B-49E4-92FC-B6DE96FFAF30}"/>
              </a:ext>
            </a:extLst>
          </p:cNvPr>
          <p:cNvSpPr>
            <a:spLocks noGrp="1"/>
          </p:cNvSpPr>
          <p:nvPr>
            <p:ph type="sldNum" sz="quarter" idx="12"/>
          </p:nvPr>
        </p:nvSpPr>
        <p:spPr/>
        <p:txBody>
          <a:bodyPr/>
          <a:lstStyle/>
          <a:p>
            <a:fld id="{A7CD31F4-64FA-4BA0-9498-67783267A8C8}" type="slidenum">
              <a:rPr lang="en-US" smtClean="0"/>
              <a:t>2</a:t>
            </a:fld>
            <a:endParaRPr lang="en-US"/>
          </a:p>
        </p:txBody>
      </p:sp>
      <p:pic>
        <p:nvPicPr>
          <p:cNvPr id="15" name="Content Placeholder 14">
            <a:extLst>
              <a:ext uri="{FF2B5EF4-FFF2-40B4-BE49-F238E27FC236}">
                <a16:creationId xmlns:a16="http://schemas.microsoft.com/office/drawing/2014/main" id="{5AC3ECB8-6E9E-42C3-B4F1-6E74969C57A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33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6096000" y="-6360"/>
            <a:ext cx="6096000" cy="8277455"/>
          </a:xfrm>
        </p:spPr>
      </p:pic>
    </p:spTree>
    <p:extLst>
      <p:ext uri="{BB962C8B-B14F-4D97-AF65-F5344CB8AC3E}">
        <p14:creationId xmlns:p14="http://schemas.microsoft.com/office/powerpoint/2010/main" val="29310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01907A-BF04-440F-BA0D-49BC96273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E6F909-2D65-413A-A426-97AAC7295A8C}"/>
              </a:ext>
            </a:extLst>
          </p:cNvPr>
          <p:cNvSpPr>
            <a:spLocks noGrp="1"/>
          </p:cNvSpPr>
          <p:nvPr>
            <p:ph type="sldNum" sz="quarter" idx="12"/>
          </p:nvPr>
        </p:nvSpPr>
        <p:spPr>
          <a:xfrm>
            <a:off x="10868831" y="6031645"/>
            <a:ext cx="1062155" cy="490599"/>
          </a:xfrm>
        </p:spPr>
        <p:txBody>
          <a:bodyPr/>
          <a:lstStyle/>
          <a:p>
            <a:fld id="{A7CD31F4-64FA-4BA0-9498-67783267A8C8}" type="slidenum">
              <a:rPr lang="en-US" smtClean="0"/>
              <a:t>3</a:t>
            </a:fld>
            <a:endParaRPr lang="en-US" dirty="0"/>
          </a:p>
        </p:txBody>
      </p:sp>
      <p:pic>
        <p:nvPicPr>
          <p:cNvPr id="3" name="Online Media 2" title="Jonesboro, AR tornado">
            <a:hlinkClick r:id="" action="ppaction://media"/>
            <a:extLst>
              <a:ext uri="{FF2B5EF4-FFF2-40B4-BE49-F238E27FC236}">
                <a16:creationId xmlns:a16="http://schemas.microsoft.com/office/drawing/2014/main" id="{150C910F-D64C-4F29-8A07-351F85723694}"/>
              </a:ext>
            </a:extLst>
          </p:cNvPr>
          <p:cNvPicPr>
            <a:picLocks noRot="1" noChangeAspect="1"/>
          </p:cNvPicPr>
          <p:nvPr>
            <a:videoFile r:link="rId1"/>
          </p:nvPr>
        </p:nvPicPr>
        <p:blipFill>
          <a:blip r:embed="rId3"/>
          <a:stretch>
            <a:fillRect/>
          </a:stretch>
        </p:blipFill>
        <p:spPr>
          <a:xfrm>
            <a:off x="638175" y="600075"/>
            <a:ext cx="10058400" cy="5657850"/>
          </a:xfrm>
          <a:prstGeom prst="rect">
            <a:avLst/>
          </a:prstGeom>
        </p:spPr>
      </p:pic>
    </p:spTree>
    <p:extLst>
      <p:ext uri="{BB962C8B-B14F-4D97-AF65-F5344CB8AC3E}">
        <p14:creationId xmlns:p14="http://schemas.microsoft.com/office/powerpoint/2010/main" val="41970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5A3F4-4C21-4D6A-AFE1-A5B372FE481F}"/>
              </a:ext>
            </a:extLst>
          </p:cNvPr>
          <p:cNvSpPr>
            <a:spLocks noGrp="1"/>
          </p:cNvSpPr>
          <p:nvPr>
            <p:ph type="title"/>
          </p:nvPr>
        </p:nvSpPr>
        <p:spPr>
          <a:xfrm>
            <a:off x="408793" y="640295"/>
            <a:ext cx="10571998" cy="970450"/>
          </a:xfrm>
        </p:spPr>
        <p:txBody>
          <a:bodyPr/>
          <a:lstStyle/>
          <a:p>
            <a:r>
              <a:rPr lang="en-US" dirty="0"/>
              <a:t>Rebuilding Our Cities</a:t>
            </a:r>
          </a:p>
        </p:txBody>
      </p:sp>
      <p:sp>
        <p:nvSpPr>
          <p:cNvPr id="3" name="Content Placeholder 2">
            <a:extLst>
              <a:ext uri="{FF2B5EF4-FFF2-40B4-BE49-F238E27FC236}">
                <a16:creationId xmlns:a16="http://schemas.microsoft.com/office/drawing/2014/main" id="{0ED6CCE1-09AA-48AD-B3FE-4AA894C26FE1}"/>
              </a:ext>
            </a:extLst>
          </p:cNvPr>
          <p:cNvSpPr>
            <a:spLocks noGrp="1"/>
          </p:cNvSpPr>
          <p:nvPr>
            <p:ph idx="1"/>
          </p:nvPr>
        </p:nvSpPr>
        <p:spPr>
          <a:xfrm>
            <a:off x="408793" y="2173739"/>
            <a:ext cx="4781988" cy="3636511"/>
          </a:xfrm>
        </p:spPr>
        <p:txBody>
          <a:bodyPr>
            <a:normAutofit/>
          </a:bodyPr>
          <a:lstStyle/>
          <a:p>
            <a:r>
              <a:rPr lang="en-US" dirty="0"/>
              <a:t>Organizations and volunteers across the nation show up to rescue and rebuild our cities in times of need</a:t>
            </a:r>
          </a:p>
          <a:p>
            <a:r>
              <a:rPr lang="en-US" dirty="0"/>
              <a:t>However, </a:t>
            </a:r>
            <a:r>
              <a:rPr lang="en-US" i="1" dirty="0"/>
              <a:t>supplies</a:t>
            </a:r>
            <a:r>
              <a:rPr lang="en-US" dirty="0"/>
              <a:t> are still needed</a:t>
            </a:r>
          </a:p>
          <a:p>
            <a:r>
              <a:rPr lang="en-US" dirty="0"/>
              <a:t>Rebuilding businesses and homes takes a lot of fundamental materials that we don’t always consider when faced with a natural disaster</a:t>
            </a:r>
          </a:p>
          <a:p>
            <a:r>
              <a:rPr lang="en-US" dirty="0"/>
              <a:t>These materials are things like gravel or sand and are transported through the ports in Arkansas</a:t>
            </a:r>
          </a:p>
        </p:txBody>
      </p:sp>
      <p:sp>
        <p:nvSpPr>
          <p:cNvPr id="4" name="Slide Number Placeholder 3">
            <a:extLst>
              <a:ext uri="{FF2B5EF4-FFF2-40B4-BE49-F238E27FC236}">
                <a16:creationId xmlns:a16="http://schemas.microsoft.com/office/drawing/2014/main" id="{441CDF09-097E-411B-A682-04211A6353ED}"/>
              </a:ext>
            </a:extLst>
          </p:cNvPr>
          <p:cNvSpPr>
            <a:spLocks noGrp="1"/>
          </p:cNvSpPr>
          <p:nvPr>
            <p:ph type="sldNum" sz="quarter" idx="12"/>
          </p:nvPr>
        </p:nvSpPr>
        <p:spPr/>
        <p:txBody>
          <a:bodyPr/>
          <a:lstStyle/>
          <a:p>
            <a:fld id="{A7CD31F4-64FA-4BA0-9498-67783267A8C8}" type="slidenum">
              <a:rPr lang="en-US" smtClean="0"/>
              <a:t>4</a:t>
            </a:fld>
            <a:endParaRPr lang="en-US"/>
          </a:p>
        </p:txBody>
      </p:sp>
      <p:pic>
        <p:nvPicPr>
          <p:cNvPr id="6" name="Picture 5">
            <a:extLst>
              <a:ext uri="{FF2B5EF4-FFF2-40B4-BE49-F238E27FC236}">
                <a16:creationId xmlns:a16="http://schemas.microsoft.com/office/drawing/2014/main" id="{204B08A0-02C3-462B-B693-B97385661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014" y="1698405"/>
            <a:ext cx="6420193" cy="3869881"/>
          </a:xfrm>
          <a:prstGeom prst="rect">
            <a:avLst/>
          </a:prstGeom>
        </p:spPr>
      </p:pic>
    </p:spTree>
    <p:extLst>
      <p:ext uri="{BB962C8B-B14F-4D97-AF65-F5344CB8AC3E}">
        <p14:creationId xmlns:p14="http://schemas.microsoft.com/office/powerpoint/2010/main" val="17595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8E147-06A0-4711-B328-043F404F03E0}"/>
              </a:ext>
            </a:extLst>
          </p:cNvPr>
          <p:cNvSpPr>
            <a:spLocks noGrp="1"/>
          </p:cNvSpPr>
          <p:nvPr>
            <p:ph type="ctrTitle"/>
          </p:nvPr>
        </p:nvSpPr>
        <p:spPr>
          <a:xfrm>
            <a:off x="810000" y="582372"/>
            <a:ext cx="10572000" cy="2971051"/>
          </a:xfrm>
        </p:spPr>
        <p:txBody>
          <a:bodyPr/>
          <a:lstStyle/>
          <a:p>
            <a:r>
              <a:rPr lang="en-US" sz="4800" dirty="0"/>
              <a:t>So how does the gravel and sand get to use when we need it?</a:t>
            </a:r>
          </a:p>
        </p:txBody>
      </p:sp>
      <p:sp>
        <p:nvSpPr>
          <p:cNvPr id="3" name="Subtitle 2">
            <a:extLst>
              <a:ext uri="{FF2B5EF4-FFF2-40B4-BE49-F238E27FC236}">
                <a16:creationId xmlns:a16="http://schemas.microsoft.com/office/drawing/2014/main" id="{0F1BEDEB-EB59-4841-A999-80EF6E8356AB}"/>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56857F6-3913-40F7-90F6-29290E6C86B0}"/>
              </a:ext>
            </a:extLst>
          </p:cNvPr>
          <p:cNvSpPr>
            <a:spLocks noGrp="1"/>
          </p:cNvSpPr>
          <p:nvPr>
            <p:ph type="sldNum" sz="quarter" idx="12"/>
          </p:nvPr>
        </p:nvSpPr>
        <p:spPr/>
        <p:txBody>
          <a:bodyPr/>
          <a:lstStyle/>
          <a:p>
            <a:fld id="{A7CD31F4-64FA-4BA0-9498-67783267A8C8}" type="slidenum">
              <a:rPr lang="en-US" smtClean="0"/>
              <a:t>5</a:t>
            </a:fld>
            <a:endParaRPr lang="en-US"/>
          </a:p>
        </p:txBody>
      </p:sp>
    </p:spTree>
    <p:extLst>
      <p:ext uri="{BB962C8B-B14F-4D97-AF65-F5344CB8AC3E}">
        <p14:creationId xmlns:p14="http://schemas.microsoft.com/office/powerpoint/2010/main" val="115514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ACD64-EE97-49DB-9C1C-FFE00E0BC030}"/>
              </a:ext>
            </a:extLst>
          </p:cNvPr>
          <p:cNvSpPr>
            <a:spLocks noGrp="1"/>
          </p:cNvSpPr>
          <p:nvPr>
            <p:ph type="sldNum" sz="quarter" idx="12"/>
          </p:nvPr>
        </p:nvSpPr>
        <p:spPr/>
        <p:txBody>
          <a:bodyPr/>
          <a:lstStyle/>
          <a:p>
            <a:fld id="{A7CD31F4-64FA-4BA0-9498-67783267A8C8}" type="slidenum">
              <a:rPr lang="en-US" smtClean="0"/>
              <a:t>6</a:t>
            </a:fld>
            <a:endParaRPr lang="en-US"/>
          </a:p>
        </p:txBody>
      </p:sp>
      <p:pic>
        <p:nvPicPr>
          <p:cNvPr id="4" name="Online Media 3" title="River Barge Vessel &quot;River Boat&quot; Loading Sand in Moerdijk - Rotterdam">
            <a:hlinkClick r:id="" action="ppaction://media"/>
            <a:extLst>
              <a:ext uri="{FF2B5EF4-FFF2-40B4-BE49-F238E27FC236}">
                <a16:creationId xmlns:a16="http://schemas.microsoft.com/office/drawing/2014/main" id="{9D00AC2D-FF05-4A80-BED8-374F8CA442C2}"/>
              </a:ext>
            </a:extLst>
          </p:cNvPr>
          <p:cNvPicPr>
            <a:picLocks noRot="1" noChangeAspect="1"/>
          </p:cNvPicPr>
          <p:nvPr>
            <a:videoFile r:link="rId1"/>
          </p:nvPr>
        </p:nvPicPr>
        <p:blipFill>
          <a:blip r:embed="rId3"/>
          <a:stretch>
            <a:fillRect/>
          </a:stretch>
        </p:blipFill>
        <p:spPr>
          <a:xfrm>
            <a:off x="1047750" y="589359"/>
            <a:ext cx="9725025" cy="5470327"/>
          </a:xfrm>
          <a:prstGeom prst="rect">
            <a:avLst/>
          </a:prstGeom>
        </p:spPr>
      </p:pic>
    </p:spTree>
    <p:extLst>
      <p:ext uri="{BB962C8B-B14F-4D97-AF65-F5344CB8AC3E}">
        <p14:creationId xmlns:p14="http://schemas.microsoft.com/office/powerpoint/2010/main" val="93392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12121"/>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17379EC-1E5D-417C-A2C7-08D233B1AB2B}"/>
              </a:ext>
            </a:extLst>
          </p:cNvPr>
          <p:cNvSpPr>
            <a:spLocks noGrp="1"/>
          </p:cNvSpPr>
          <p:nvPr>
            <p:ph type="title"/>
          </p:nvPr>
        </p:nvSpPr>
        <p:spPr>
          <a:xfrm>
            <a:off x="810000" y="5154307"/>
            <a:ext cx="10571998" cy="970450"/>
          </a:xfrm>
        </p:spPr>
        <p:txBody>
          <a:bodyPr vert="horz" lIns="91440" tIns="45720" rIns="91440" bIns="45720" rtlCol="0" anchor="b">
            <a:normAutofit/>
          </a:bodyPr>
          <a:lstStyle/>
          <a:p>
            <a:r>
              <a:rPr lang="en-US" dirty="0"/>
              <a:t>Two Possible Routes</a:t>
            </a:r>
          </a:p>
        </p:txBody>
      </p:sp>
      <p:sp>
        <p:nvSpPr>
          <p:cNvPr id="4" name="Content Placeholder 3">
            <a:extLst>
              <a:ext uri="{FF2B5EF4-FFF2-40B4-BE49-F238E27FC236}">
                <a16:creationId xmlns:a16="http://schemas.microsoft.com/office/drawing/2014/main" id="{04810F62-5855-40F3-BE34-1E92F1230A62}"/>
              </a:ext>
            </a:extLst>
          </p:cNvPr>
          <p:cNvSpPr>
            <a:spLocks noGrp="1"/>
          </p:cNvSpPr>
          <p:nvPr>
            <p:ph sz="half" idx="2"/>
          </p:nvPr>
        </p:nvSpPr>
        <p:spPr>
          <a:xfrm>
            <a:off x="5460004" y="483930"/>
            <a:ext cx="4832555" cy="911076"/>
          </a:xfrm>
          <a:effectLst/>
        </p:spPr>
        <p:txBody>
          <a:bodyPr vert="horz" lIns="91440" tIns="45720" rIns="91440" bIns="45720" rtlCol="0" anchor="ctr">
            <a:normAutofit/>
          </a:bodyPr>
          <a:lstStyle/>
          <a:p>
            <a:pPr marL="0" indent="0" algn="r">
              <a:buNone/>
            </a:pPr>
            <a:r>
              <a:rPr lang="en-US" dirty="0"/>
              <a:t>The sand and gravel is collected and loaded onto barges at ports</a:t>
            </a:r>
          </a:p>
        </p:txBody>
      </p:sp>
      <p:sp>
        <p:nvSpPr>
          <p:cNvPr id="17"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rgbClr val="FFFFFF"/>
              </a:solidFill>
            </a:endParaRPr>
          </a:p>
        </p:txBody>
      </p:sp>
      <p:pic>
        <p:nvPicPr>
          <p:cNvPr id="9" name="Picture 8" descr="A close up of a computer&#10;&#10;Description automatically generated">
            <a:extLst>
              <a:ext uri="{FF2B5EF4-FFF2-40B4-BE49-F238E27FC236}">
                <a16:creationId xmlns:a16="http://schemas.microsoft.com/office/drawing/2014/main" id="{2885E163-DDA0-4CDD-B9BC-212B56B06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6886" y="1483961"/>
            <a:ext cx="733243" cy="733243"/>
          </a:xfrm>
          <a:prstGeom prst="rect">
            <a:avLst/>
          </a:prstGeom>
        </p:spPr>
      </p:pic>
      <p:sp>
        <p:nvSpPr>
          <p:cNvPr id="3" name="Slide Number Placeholder 2">
            <a:extLst>
              <a:ext uri="{FF2B5EF4-FFF2-40B4-BE49-F238E27FC236}">
                <a16:creationId xmlns:a16="http://schemas.microsoft.com/office/drawing/2014/main" id="{CB0CA151-5129-40F5-B3DB-B464FFD45C58}"/>
              </a:ext>
            </a:extLst>
          </p:cNvPr>
          <p:cNvSpPr>
            <a:spLocks noGrp="1"/>
          </p:cNvSpPr>
          <p:nvPr>
            <p:ph type="sldNum" sz="quarter" idx="12"/>
          </p:nvPr>
        </p:nvSpPr>
        <p:spPr/>
        <p:txBody>
          <a:bodyPr/>
          <a:lstStyle/>
          <a:p>
            <a:fld id="{A7CD31F4-64FA-4BA0-9498-67783267A8C8}" type="slidenum">
              <a:rPr lang="en-US" smtClean="0"/>
              <a:t>7</a:t>
            </a:fld>
            <a:endParaRPr lang="en-US"/>
          </a:p>
        </p:txBody>
      </p:sp>
      <p:sp>
        <p:nvSpPr>
          <p:cNvPr id="32" name="TextBox 31">
            <a:extLst>
              <a:ext uri="{FF2B5EF4-FFF2-40B4-BE49-F238E27FC236}">
                <a16:creationId xmlns:a16="http://schemas.microsoft.com/office/drawing/2014/main" id="{91BE1AAD-72A5-4BCB-9C92-6ED6DF47ECA8}"/>
              </a:ext>
            </a:extLst>
          </p:cNvPr>
          <p:cNvSpPr txBox="1"/>
          <p:nvPr/>
        </p:nvSpPr>
        <p:spPr>
          <a:xfrm>
            <a:off x="901645" y="587713"/>
            <a:ext cx="2906846" cy="376777"/>
          </a:xfrm>
          <a:prstGeom prst="rect">
            <a:avLst/>
          </a:prstGeom>
          <a:noFill/>
        </p:spPr>
        <p:txBody>
          <a:bodyPr wrap="square" rtlCol="0">
            <a:spAutoFit/>
          </a:bodyPr>
          <a:lstStyle/>
          <a:p>
            <a:pPr algn="ctr"/>
            <a:r>
              <a:rPr lang="en-US" b="1" dirty="0"/>
              <a:t>ARKANSAS</a:t>
            </a:r>
          </a:p>
        </p:txBody>
      </p:sp>
      <p:sp>
        <p:nvSpPr>
          <p:cNvPr id="33" name="TextBox 32">
            <a:extLst>
              <a:ext uri="{FF2B5EF4-FFF2-40B4-BE49-F238E27FC236}">
                <a16:creationId xmlns:a16="http://schemas.microsoft.com/office/drawing/2014/main" id="{79DDDAD2-509C-4F00-818D-97CA937F75AB}"/>
              </a:ext>
            </a:extLst>
          </p:cNvPr>
          <p:cNvSpPr txBox="1"/>
          <p:nvPr/>
        </p:nvSpPr>
        <p:spPr>
          <a:xfrm>
            <a:off x="1394444" y="299264"/>
            <a:ext cx="2338424" cy="369332"/>
          </a:xfrm>
          <a:prstGeom prst="rect">
            <a:avLst/>
          </a:prstGeom>
          <a:noFill/>
        </p:spPr>
        <p:txBody>
          <a:bodyPr wrap="square" rtlCol="0">
            <a:spAutoFit/>
          </a:bodyPr>
          <a:lstStyle/>
          <a:p>
            <a:r>
              <a:rPr lang="en-US" dirty="0">
                <a:latin typeface="Harlow Solid Italic" panose="04030604020F02020D02" pitchFamily="82" charset="0"/>
              </a:rPr>
              <a:t>The Great State of</a:t>
            </a:r>
          </a:p>
        </p:txBody>
      </p:sp>
      <p:pic>
        <p:nvPicPr>
          <p:cNvPr id="19" name="Picture 18">
            <a:extLst>
              <a:ext uri="{FF2B5EF4-FFF2-40B4-BE49-F238E27FC236}">
                <a16:creationId xmlns:a16="http://schemas.microsoft.com/office/drawing/2014/main" id="{F553800F-6632-4BBF-A5FC-9A1BD13C0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905" y="579562"/>
            <a:ext cx="713093" cy="713093"/>
          </a:xfrm>
          <a:prstGeom prst="rect">
            <a:avLst/>
          </a:prstGeom>
        </p:spPr>
      </p:pic>
      <p:sp>
        <p:nvSpPr>
          <p:cNvPr id="34" name="Content Placeholder 3">
            <a:extLst>
              <a:ext uri="{FF2B5EF4-FFF2-40B4-BE49-F238E27FC236}">
                <a16:creationId xmlns:a16="http://schemas.microsoft.com/office/drawing/2014/main" id="{B267ACE0-CBDD-4792-BF79-21A8FCF6CF76}"/>
              </a:ext>
            </a:extLst>
          </p:cNvPr>
          <p:cNvSpPr txBox="1">
            <a:spLocks/>
          </p:cNvSpPr>
          <p:nvPr/>
        </p:nvSpPr>
        <p:spPr>
          <a:xfrm>
            <a:off x="5460004" y="1434410"/>
            <a:ext cx="4832555" cy="911076"/>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r">
              <a:buFont typeface="Wingdings 2" charset="2"/>
              <a:buNone/>
            </a:pPr>
            <a:r>
              <a:rPr lang="en-US" dirty="0"/>
              <a:t>These barges travel to other ports along the continuous waterways</a:t>
            </a:r>
          </a:p>
        </p:txBody>
      </p:sp>
      <p:pic>
        <p:nvPicPr>
          <p:cNvPr id="35" name="Picture 34">
            <a:extLst>
              <a:ext uri="{FF2B5EF4-FFF2-40B4-BE49-F238E27FC236}">
                <a16:creationId xmlns:a16="http://schemas.microsoft.com/office/drawing/2014/main" id="{307D7DD0-6FD9-4FCE-B733-12E508142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60" y="1057832"/>
            <a:ext cx="4086942" cy="3476625"/>
          </a:xfrm>
          <a:prstGeom prst="rect">
            <a:avLst/>
          </a:prstGeom>
        </p:spPr>
      </p:pic>
      <p:pic>
        <p:nvPicPr>
          <p:cNvPr id="39" name="Picture 38">
            <a:extLst>
              <a:ext uri="{FF2B5EF4-FFF2-40B4-BE49-F238E27FC236}">
                <a16:creationId xmlns:a16="http://schemas.microsoft.com/office/drawing/2014/main" id="{B0E996AE-B3BA-42A7-86C6-51963971A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1759" y="2377294"/>
            <a:ext cx="1228727" cy="1023939"/>
          </a:xfrm>
          <a:prstGeom prst="rect">
            <a:avLst/>
          </a:prstGeom>
        </p:spPr>
      </p:pic>
      <p:sp>
        <p:nvSpPr>
          <p:cNvPr id="40" name="Content Placeholder 3">
            <a:extLst>
              <a:ext uri="{FF2B5EF4-FFF2-40B4-BE49-F238E27FC236}">
                <a16:creationId xmlns:a16="http://schemas.microsoft.com/office/drawing/2014/main" id="{78FF3FDA-AF3B-4737-96F8-51B9316981A6}"/>
              </a:ext>
            </a:extLst>
          </p:cNvPr>
          <p:cNvSpPr txBox="1">
            <a:spLocks/>
          </p:cNvSpPr>
          <p:nvPr/>
        </p:nvSpPr>
        <p:spPr>
          <a:xfrm>
            <a:off x="5460004" y="2413549"/>
            <a:ext cx="4832555" cy="911076"/>
          </a:xfrm>
          <a:prstGeom prst="rect">
            <a:avLst/>
          </a:prstGeom>
          <a:effectLst/>
        </p:spPr>
        <p:txBody>
          <a:bodyPr vert="horz" lIns="91440" tIns="45720" rIns="91440" bIns="45720" rtlCol="0" anchor="ctr">
            <a:normAutofit lnSpcReduction="100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r">
              <a:buFont typeface="Wingdings 2" charset="2"/>
              <a:buNone/>
            </a:pPr>
            <a:r>
              <a:rPr lang="en-US" dirty="0"/>
              <a:t>The two closest ports that could service the Jonesboro area are The Port of Little Rock and The Port of Memphis</a:t>
            </a:r>
          </a:p>
        </p:txBody>
      </p:sp>
      <p:pic>
        <p:nvPicPr>
          <p:cNvPr id="44" name="Picture 43">
            <a:extLst>
              <a:ext uri="{FF2B5EF4-FFF2-40B4-BE49-F238E27FC236}">
                <a16:creationId xmlns:a16="http://schemas.microsoft.com/office/drawing/2014/main" id="{00B0260E-947C-4F68-B672-666057017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1755" y="2320721"/>
            <a:ext cx="681441" cy="567868"/>
          </a:xfrm>
          <a:prstGeom prst="rect">
            <a:avLst/>
          </a:prstGeom>
        </p:spPr>
      </p:pic>
      <p:pic>
        <p:nvPicPr>
          <p:cNvPr id="46" name="Picture 45">
            <a:extLst>
              <a:ext uri="{FF2B5EF4-FFF2-40B4-BE49-F238E27FC236}">
                <a16:creationId xmlns:a16="http://schemas.microsoft.com/office/drawing/2014/main" id="{F913AD36-AE1F-49E6-9F89-209EC2067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6868" y="2013812"/>
            <a:ext cx="681441" cy="567868"/>
          </a:xfrm>
          <a:prstGeom prst="rect">
            <a:avLst/>
          </a:prstGeom>
        </p:spPr>
      </p:pic>
      <p:pic>
        <p:nvPicPr>
          <p:cNvPr id="48" name="Picture 47">
            <a:extLst>
              <a:ext uri="{FF2B5EF4-FFF2-40B4-BE49-F238E27FC236}">
                <a16:creationId xmlns:a16="http://schemas.microsoft.com/office/drawing/2014/main" id="{F5351482-DAE2-423E-B738-9F771FF598BC}"/>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2795078" y="1606209"/>
            <a:ext cx="681441" cy="681441"/>
          </a:xfrm>
          <a:prstGeom prst="rect">
            <a:avLst/>
          </a:prstGeom>
        </p:spPr>
      </p:pic>
      <p:pic>
        <p:nvPicPr>
          <p:cNvPr id="50" name="Picture 49">
            <a:extLst>
              <a:ext uri="{FF2B5EF4-FFF2-40B4-BE49-F238E27FC236}">
                <a16:creationId xmlns:a16="http://schemas.microsoft.com/office/drawing/2014/main" id="{6C52BBFD-67C2-4677-99D9-1411A6437E20}"/>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0826788" y="3646161"/>
            <a:ext cx="681441" cy="681441"/>
          </a:xfrm>
          <a:prstGeom prst="rect">
            <a:avLst/>
          </a:prstGeom>
        </p:spPr>
      </p:pic>
      <p:sp>
        <p:nvSpPr>
          <p:cNvPr id="51" name="Content Placeholder 3">
            <a:extLst>
              <a:ext uri="{FF2B5EF4-FFF2-40B4-BE49-F238E27FC236}">
                <a16:creationId xmlns:a16="http://schemas.microsoft.com/office/drawing/2014/main" id="{B9DF77A6-E295-474B-9EC3-82E7358B7379}"/>
              </a:ext>
            </a:extLst>
          </p:cNvPr>
          <p:cNvSpPr txBox="1">
            <a:spLocks/>
          </p:cNvSpPr>
          <p:nvPr/>
        </p:nvSpPr>
        <p:spPr>
          <a:xfrm>
            <a:off x="3743262" y="3462180"/>
            <a:ext cx="6549297" cy="911076"/>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r">
              <a:buFont typeface="Wingdings 2" charset="2"/>
              <a:buNone/>
            </a:pPr>
            <a:r>
              <a:rPr lang="en-US" dirty="0"/>
              <a:t>When deciding between which port should service an area, we must consider the roadway network, railway network, capacity, and other factors relating to the port</a:t>
            </a:r>
          </a:p>
        </p:txBody>
      </p:sp>
    </p:spTree>
    <p:extLst>
      <p:ext uri="{BB962C8B-B14F-4D97-AF65-F5344CB8AC3E}">
        <p14:creationId xmlns:p14="http://schemas.microsoft.com/office/powerpoint/2010/main" val="3265399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4" grpId="0"/>
      <p:bldP spid="40"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0BF7-236A-4B6D-A422-FDB31D31B7E4}"/>
              </a:ext>
            </a:extLst>
          </p:cNvPr>
          <p:cNvSpPr>
            <a:spLocks noGrp="1"/>
          </p:cNvSpPr>
          <p:nvPr>
            <p:ph type="title"/>
          </p:nvPr>
        </p:nvSpPr>
        <p:spPr/>
        <p:txBody>
          <a:bodyPr/>
          <a:lstStyle/>
          <a:p>
            <a:r>
              <a:rPr lang="en-US" dirty="0"/>
              <a:t>What Are The Factors?</a:t>
            </a:r>
          </a:p>
        </p:txBody>
      </p:sp>
      <p:sp>
        <p:nvSpPr>
          <p:cNvPr id="3" name="Content Placeholder 2">
            <a:extLst>
              <a:ext uri="{FF2B5EF4-FFF2-40B4-BE49-F238E27FC236}">
                <a16:creationId xmlns:a16="http://schemas.microsoft.com/office/drawing/2014/main" id="{E0C55882-AD84-41EA-A983-DF24E5522159}"/>
              </a:ext>
            </a:extLst>
          </p:cNvPr>
          <p:cNvSpPr>
            <a:spLocks noGrp="1"/>
          </p:cNvSpPr>
          <p:nvPr>
            <p:ph sz="half" idx="1"/>
          </p:nvPr>
        </p:nvSpPr>
        <p:spPr>
          <a:xfrm>
            <a:off x="671319" y="2381313"/>
            <a:ext cx="10710679" cy="3638763"/>
          </a:xfrm>
        </p:spPr>
        <p:txBody>
          <a:bodyPr/>
          <a:lstStyle/>
          <a:p>
            <a:r>
              <a:rPr lang="en-US" dirty="0"/>
              <a:t>While Jonesboro has been recovering for many months, it has been estimated they still need approximately 200 more tons of gravel and 100 more tons of sand to finish rebuilding</a:t>
            </a:r>
          </a:p>
          <a:p>
            <a:r>
              <a:rPr lang="en-US" dirty="0"/>
              <a:t>This sand and gravel will travel by barge either to the Port of Little Rock or to the Port of Memphis</a:t>
            </a:r>
          </a:p>
          <a:p>
            <a:r>
              <a:rPr lang="en-US" dirty="0"/>
              <a:t>It is your job today to recommend which port to use so that families like The Bowers might have their homes rebuilt as quickly and efficiently as possible</a:t>
            </a:r>
          </a:p>
          <a:p>
            <a:r>
              <a:rPr lang="en-US" dirty="0"/>
              <a:t>Today we will be examining a concept called capacity, which refers to how many trucks are present at a port compared to how many the port is able to service at any given time</a:t>
            </a:r>
          </a:p>
          <a:p>
            <a:r>
              <a:rPr lang="en-US" dirty="0"/>
              <a:t>Comparing the capacities of the Port of Little Rock and the Port of Memphis will help determine which port should be utilized</a:t>
            </a:r>
          </a:p>
        </p:txBody>
      </p:sp>
      <p:sp>
        <p:nvSpPr>
          <p:cNvPr id="5" name="Slide Number Placeholder 4">
            <a:extLst>
              <a:ext uri="{FF2B5EF4-FFF2-40B4-BE49-F238E27FC236}">
                <a16:creationId xmlns:a16="http://schemas.microsoft.com/office/drawing/2014/main" id="{CEF5FD83-90F2-4416-997D-862CA49517AF}"/>
              </a:ext>
            </a:extLst>
          </p:cNvPr>
          <p:cNvSpPr>
            <a:spLocks noGrp="1"/>
          </p:cNvSpPr>
          <p:nvPr>
            <p:ph type="sldNum" sz="quarter" idx="12"/>
          </p:nvPr>
        </p:nvSpPr>
        <p:spPr/>
        <p:txBody>
          <a:bodyPr/>
          <a:lstStyle/>
          <a:p>
            <a:fld id="{A7CD31F4-64FA-4BA0-9498-67783267A8C8}" type="slidenum">
              <a:rPr lang="en-US" smtClean="0"/>
              <a:t>8</a:t>
            </a:fld>
            <a:endParaRPr lang="en-US"/>
          </a:p>
        </p:txBody>
      </p:sp>
    </p:spTree>
    <p:extLst>
      <p:ext uri="{BB962C8B-B14F-4D97-AF65-F5344CB8AC3E}">
        <p14:creationId xmlns:p14="http://schemas.microsoft.com/office/powerpoint/2010/main" val="394657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733FF-3C5B-4438-A019-3F08B65601B8}"/>
              </a:ext>
            </a:extLst>
          </p:cNvPr>
          <p:cNvSpPr>
            <a:spLocks noGrp="1"/>
          </p:cNvSpPr>
          <p:nvPr>
            <p:ph type="title"/>
          </p:nvPr>
        </p:nvSpPr>
        <p:spPr/>
        <p:txBody>
          <a:bodyPr/>
          <a:lstStyle/>
          <a:p>
            <a:r>
              <a:rPr lang="en-US" dirty="0"/>
              <a:t>It’s Not Just Servicing Gravel and Sand</a:t>
            </a:r>
          </a:p>
        </p:txBody>
      </p:sp>
      <p:sp>
        <p:nvSpPr>
          <p:cNvPr id="3" name="Content Placeholder 2">
            <a:extLst>
              <a:ext uri="{FF2B5EF4-FFF2-40B4-BE49-F238E27FC236}">
                <a16:creationId xmlns:a16="http://schemas.microsoft.com/office/drawing/2014/main" id="{3D3E51DA-406F-4EC0-A51D-0D79F8209FDE}"/>
              </a:ext>
            </a:extLst>
          </p:cNvPr>
          <p:cNvSpPr>
            <a:spLocks noGrp="1"/>
          </p:cNvSpPr>
          <p:nvPr>
            <p:ph sz="half" idx="1"/>
          </p:nvPr>
        </p:nvSpPr>
        <p:spPr>
          <a:xfrm>
            <a:off x="267309" y="2521359"/>
            <a:ext cx="5086813" cy="3638763"/>
          </a:xfrm>
        </p:spPr>
        <p:txBody>
          <a:bodyPr>
            <a:normAutofit fontScale="92500" lnSpcReduction="10000"/>
          </a:bodyPr>
          <a:lstStyle/>
          <a:p>
            <a:r>
              <a:rPr lang="en-US" dirty="0"/>
              <a:t>Many other commodities are transported through both ports in addition to sand and gravel</a:t>
            </a:r>
            <a:endParaRPr lang="en-US" u="sng" dirty="0"/>
          </a:p>
          <a:p>
            <a:r>
              <a:rPr lang="en-US" dirty="0"/>
              <a:t>We need to be able to identify how many trucks are helping Jonesboro versus how many are transporting other commodities</a:t>
            </a:r>
          </a:p>
          <a:p>
            <a:r>
              <a:rPr lang="en-US" dirty="0"/>
              <a:t>Sand and gravel are transported by a different style of truck – a dump truck</a:t>
            </a:r>
          </a:p>
          <a:p>
            <a:r>
              <a:rPr lang="en-US" dirty="0"/>
              <a:t>Unique truck characteristics helps us determine how many are carrying sand and gravel versus how many are carrying other commodities</a:t>
            </a:r>
          </a:p>
          <a:p>
            <a:pPr marL="0" indent="0">
              <a:buNone/>
            </a:pPr>
            <a:endParaRPr lang="en-US" dirty="0"/>
          </a:p>
        </p:txBody>
      </p:sp>
      <p:sp>
        <p:nvSpPr>
          <p:cNvPr id="4" name="Slide Number Placeholder 3">
            <a:extLst>
              <a:ext uri="{FF2B5EF4-FFF2-40B4-BE49-F238E27FC236}">
                <a16:creationId xmlns:a16="http://schemas.microsoft.com/office/drawing/2014/main" id="{6F4C9B41-F3A8-4E33-9371-AAF721845B85}"/>
              </a:ext>
            </a:extLst>
          </p:cNvPr>
          <p:cNvSpPr>
            <a:spLocks noGrp="1"/>
          </p:cNvSpPr>
          <p:nvPr>
            <p:ph type="sldNum" sz="quarter" idx="12"/>
          </p:nvPr>
        </p:nvSpPr>
        <p:spPr/>
        <p:txBody>
          <a:bodyPr/>
          <a:lstStyle/>
          <a:p>
            <a:fld id="{A7CD31F4-64FA-4BA0-9498-67783267A8C8}" type="slidenum">
              <a:rPr lang="en-US" smtClean="0"/>
              <a:t>9</a:t>
            </a:fld>
            <a:endParaRPr lang="en-US"/>
          </a:p>
        </p:txBody>
      </p:sp>
      <p:grpSp>
        <p:nvGrpSpPr>
          <p:cNvPr id="47" name="Group 46">
            <a:extLst>
              <a:ext uri="{FF2B5EF4-FFF2-40B4-BE49-F238E27FC236}">
                <a16:creationId xmlns:a16="http://schemas.microsoft.com/office/drawing/2014/main" id="{C8DB0DEF-E700-46E0-9537-7C39EE5926A3}"/>
              </a:ext>
            </a:extLst>
          </p:cNvPr>
          <p:cNvGrpSpPr/>
          <p:nvPr/>
        </p:nvGrpSpPr>
        <p:grpSpPr>
          <a:xfrm>
            <a:off x="5694561" y="2895572"/>
            <a:ext cx="6230130" cy="1261700"/>
            <a:chOff x="5694561" y="2895572"/>
            <a:chExt cx="6230130" cy="1261700"/>
          </a:xfrm>
        </p:grpSpPr>
        <p:grpSp>
          <p:nvGrpSpPr>
            <p:cNvPr id="25" name="Group 24">
              <a:extLst>
                <a:ext uri="{FF2B5EF4-FFF2-40B4-BE49-F238E27FC236}">
                  <a16:creationId xmlns:a16="http://schemas.microsoft.com/office/drawing/2014/main" id="{99739047-340A-4795-96E4-64C98E8D0D0E}"/>
                </a:ext>
              </a:extLst>
            </p:cNvPr>
            <p:cNvGrpSpPr/>
            <p:nvPr/>
          </p:nvGrpSpPr>
          <p:grpSpPr>
            <a:xfrm>
              <a:off x="9813059" y="2895572"/>
              <a:ext cx="2111632" cy="1261700"/>
              <a:chOff x="9870651" y="1074035"/>
              <a:chExt cx="2111632" cy="1261700"/>
            </a:xfrm>
          </p:grpSpPr>
          <p:pic>
            <p:nvPicPr>
              <p:cNvPr id="8" name="Picture 7">
                <a:extLst>
                  <a:ext uri="{FF2B5EF4-FFF2-40B4-BE49-F238E27FC236}">
                    <a16:creationId xmlns:a16="http://schemas.microsoft.com/office/drawing/2014/main" id="{09A4F09D-958B-4E9B-8D4C-82DEB0338A33}"/>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flipH="1">
                <a:off x="9870651" y="1074035"/>
                <a:ext cx="2111632" cy="1261700"/>
              </a:xfrm>
              <a:prstGeom prst="rect">
                <a:avLst/>
              </a:prstGeom>
            </p:spPr>
          </p:pic>
          <p:sp>
            <p:nvSpPr>
              <p:cNvPr id="9" name="TextBox 8">
                <a:extLst>
                  <a:ext uri="{FF2B5EF4-FFF2-40B4-BE49-F238E27FC236}">
                    <a16:creationId xmlns:a16="http://schemas.microsoft.com/office/drawing/2014/main" id="{057858D9-C87A-4FE4-A519-965A060F9F8F}"/>
                  </a:ext>
                </a:extLst>
              </p:cNvPr>
              <p:cNvSpPr txBox="1"/>
              <p:nvPr/>
            </p:nvSpPr>
            <p:spPr>
              <a:xfrm>
                <a:off x="11048625" y="1491576"/>
                <a:ext cx="885484" cy="369332"/>
              </a:xfrm>
              <a:prstGeom prst="rect">
                <a:avLst/>
              </a:prstGeom>
              <a:noFill/>
            </p:spPr>
            <p:txBody>
              <a:bodyPr wrap="square" rtlCol="0">
                <a:spAutoFit/>
              </a:bodyPr>
              <a:lstStyle/>
              <a:p>
                <a:r>
                  <a:rPr lang="en-US" b="1" dirty="0">
                    <a:solidFill>
                      <a:schemeClr val="bg1"/>
                    </a:solidFill>
                  </a:rPr>
                  <a:t>SAND</a:t>
                </a:r>
              </a:p>
            </p:txBody>
          </p:sp>
        </p:grpSp>
        <p:grpSp>
          <p:nvGrpSpPr>
            <p:cNvPr id="24" name="Group 23">
              <a:extLst>
                <a:ext uri="{FF2B5EF4-FFF2-40B4-BE49-F238E27FC236}">
                  <a16:creationId xmlns:a16="http://schemas.microsoft.com/office/drawing/2014/main" id="{23F863F2-C4DD-45CE-932D-09EFC7CA6C19}"/>
                </a:ext>
              </a:extLst>
            </p:cNvPr>
            <p:cNvGrpSpPr/>
            <p:nvPr/>
          </p:nvGrpSpPr>
          <p:grpSpPr>
            <a:xfrm>
              <a:off x="5694561" y="2895572"/>
              <a:ext cx="3812831" cy="1261700"/>
              <a:chOff x="5752153" y="1074035"/>
              <a:chExt cx="3812831" cy="1261700"/>
            </a:xfrm>
          </p:grpSpPr>
          <p:pic>
            <p:nvPicPr>
              <p:cNvPr id="22" name="Picture 21" descr="A close up of a truck&#10;&#10;Description automatically generated">
                <a:extLst>
                  <a:ext uri="{FF2B5EF4-FFF2-40B4-BE49-F238E27FC236}">
                    <a16:creationId xmlns:a16="http://schemas.microsoft.com/office/drawing/2014/main" id="{8C051F8D-6975-4B22-B912-ADCC058AB7A8}"/>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5752153" y="1074035"/>
                <a:ext cx="3812831" cy="1261700"/>
              </a:xfrm>
              <a:prstGeom prst="rect">
                <a:avLst/>
              </a:prstGeom>
            </p:spPr>
          </p:pic>
          <p:sp>
            <p:nvSpPr>
              <p:cNvPr id="23" name="TextBox 22">
                <a:extLst>
                  <a:ext uri="{FF2B5EF4-FFF2-40B4-BE49-F238E27FC236}">
                    <a16:creationId xmlns:a16="http://schemas.microsoft.com/office/drawing/2014/main" id="{D2CA665C-D003-4075-A81F-5E3CC5D0AFAD}"/>
                  </a:ext>
                </a:extLst>
              </p:cNvPr>
              <p:cNvSpPr txBox="1"/>
              <p:nvPr/>
            </p:nvSpPr>
            <p:spPr>
              <a:xfrm>
                <a:off x="7239357" y="1275180"/>
                <a:ext cx="1933200" cy="646331"/>
              </a:xfrm>
              <a:prstGeom prst="rect">
                <a:avLst/>
              </a:prstGeom>
              <a:noFill/>
            </p:spPr>
            <p:txBody>
              <a:bodyPr wrap="square" rtlCol="0">
                <a:spAutoFit/>
              </a:bodyPr>
              <a:lstStyle/>
              <a:p>
                <a:r>
                  <a:rPr lang="en-US" b="1" dirty="0">
                    <a:solidFill>
                      <a:schemeClr val="bg1"/>
                    </a:solidFill>
                  </a:rPr>
                  <a:t>OTHER COMMODITIES</a:t>
                </a:r>
              </a:p>
            </p:txBody>
          </p:sp>
        </p:grpSp>
      </p:grpSp>
      <p:grpSp>
        <p:nvGrpSpPr>
          <p:cNvPr id="42" name="Group 41">
            <a:extLst>
              <a:ext uri="{FF2B5EF4-FFF2-40B4-BE49-F238E27FC236}">
                <a16:creationId xmlns:a16="http://schemas.microsoft.com/office/drawing/2014/main" id="{CE712683-F028-4CF1-8DB5-BA0F49BBFAB7}"/>
              </a:ext>
            </a:extLst>
          </p:cNvPr>
          <p:cNvGrpSpPr/>
          <p:nvPr/>
        </p:nvGrpSpPr>
        <p:grpSpPr>
          <a:xfrm>
            <a:off x="6171280" y="4201143"/>
            <a:ext cx="5078396" cy="378431"/>
            <a:chOff x="6216073" y="2419927"/>
            <a:chExt cx="5078396" cy="378431"/>
          </a:xfrm>
        </p:grpSpPr>
        <p:grpSp>
          <p:nvGrpSpPr>
            <p:cNvPr id="40" name="Group 39">
              <a:extLst>
                <a:ext uri="{FF2B5EF4-FFF2-40B4-BE49-F238E27FC236}">
                  <a16:creationId xmlns:a16="http://schemas.microsoft.com/office/drawing/2014/main" id="{C57A5603-CCE1-47E5-8B97-BDAAADC30D43}"/>
                </a:ext>
              </a:extLst>
            </p:cNvPr>
            <p:cNvGrpSpPr/>
            <p:nvPr/>
          </p:nvGrpSpPr>
          <p:grpSpPr>
            <a:xfrm>
              <a:off x="6216073" y="2419927"/>
              <a:ext cx="5078396" cy="0"/>
              <a:chOff x="6216073" y="2419927"/>
              <a:chExt cx="5078396" cy="0"/>
            </a:xfrm>
          </p:grpSpPr>
          <p:cxnSp>
            <p:nvCxnSpPr>
              <p:cNvPr id="27" name="Straight Arrow Connector 26">
                <a:extLst>
                  <a:ext uri="{FF2B5EF4-FFF2-40B4-BE49-F238E27FC236}">
                    <a16:creationId xmlns:a16="http://schemas.microsoft.com/office/drawing/2014/main" id="{185E7EE6-1160-490C-9ABB-144D77DD9BEC}"/>
                  </a:ext>
                </a:extLst>
              </p:cNvPr>
              <p:cNvCxnSpPr/>
              <p:nvPr/>
            </p:nvCxnSpPr>
            <p:spPr>
              <a:xfrm>
                <a:off x="6216073" y="2419927"/>
                <a:ext cx="102523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87ECEF9-65D8-49AA-A54A-7A5483D7EC1E}"/>
                  </a:ext>
                </a:extLst>
              </p:cNvPr>
              <p:cNvCxnSpPr>
                <a:cxnSpLocks/>
              </p:cNvCxnSpPr>
              <p:nvPr/>
            </p:nvCxnSpPr>
            <p:spPr>
              <a:xfrm>
                <a:off x="7556352" y="2419927"/>
                <a:ext cx="127361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35992BA-03A8-4C07-83C0-9012C400EC73}"/>
                  </a:ext>
                </a:extLst>
              </p:cNvPr>
              <p:cNvCxnSpPr>
                <a:cxnSpLocks/>
              </p:cNvCxnSpPr>
              <p:nvPr/>
            </p:nvCxnSpPr>
            <p:spPr>
              <a:xfrm>
                <a:off x="10234147" y="2419927"/>
                <a:ext cx="106032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88E38DE6-6619-4056-A81C-50628B295049}"/>
                </a:ext>
              </a:extLst>
            </p:cNvPr>
            <p:cNvSpPr txBox="1"/>
            <p:nvPr/>
          </p:nvSpPr>
          <p:spPr>
            <a:xfrm>
              <a:off x="8668036" y="2521359"/>
              <a:ext cx="2010295" cy="276999"/>
            </a:xfrm>
            <a:prstGeom prst="rect">
              <a:avLst/>
            </a:prstGeom>
            <a:noFill/>
          </p:spPr>
          <p:txBody>
            <a:bodyPr wrap="square" rtlCol="0">
              <a:spAutoFit/>
            </a:bodyPr>
            <a:lstStyle/>
            <a:p>
              <a:r>
                <a:rPr lang="en-US" sz="1200" dirty="0"/>
                <a:t>Different Axle Spacing</a:t>
              </a:r>
            </a:p>
          </p:txBody>
        </p:sp>
      </p:grpSp>
      <p:grpSp>
        <p:nvGrpSpPr>
          <p:cNvPr id="46" name="Group 45">
            <a:extLst>
              <a:ext uri="{FF2B5EF4-FFF2-40B4-BE49-F238E27FC236}">
                <a16:creationId xmlns:a16="http://schemas.microsoft.com/office/drawing/2014/main" id="{866CF8B1-DFB1-4776-8B0F-01BC53B5CE8C}"/>
              </a:ext>
            </a:extLst>
          </p:cNvPr>
          <p:cNvGrpSpPr/>
          <p:nvPr/>
        </p:nvGrpSpPr>
        <p:grpSpPr>
          <a:xfrm>
            <a:off x="5564005" y="2753951"/>
            <a:ext cx="5261500" cy="1611197"/>
            <a:chOff x="5621597" y="932414"/>
            <a:chExt cx="5261500" cy="1611197"/>
          </a:xfrm>
        </p:grpSpPr>
        <p:sp>
          <p:nvSpPr>
            <p:cNvPr id="43" name="Rectangle 42">
              <a:extLst>
                <a:ext uri="{FF2B5EF4-FFF2-40B4-BE49-F238E27FC236}">
                  <a16:creationId xmlns:a16="http://schemas.microsoft.com/office/drawing/2014/main" id="{A585569B-DCED-4FC5-8297-DF004D3783BC}"/>
                </a:ext>
              </a:extLst>
            </p:cNvPr>
            <p:cNvSpPr/>
            <p:nvPr/>
          </p:nvSpPr>
          <p:spPr>
            <a:xfrm>
              <a:off x="5621597" y="1010933"/>
              <a:ext cx="1395532" cy="14367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464F110-2A20-4480-9731-2B067F38C425}"/>
                </a:ext>
              </a:extLst>
            </p:cNvPr>
            <p:cNvSpPr/>
            <p:nvPr/>
          </p:nvSpPr>
          <p:spPr>
            <a:xfrm>
              <a:off x="9822775" y="932414"/>
              <a:ext cx="1060322" cy="15706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3A92B0B-8039-42F6-8A4D-79ED79189C90}"/>
                </a:ext>
              </a:extLst>
            </p:cNvPr>
            <p:cNvSpPr txBox="1"/>
            <p:nvPr/>
          </p:nvSpPr>
          <p:spPr>
            <a:xfrm>
              <a:off x="7201722" y="2266612"/>
              <a:ext cx="2493818" cy="276999"/>
            </a:xfrm>
            <a:prstGeom prst="rect">
              <a:avLst/>
            </a:prstGeom>
            <a:noFill/>
          </p:spPr>
          <p:txBody>
            <a:bodyPr wrap="square" rtlCol="0">
              <a:spAutoFit/>
            </a:bodyPr>
            <a:lstStyle/>
            <a:p>
              <a:pPr algn="ctr"/>
              <a:r>
                <a:rPr lang="en-US" sz="1200" dirty="0"/>
                <a:t>Different Cab Styles</a:t>
              </a:r>
            </a:p>
          </p:txBody>
        </p:sp>
      </p:grpSp>
    </p:spTree>
    <p:extLst>
      <p:ext uri="{BB962C8B-B14F-4D97-AF65-F5344CB8AC3E}">
        <p14:creationId xmlns:p14="http://schemas.microsoft.com/office/powerpoint/2010/main" val="339803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670</Words>
  <Application>Microsoft Office PowerPoint</Application>
  <PresentationFormat>Widescreen</PresentationFormat>
  <Paragraphs>75</Paragraphs>
  <Slides>13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Harlow Solid Italic</vt:lpstr>
      <vt:lpstr>Wingdings 2</vt:lpstr>
      <vt:lpstr>Quotable</vt:lpstr>
      <vt:lpstr>PowerPoint Presentation</vt:lpstr>
      <vt:lpstr>Meet the Bower Family </vt:lpstr>
      <vt:lpstr>PowerPoint Presentation</vt:lpstr>
      <vt:lpstr>Rebuilding Our Cities</vt:lpstr>
      <vt:lpstr>So how does the gravel and sand get to use when we need it?</vt:lpstr>
      <vt:lpstr>PowerPoint Presentation</vt:lpstr>
      <vt:lpstr>Two Possible Routes</vt:lpstr>
      <vt:lpstr>What Are The Factors?</vt:lpstr>
      <vt:lpstr>It’s Not Just Servicing Gravel and Sand</vt:lpstr>
      <vt:lpstr>Let’s Compare</vt:lpstr>
      <vt:lpstr>Two Possible Ports</vt:lpstr>
      <vt:lpstr>Your Turn!</vt:lpstr>
      <vt:lpstr>LOCAL IMPACT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Mariah Crews</dc:creator>
  <cp:lastModifiedBy>Mariah Crews</cp:lastModifiedBy>
  <cp:revision>56</cp:revision>
  <dcterms:created xsi:type="dcterms:W3CDTF">2020-03-26T11:32:47Z</dcterms:created>
  <dcterms:modified xsi:type="dcterms:W3CDTF">2020-07-28T20:55:08Z</dcterms:modified>
</cp:coreProperties>
</file>